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85" r:id="rId3"/>
    <p:sldId id="259" r:id="rId4"/>
    <p:sldId id="286" r:id="rId5"/>
    <p:sldId id="265" r:id="rId6"/>
    <p:sldId id="287" r:id="rId7"/>
    <p:sldId id="298" r:id="rId8"/>
    <p:sldId id="306" r:id="rId9"/>
    <p:sldId id="307" r:id="rId10"/>
    <p:sldId id="308" r:id="rId11"/>
    <p:sldId id="305" r:id="rId12"/>
    <p:sldId id="282" r:id="rId13"/>
    <p:sldId id="309" r:id="rId14"/>
    <p:sldId id="260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0977" autoAdjust="0"/>
  </p:normalViewPr>
  <p:slideViewPr>
    <p:cSldViewPr snapToGrid="0" snapToObjects="1">
      <p:cViewPr>
        <p:scale>
          <a:sx n="108" d="100"/>
          <a:sy n="108" d="100"/>
        </p:scale>
        <p:origin x="-4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DE356-DEB4-A64A-8FB0-FAEAE5BA640F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8D69E-647E-254E-ACDD-C6F977ADF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48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CACE-3C13-214E-B5E2-71345CAACCDE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BA57-1D09-1745-9934-68716084F7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2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26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06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17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75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BA57-1D09-1745-9934-68716084F74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69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5FAD-76E1-5A46-8BF5-9BA061D85891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0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C012-A3BE-9F4D-B13F-4FB1049789C2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211D-A526-0B4F-A45A-5E470DF5C0E0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87F5-FABD-1549-A519-B71DEF9C4874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5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9E11-83FD-F74F-9274-AA71084F2E93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19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35B5-94D4-0649-8F0C-062B70F16696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6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9CB-D50D-5C4D-B953-73BCF15D6C1D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8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10A7-D9C1-544C-B2EF-F0F964ECFE1A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20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C82-517B-8048-97C5-8029927C96BD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5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BD35-20F3-B44B-BA35-F635A89C7DF7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5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66B55-D57A-0044-8507-B4B7BD29410C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89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6618-823A-D347-87D7-DDA7BCF24270}" type="datetime1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75D1-74B4-D54E-8935-FE195FCC4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0" y="-11758"/>
            <a:ext cx="12420600" cy="69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9701" y="1352622"/>
            <a:ext cx="568125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ja-JP" altLang="en-US" sz="2400" dirty="0" smtClean="0">
                <a:solidFill>
                  <a:srgbClr val="FFFF00"/>
                </a:solidFill>
              </a:rPr>
              <a:t>イオの中間赤外線観測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464894"/>
            <a:ext cx="9899650" cy="159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ja-JP" altLang="en-US" sz="2200" dirty="0" smtClean="0">
                <a:solidFill>
                  <a:srgbClr val="FFFFFF"/>
                </a:solidFill>
              </a:rPr>
              <a:t>米田　瑞生　（キーペンハウアー太陽物理学研究所・東北大）</a:t>
            </a:r>
            <a:endParaRPr lang="en-US" sz="22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14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 descr="2014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8" y="400111"/>
            <a:ext cx="7764574" cy="57847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0"/>
            <a:ext cx="898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2015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年にも大規模なアウトバーストを検出。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668" y="6309318"/>
            <a:ext cx="684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Fig. 12.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木星ナトリウム雲の発光強度の時間変動。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49596"/>
            <a:ext cx="51871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solidFill>
                  <a:schemeClr val="bg1"/>
                </a:solidFill>
              </a:rPr>
              <a:t>N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aCl</a:t>
            </a:r>
            <a:r>
              <a:rPr lang="ja-JP" altLang="en-US" sz="2000" dirty="0" smtClean="0">
                <a:solidFill>
                  <a:schemeClr val="bg1"/>
                </a:solidFill>
              </a:rPr>
              <a:t> の昇華温度</a:t>
            </a:r>
            <a:r>
              <a:rPr lang="en-US" altLang="ja-JP" sz="2000" dirty="0" smtClean="0">
                <a:solidFill>
                  <a:schemeClr val="bg1"/>
                </a:solidFill>
              </a:rPr>
              <a:t> ~ 1,700 K</a:t>
            </a:r>
          </a:p>
          <a:p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ja-JP" altLang="ja-JP" sz="2000" dirty="0" smtClean="0">
                <a:solidFill>
                  <a:schemeClr val="bg1"/>
                </a:solidFill>
              </a:rPr>
              <a:t>1</a:t>
            </a:r>
            <a:r>
              <a:rPr lang="en-US" altLang="ja-JP" sz="2000" dirty="0" smtClean="0">
                <a:solidFill>
                  <a:schemeClr val="bg1"/>
                </a:solidFill>
              </a:rPr>
              <a:t>0</a:t>
            </a:r>
            <a:r>
              <a:rPr lang="ja-JP" altLang="ja-JP" sz="2000" dirty="0">
                <a:solidFill>
                  <a:schemeClr val="bg1"/>
                </a:solidFill>
              </a:rPr>
              <a:t> </a:t>
            </a:r>
            <a:r>
              <a:rPr lang="el-GR" altLang="ja-JP" sz="2000" dirty="0" smtClean="0">
                <a:solidFill>
                  <a:schemeClr val="bg1"/>
                </a:solidFill>
              </a:rPr>
              <a:t>μ</a:t>
            </a:r>
            <a:r>
              <a:rPr lang="en-US" altLang="ja-JP" sz="2000" dirty="0" smtClean="0">
                <a:solidFill>
                  <a:schemeClr val="bg1"/>
                </a:solidFill>
              </a:rPr>
              <a:t>m</a:t>
            </a:r>
            <a:r>
              <a:rPr lang="ja-JP" altLang="en-US" sz="2000" dirty="0" smtClean="0">
                <a:solidFill>
                  <a:schemeClr val="bg1"/>
                </a:solidFill>
              </a:rPr>
              <a:t> で見える火山の温度</a:t>
            </a:r>
            <a:r>
              <a:rPr lang="en-US" altLang="ja-JP" sz="2000" dirty="0" smtClean="0">
                <a:solidFill>
                  <a:schemeClr val="bg1"/>
                </a:solidFill>
              </a:rPr>
              <a:t> ~ 300 K</a:t>
            </a:r>
          </a:p>
          <a:p>
            <a:endParaRPr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ガスが発生する爆発に先行すべき、火山の温度上昇が、中間赤外線で観測できるのでは？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 </a:t>
            </a:r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ja-JP" altLang="en-US" sz="2000" dirty="0" smtClean="0">
                <a:solidFill>
                  <a:schemeClr val="bg1"/>
                </a:solidFill>
              </a:rPr>
              <a:t>イオの噴火予知を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ja-JP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アタカマ・ハレアカラ連携観測で行いたい。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lang="en-US" altLang="ja-JP" sz="2000" dirty="0">
              <a:solidFill>
                <a:schemeClr val="bg1"/>
              </a:solidFill>
            </a:endParaRPr>
          </a:p>
          <a:p>
            <a:endParaRPr lang="en-US" altLang="ja-JP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99" y="34358"/>
            <a:ext cx="3582049" cy="35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4156" y="2022421"/>
            <a:ext cx="4938643" cy="811319"/>
          </a:xfrm>
          <a:prstGeom prst="roundRect">
            <a:avLst>
              <a:gd name="adj" fmla="val 0"/>
            </a:avLst>
          </a:prstGeom>
          <a:noFill/>
          <a:ln w="360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VL ゴシック" charset="0"/>
            </a:endParaRPr>
          </a:p>
        </p:txBody>
      </p:sp>
      <p:pic>
        <p:nvPicPr>
          <p:cNvPr id="9" name="図 8" descr="2014_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" y="2892530"/>
            <a:ext cx="5326796" cy="39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58252" y="0"/>
            <a:ext cx="4514659" cy="3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ja-JP" altLang="en-US" sz="2600" dirty="0" smtClean="0">
                <a:solidFill>
                  <a:srgbClr val="FFFF00"/>
                </a:solidFill>
              </a:rPr>
              <a:t>木星磁気圏・オーロラ観測</a:t>
            </a:r>
            <a:endParaRPr lang="en-US" sz="2600" dirty="0" smtClean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6238" y="581968"/>
            <a:ext cx="429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bg1"/>
                </a:solidFill>
              </a:rPr>
              <a:t>木星 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H3+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 オーロラ</a:t>
            </a:r>
            <a:r>
              <a:rPr lang="ja-JP" altLang="en-US" sz="2200" dirty="0" smtClean="0">
                <a:solidFill>
                  <a:schemeClr val="bg1"/>
                </a:solidFill>
              </a:rPr>
              <a:t>は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3.4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 </a:t>
            </a:r>
            <a:r>
              <a:rPr kumimoji="1" lang="el-GR" altLang="ja-JP" sz="22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2200" dirty="0" smtClean="0">
                <a:solidFill>
                  <a:schemeClr val="bg1"/>
                </a:solidFill>
              </a:rPr>
              <a:t>m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などの赤外線波長で観測可能。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pic>
        <p:nvPicPr>
          <p:cNvPr id="3" name="図 2" descr="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363"/>
            <a:ext cx="4453925" cy="473857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536238" y="1710304"/>
            <a:ext cx="43652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</a:rPr>
              <a:t>IRTF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級以上の設備で、連続観測された例はないが、非常に時間変動に</a:t>
            </a:r>
            <a:r>
              <a:rPr lang="ja-JP" altLang="en-US" sz="2200" dirty="0" smtClean="0">
                <a:solidFill>
                  <a:schemeClr val="bg1"/>
                </a:solidFill>
              </a:rPr>
              <a:t>富んだ</a:t>
            </a:r>
            <a:r>
              <a:rPr kumimoji="1" lang="ja-JP" altLang="en-US" sz="2200" dirty="0" smtClean="0">
                <a:solidFill>
                  <a:schemeClr val="bg1"/>
                </a:solidFill>
              </a:rPr>
              <a:t>現象。</a:t>
            </a:r>
            <a:endParaRPr kumimoji="1" lang="en-US" altLang="ja-JP" sz="2200" dirty="0" smtClean="0">
              <a:solidFill>
                <a:schemeClr val="bg1"/>
              </a:solidFill>
            </a:endParaRPr>
          </a:p>
          <a:p>
            <a:endParaRPr lang="en-US" altLang="ja-JP" sz="2200" dirty="0">
              <a:solidFill>
                <a:schemeClr val="bg1"/>
              </a:solidFill>
            </a:endParaRPr>
          </a:p>
          <a:p>
            <a:r>
              <a:rPr kumimoji="1" lang="ja-JP" altLang="en-US" sz="2200" dirty="0" smtClean="0">
                <a:solidFill>
                  <a:schemeClr val="bg1"/>
                </a:solidFill>
              </a:rPr>
              <a:t>イオの火山活動が影響している可能性が大。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12621" y="4220168"/>
            <a:ext cx="4294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chemeClr val="bg1"/>
                </a:solidFill>
              </a:rPr>
              <a:t>ぜひ、</a:t>
            </a:r>
            <a:r>
              <a:rPr lang="en-US" altLang="ja-JP" sz="2200" dirty="0" smtClean="0">
                <a:solidFill>
                  <a:schemeClr val="bg1"/>
                </a:solidFill>
              </a:rPr>
              <a:t>TAO-6.5m </a:t>
            </a:r>
            <a:r>
              <a:rPr lang="ja-JP" altLang="en-US" sz="2200" dirty="0" smtClean="0">
                <a:solidFill>
                  <a:schemeClr val="bg1"/>
                </a:solidFill>
              </a:rPr>
              <a:t>で観測したい。</a:t>
            </a:r>
            <a:endParaRPr lang="en-US" altLang="ja-JP" sz="2200" dirty="0" smtClean="0">
              <a:solidFill>
                <a:schemeClr val="bg1"/>
              </a:solidFill>
            </a:endParaRPr>
          </a:p>
          <a:p>
            <a:r>
              <a:rPr kumimoji="1" lang="ja-JP" altLang="en-US" sz="2200" dirty="0" smtClean="0">
                <a:solidFill>
                  <a:schemeClr val="bg1"/>
                </a:solidFill>
              </a:rPr>
              <a:t>・明るさ</a:t>
            </a:r>
            <a:endParaRPr kumimoji="1" lang="en-US" altLang="ja-JP" sz="2200" dirty="0" smtClean="0">
              <a:solidFill>
                <a:schemeClr val="bg1"/>
              </a:solidFill>
            </a:endParaRPr>
          </a:p>
          <a:p>
            <a:r>
              <a:rPr lang="ja-JP" altLang="en-US" sz="2200" dirty="0" smtClean="0">
                <a:solidFill>
                  <a:schemeClr val="bg1"/>
                </a:solidFill>
              </a:rPr>
              <a:t>・形状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5830" y="5328164"/>
            <a:ext cx="443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木星</a:t>
            </a:r>
            <a:r>
              <a:rPr kumimoji="1" lang="en-US" altLang="ja-JP" dirty="0" smtClean="0">
                <a:solidFill>
                  <a:srgbClr val="FFFFFF"/>
                </a:solidFill>
              </a:rPr>
              <a:t>H3+</a:t>
            </a:r>
            <a:r>
              <a:rPr kumimoji="1" lang="ja-JP" altLang="en-US" dirty="0" smtClean="0">
                <a:solidFill>
                  <a:srgbClr val="FFFFFF"/>
                </a:solidFill>
              </a:rPr>
              <a:t> オーロラ</a:t>
            </a:r>
            <a:r>
              <a:rPr kumimoji="1" lang="en-US" altLang="ja-JP" dirty="0" smtClean="0">
                <a:solidFill>
                  <a:srgbClr val="FFFFFF"/>
                </a:solidFill>
              </a:rPr>
              <a:t> (Satoh et al., 1998)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7" y="2309603"/>
            <a:ext cx="4319588" cy="44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図 3" descr="26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20" y="709448"/>
            <a:ext cx="3863080" cy="574096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28590"/>
            <a:ext cx="4319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IRTF </a:t>
            </a:r>
            <a:r>
              <a:rPr lang="ja-JP" sz="2400" dirty="0">
                <a:solidFill>
                  <a:srgbClr val="FFFFFF"/>
                </a:solidFill>
              </a:rPr>
              <a:t>によるメタンオーロラ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8757" y="-58790"/>
            <a:ext cx="439481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altLang="en-US" sz="2200" dirty="0" smtClean="0">
                <a:solidFill>
                  <a:srgbClr val="FFFFFF"/>
                </a:solidFill>
              </a:rPr>
              <a:t>赤外線波長には、他にもオーロラの輝線が多数。</a:t>
            </a:r>
            <a:endParaRPr lang="ja-JP" sz="2200" dirty="0">
              <a:solidFill>
                <a:srgbClr val="FFFFFF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900113"/>
            <a:ext cx="50403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sz="2200">
                <a:solidFill>
                  <a:srgbClr val="FFFFFF"/>
                </a:solidFill>
              </a:rPr>
              <a:t>メタン： </a:t>
            </a:r>
            <a:r>
              <a:rPr lang="en-US" sz="2200">
                <a:solidFill>
                  <a:srgbClr val="FFFFFF"/>
                </a:solidFill>
              </a:rPr>
              <a:t>7.8 μm</a:t>
            </a:r>
          </a:p>
          <a:p>
            <a:r>
              <a:rPr lang="ja-JP" sz="2200">
                <a:solidFill>
                  <a:srgbClr val="FFFFFF"/>
                </a:solidFill>
              </a:rPr>
              <a:t>エチレン</a:t>
            </a:r>
            <a:r>
              <a:rPr lang="en-US" sz="2200">
                <a:solidFill>
                  <a:srgbClr val="FFFFFF"/>
                </a:solidFill>
              </a:rPr>
              <a:t>: 13.7 μm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0001" y="6305550"/>
            <a:ext cx="3419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78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000" dirty="0"/>
              <a:t>Caldwell et al., 1988</a:t>
            </a:r>
          </a:p>
        </p:txBody>
      </p:sp>
    </p:spTree>
    <p:extLst>
      <p:ext uri="{BB962C8B-B14F-4D97-AF65-F5344CB8AC3E}">
        <p14:creationId xmlns:p14="http://schemas.microsoft.com/office/powerpoint/2010/main" val="2527380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79388" y="523219"/>
            <a:ext cx="8999538" cy="296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64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altLang="ja-JP" sz="2400" dirty="0" smtClean="0">
                <a:solidFill>
                  <a:srgbClr val="FFFFFF"/>
                </a:solidFill>
              </a:rPr>
              <a:t>MIMIZUKU</a:t>
            </a:r>
            <a:r>
              <a:rPr lang="ja-JP" altLang="en-US" sz="2400" dirty="0" smtClean="0">
                <a:solidFill>
                  <a:srgbClr val="FFFFFF"/>
                </a:solidFill>
              </a:rPr>
              <a:t> で、イオの火山・木星オーロラの観測を実現したい！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r>
              <a:rPr lang="en-US" altLang="ja-JP" sz="2400" dirty="0" smtClean="0">
                <a:solidFill>
                  <a:srgbClr val="FFFFFF"/>
                </a:solidFill>
              </a:rPr>
              <a:t>  </a:t>
            </a:r>
            <a:r>
              <a:rPr lang="en-US" altLang="ja-JP" sz="2400" dirty="0" smtClean="0">
                <a:solidFill>
                  <a:srgbClr val="FFFFFF"/>
                </a:solidFill>
                <a:sym typeface="Wingdings"/>
              </a:rPr>
              <a:t></a:t>
            </a:r>
            <a:r>
              <a:rPr lang="ja-JP" altLang="en-US" sz="2400" dirty="0" smtClean="0">
                <a:solidFill>
                  <a:srgbClr val="FFFFFF"/>
                </a:solidFill>
              </a:rPr>
              <a:t>１つの装置で、イオ火山・木星磁気圏の観測ができる！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ja-JP" altLang="en-US" sz="2400" dirty="0" smtClean="0">
                <a:solidFill>
                  <a:srgbClr val="FFFFFF"/>
                </a:solidFill>
              </a:rPr>
              <a:t>ハレアカラでは、イオの火山性ガスの流出を観測中。</a:t>
            </a:r>
            <a:endParaRPr lang="en-US" altLang="ja-JP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ja-JP" altLang="en-US" sz="2400" dirty="0" smtClean="0">
                <a:solidFill>
                  <a:srgbClr val="FFFFFF"/>
                </a:solidFill>
              </a:rPr>
              <a:t>イオ火山</a:t>
            </a:r>
            <a:r>
              <a:rPr lang="ja-JP" altLang="en-US" sz="2400" dirty="0" smtClean="0">
                <a:solidFill>
                  <a:srgbClr val="FFFFFF"/>
                </a:solidFill>
                <a:sym typeface="Wingdings"/>
              </a:rPr>
              <a:t>大気流出磁気圏</a:t>
            </a:r>
            <a:r>
              <a:rPr lang="ja-JP" altLang="en-US" sz="2400" dirty="0">
                <a:solidFill>
                  <a:srgbClr val="FFFFFF"/>
                </a:solidFill>
                <a:sym typeface="Wingdings"/>
              </a:rPr>
              <a:t>　</a:t>
            </a:r>
            <a:r>
              <a:rPr lang="ja-JP" altLang="en-US" sz="2400" dirty="0" smtClean="0">
                <a:solidFill>
                  <a:srgbClr val="FFFFFF"/>
                </a:solidFill>
                <a:sym typeface="Wingdings"/>
              </a:rPr>
              <a:t>を地上から統一的に観測できれば、</a:t>
            </a:r>
            <a:endParaRPr lang="en-US" altLang="ja-JP" sz="2400" dirty="0" smtClean="0">
              <a:solidFill>
                <a:srgbClr val="FFFFFF"/>
              </a:solidFill>
              <a:sym typeface="Wingdings"/>
            </a:endParaRPr>
          </a:p>
          <a:p>
            <a:r>
              <a:rPr lang="ja-JP" altLang="en-US" sz="2400" dirty="0" smtClean="0">
                <a:solidFill>
                  <a:srgbClr val="FFFFFF"/>
                </a:solidFill>
                <a:sym typeface="Wingdings"/>
              </a:rPr>
              <a:t>探査機に負けないデータセットが得られる！</a:t>
            </a:r>
            <a:endParaRPr lang="en-US" altLang="ja-JP" sz="2400" dirty="0" smtClean="0">
              <a:solidFill>
                <a:srgbClr val="FFFFFF"/>
              </a:solidFill>
              <a:sym typeface="Wingdings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137"/>
            <a:ext cx="712787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640763" y="7200900"/>
            <a:ext cx="14398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355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JPL, NASA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63203" y="0"/>
            <a:ext cx="2098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まとめ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47" y="0"/>
            <a:ext cx="5702553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0"/>
            <a:ext cx="33512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The first detection of heavy ions in Jupiter’s magnetosphere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459" y="2"/>
            <a:ext cx="221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Kupo</a:t>
            </a:r>
            <a:r>
              <a:rPr lang="en-US" altLang="ja-JP" sz="2000" dirty="0" smtClean="0"/>
              <a:t> et al. (1976)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589" y="1846045"/>
            <a:ext cx="3233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Emissions from S+ were found from the ground. It was earlier than the discovery of Io’s volcanoes by Voyager 1.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790" y="5487529"/>
            <a:ext cx="3127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Fig. 1. Spectroscopic images obtained around Jupiter from the ground by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Kupo</a:t>
            </a:r>
            <a:r>
              <a:rPr lang="en-US" altLang="ja-JP" sz="2000" dirty="0" smtClean="0">
                <a:solidFill>
                  <a:schemeClr val="bg1"/>
                </a:solidFill>
              </a:rPr>
              <a:t> et al. (1976). 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7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" y="4173029"/>
            <a:ext cx="684053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463" y="6129745"/>
            <a:ext cx="72358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</a:t>
            </a:r>
            <a:r>
              <a:rPr lang="en-US" sz="2200" dirty="0" smtClean="0">
                <a:solidFill>
                  <a:srgbClr val="FFFFFF"/>
                </a:solidFill>
              </a:rPr>
              <a:t>2. </a:t>
            </a:r>
            <a:r>
              <a:rPr lang="en-US" sz="2200" dirty="0">
                <a:solidFill>
                  <a:srgbClr val="FFFFFF"/>
                </a:solidFill>
              </a:rPr>
              <a:t>An image of [SII] 673.1 nm emission from Io plasma torus (Schneider and </a:t>
            </a:r>
            <a:r>
              <a:rPr lang="en-US" sz="2200" dirty="0" err="1">
                <a:solidFill>
                  <a:srgbClr val="FFFFFF"/>
                </a:solidFill>
              </a:rPr>
              <a:t>Trauger</a:t>
            </a:r>
            <a:r>
              <a:rPr lang="en-US" sz="2200" dirty="0">
                <a:solidFill>
                  <a:srgbClr val="FFFFFF"/>
                </a:solidFill>
              </a:rPr>
              <a:t>, 1995).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43" y="-168570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70638" y="4154983"/>
            <a:ext cx="30718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Io plasma torus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02751" y="506783"/>
            <a:ext cx="30607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400" dirty="0" smtClean="0">
                <a:solidFill>
                  <a:srgbClr val="FFFFFF"/>
                </a:solidFill>
              </a:rPr>
              <a:t>イオ火山からガス発生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3091" y="1359863"/>
            <a:ext cx="287473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400" dirty="0" smtClean="0">
                <a:solidFill>
                  <a:srgbClr val="FFFFFF"/>
                </a:solidFill>
              </a:rPr>
              <a:t>イオ大気・電離圏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40192" y="2307008"/>
            <a:ext cx="431958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400" dirty="0" smtClean="0">
                <a:solidFill>
                  <a:srgbClr val="FFFFFF"/>
                </a:solidFill>
              </a:rPr>
              <a:t>　　　　木星内部磁気圏</a:t>
            </a:r>
            <a:r>
              <a:rPr lang="en-US" sz="2400" dirty="0" smtClean="0">
                <a:solidFill>
                  <a:srgbClr val="FFFFFF"/>
                </a:solidFill>
              </a:rPr>
              <a:t>          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     (</a:t>
            </a:r>
            <a:r>
              <a:rPr lang="ja-JP" altLang="en-US" sz="2400" dirty="0" smtClean="0">
                <a:solidFill>
                  <a:srgbClr val="FFFFFF"/>
                </a:solidFill>
              </a:rPr>
              <a:t>イオ・プラズマ・トーラス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94887" y="3675433"/>
            <a:ext cx="321450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400" dirty="0" smtClean="0">
                <a:solidFill>
                  <a:srgbClr val="FFFFFF"/>
                </a:solidFill>
              </a:rPr>
              <a:t>木星中間・磁気圏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83292" y="938583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783292" y="1803770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783292" y="3135683"/>
            <a:ext cx="1588" cy="539750"/>
          </a:xfrm>
          <a:prstGeom prst="line">
            <a:avLst/>
          </a:prstGeom>
          <a:noFill/>
          <a:ln w="1080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0" y="0"/>
            <a:ext cx="6659563" cy="57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ja-JP" altLang="en-US" sz="2400" dirty="0" smtClean="0">
                <a:solidFill>
                  <a:srgbClr val="FFFF00"/>
                </a:solidFill>
              </a:rPr>
              <a:t>イオの火山・木星磁気圏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767167" y="543295"/>
            <a:ext cx="4319588" cy="3600450"/>
          </a:xfrm>
          <a:prstGeom prst="roundRect">
            <a:avLst>
              <a:gd name="adj" fmla="val 42"/>
            </a:avLst>
          </a:prstGeom>
          <a:noFill/>
          <a:ln w="360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87865" y="2696234"/>
            <a:ext cx="3356136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400" dirty="0">
                <a:solidFill>
                  <a:srgbClr val="FFFFFF"/>
                </a:solidFill>
              </a:rPr>
              <a:t>Fig. 3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dirty="0">
                <a:solidFill>
                  <a:srgbClr val="FFFFFF"/>
                </a:solidFill>
              </a:rPr>
              <a:t>Io's volcanic plumes obtained by the New Horizons spacecraft.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2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950" y="78433"/>
            <a:ext cx="2879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49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sz="2800" dirty="0" smtClean="0">
                <a:solidFill>
                  <a:srgbClr val="FFFF00"/>
                </a:solidFill>
              </a:rPr>
              <a:t>イオ火山</a:t>
            </a:r>
            <a:r>
              <a:rPr lang="ja-JP" altLang="en-US" sz="2800" dirty="0" smtClean="0">
                <a:solidFill>
                  <a:srgbClr val="FFFF00"/>
                </a:solidFill>
              </a:rPr>
              <a:t>の観測</a:t>
            </a:r>
            <a:endParaRPr lang="ja-JP" sz="2800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46484"/>
            <a:ext cx="2826469" cy="58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351" y="974796"/>
            <a:ext cx="37787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Keck </a:t>
            </a:r>
            <a:r>
              <a:rPr lang="ja-JP" sz="2200" dirty="0">
                <a:solidFill>
                  <a:srgbClr val="FFFFFF"/>
                </a:solidFill>
              </a:rPr>
              <a:t>による</a:t>
            </a:r>
            <a:r>
              <a:rPr lang="ja-JP" sz="2200" dirty="0" smtClean="0">
                <a:solidFill>
                  <a:srgbClr val="FFFFFF"/>
                </a:solidFill>
              </a:rPr>
              <a:t>観測</a:t>
            </a:r>
            <a:r>
              <a:rPr lang="en-US" altLang="ja-JP" sz="2200" dirty="0" smtClean="0">
                <a:solidFill>
                  <a:srgbClr val="FFFFFF"/>
                </a:solidFill>
              </a:rPr>
              <a:t>( with AO)</a:t>
            </a:r>
            <a:endParaRPr lang="ja-JP" sz="2200" dirty="0">
              <a:solidFill>
                <a:srgbClr val="FFFFFF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98114" y="78433"/>
            <a:ext cx="2536879" cy="11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212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ja-JP" altLang="en-US" sz="2200" dirty="0" smtClean="0">
                <a:solidFill>
                  <a:srgbClr val="FFFFFF"/>
                </a:solidFill>
              </a:rPr>
              <a:t>噴火口</a:t>
            </a:r>
            <a:r>
              <a:rPr lang="ja-JP" altLang="en-US" sz="2200" dirty="0" smtClean="0">
                <a:solidFill>
                  <a:srgbClr val="FFFFFF"/>
                </a:solidFill>
              </a:rPr>
              <a:t>：</a:t>
            </a:r>
            <a:r>
              <a:rPr lang="ja-JP" altLang="ja-JP" sz="2200" dirty="0" smtClean="0">
                <a:solidFill>
                  <a:srgbClr val="FFFFFF"/>
                </a:solidFill>
              </a:rPr>
              <a:t>2</a:t>
            </a:r>
            <a:r>
              <a:rPr lang="en-US" altLang="ja-JP" sz="2200" dirty="0" smtClean="0">
                <a:solidFill>
                  <a:srgbClr val="FFFFFF"/>
                </a:solidFill>
              </a:rPr>
              <a:t>0</a:t>
            </a:r>
            <a:r>
              <a:rPr lang="en-US" altLang="ja-JP" sz="2200" dirty="0" smtClean="0">
                <a:solidFill>
                  <a:srgbClr val="FFFFFF"/>
                </a:solidFill>
              </a:rPr>
              <a:t>00K</a:t>
            </a:r>
            <a:endParaRPr lang="en-US" altLang="ja-JP" sz="2200" dirty="0" smtClean="0">
              <a:solidFill>
                <a:srgbClr val="FFFFFF"/>
              </a:solidFill>
            </a:endParaRPr>
          </a:p>
          <a:p>
            <a:r>
              <a:rPr lang="ja-JP" altLang="en-US" sz="2200" dirty="0" smtClean="0">
                <a:solidFill>
                  <a:srgbClr val="FFFFFF"/>
                </a:solidFill>
              </a:rPr>
              <a:t>溶岩</a:t>
            </a:r>
            <a:r>
              <a:rPr lang="en-US" altLang="ja-JP" sz="2200" dirty="0" smtClean="0">
                <a:solidFill>
                  <a:srgbClr val="FFFFFF"/>
                </a:solidFill>
              </a:rPr>
              <a:t>:</a:t>
            </a:r>
            <a:r>
              <a:rPr lang="en-US" altLang="ja-JP" sz="2200" dirty="0" smtClean="0">
                <a:solidFill>
                  <a:srgbClr val="FFFFFF"/>
                </a:solidFill>
              </a:rPr>
              <a:t> </a:t>
            </a:r>
            <a:r>
              <a:rPr lang="en-US" altLang="ja-JP" sz="2200" dirty="0" smtClean="0">
                <a:solidFill>
                  <a:srgbClr val="FFFFFF"/>
                </a:solidFill>
              </a:rPr>
              <a:t>600K</a:t>
            </a:r>
            <a:endParaRPr lang="en-US" altLang="ja-JP" sz="2200" dirty="0" smtClean="0">
              <a:solidFill>
                <a:srgbClr val="FFFFFF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9388" y="6911975"/>
            <a:ext cx="306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78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さざなみゴシック" charset="0"/>
                <a:ea typeface="ＭＳ Ｐゴシック" charset="0"/>
                <a:cs typeface="さざなみゴシック" charset="0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Marchis et al., 2005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978" y="85964"/>
            <a:ext cx="70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}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02859" y="20060"/>
            <a:ext cx="26104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2-5μm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近赤外線で観測されることが多い。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30153" y="1272869"/>
            <a:ext cx="420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ただし、近赤外線では太陽光の反射フラックスも無視できない。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33" y="2985442"/>
            <a:ext cx="52260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028426" y="1975392"/>
            <a:ext cx="5590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火山とその周囲を分離できる位の空間分解能があればよい。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イオの視直径</a:t>
            </a:r>
            <a:r>
              <a:rPr lang="en-US" altLang="ja-JP" sz="2000" dirty="0" smtClean="0">
                <a:solidFill>
                  <a:schemeClr val="bg1"/>
                </a:solidFill>
              </a:rPr>
              <a:t> 1</a:t>
            </a:r>
            <a:r>
              <a:rPr lang="ja-JP" altLang="en-US" sz="2000" dirty="0" smtClean="0">
                <a:solidFill>
                  <a:schemeClr val="bg1"/>
                </a:solidFill>
              </a:rPr>
              <a:t>秒角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→</a:t>
            </a:r>
            <a:r>
              <a:rPr lang="ja-JP" altLang="en-US" sz="2000" dirty="0" smtClean="0">
                <a:solidFill>
                  <a:schemeClr val="bg1"/>
                </a:solidFill>
              </a:rPr>
              <a:t>大型望遠鏡か近くに行く探査機が必要。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4048" y="6420001"/>
            <a:ext cx="540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FFFF"/>
                </a:solidFill>
              </a:rPr>
              <a:t>ガリレオ探査機による可視光・近赤外線イメージ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44575" y="0"/>
            <a:ext cx="8640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800" dirty="0" smtClean="0">
                <a:solidFill>
                  <a:srgbClr val="FFFF00"/>
                </a:solidFill>
              </a:rPr>
              <a:t>東大・東北大で行った中間赤外線観測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" y="4500563"/>
            <a:ext cx="4341109" cy="24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960918"/>
            <a:ext cx="3563937" cy="418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434" y="6454775"/>
            <a:ext cx="5975351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</a:t>
            </a:r>
            <a:r>
              <a:rPr lang="en-US" altLang="ja-JP" sz="2200" dirty="0" smtClean="0">
                <a:solidFill>
                  <a:srgbClr val="FFFFFF"/>
                </a:solidFill>
              </a:rPr>
              <a:t>6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  <a:r>
              <a:rPr lang="en-US" sz="2200" dirty="0">
                <a:solidFill>
                  <a:srgbClr val="FFFFFF"/>
                </a:solidFill>
              </a:rPr>
              <a:t>Scenery around TAO observatory.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2382" y="1381665"/>
            <a:ext cx="5915219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12.2 </a:t>
            </a:r>
            <a:r>
              <a:rPr lang="en-US" sz="2200" dirty="0" err="1">
                <a:solidFill>
                  <a:srgbClr val="FFFFFF"/>
                </a:solidFill>
                <a:cs typeface="Arial" charset="0"/>
              </a:rPr>
              <a:t>μ</a:t>
            </a:r>
            <a:r>
              <a:rPr lang="en-US" sz="2200" dirty="0" err="1">
                <a:solidFill>
                  <a:srgbClr val="FFFFFF"/>
                </a:solidFill>
              </a:rPr>
              <a:t>m</a:t>
            </a:r>
            <a:r>
              <a:rPr lang="en-US" sz="2200" dirty="0">
                <a:solidFill>
                  <a:srgbClr val="FFFFFF"/>
                </a:solidFill>
              </a:rPr>
              <a:t>:  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250 </a:t>
            </a:r>
            <a:r>
              <a:rPr lang="en-US" sz="2200" dirty="0" smtClean="0">
                <a:solidFill>
                  <a:srgbClr val="FFFFFF"/>
                </a:solidFill>
              </a:rPr>
              <a:t>K </a:t>
            </a:r>
            <a:r>
              <a:rPr lang="ja-JP" altLang="en-US" sz="2200" dirty="0" smtClean="0">
                <a:solidFill>
                  <a:srgbClr val="FFFFFF"/>
                </a:solidFill>
              </a:rPr>
              <a:t>の黒体輻射のピークに相当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8.9 </a:t>
            </a:r>
            <a:r>
              <a:rPr lang="en-US" sz="2200" dirty="0" err="1">
                <a:solidFill>
                  <a:srgbClr val="FFFFFF"/>
                </a:solidFill>
                <a:cs typeface="Arial" charset="0"/>
              </a:rPr>
              <a:t>μ</a:t>
            </a:r>
            <a:r>
              <a:rPr lang="en-US" sz="2200" dirty="0" err="1">
                <a:solidFill>
                  <a:srgbClr val="FFFFFF"/>
                </a:solidFill>
              </a:rPr>
              <a:t>m</a:t>
            </a:r>
            <a:r>
              <a:rPr lang="en-US" sz="2200" dirty="0">
                <a:solidFill>
                  <a:srgbClr val="FFFFFF"/>
                </a:solidFill>
              </a:rPr>
              <a:t>:   </a:t>
            </a:r>
            <a:r>
              <a:rPr lang="en-US" sz="2200" dirty="0" smtClean="0">
                <a:solidFill>
                  <a:srgbClr val="FFFFFF"/>
                </a:solidFill>
              </a:rPr>
              <a:t>320 </a:t>
            </a:r>
            <a:r>
              <a:rPr lang="en-US" sz="2200" dirty="0">
                <a:solidFill>
                  <a:srgbClr val="FFFFFF"/>
                </a:solidFill>
              </a:rPr>
              <a:t>K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4233" y="1311815"/>
            <a:ext cx="5983368" cy="900112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557" y="610298"/>
            <a:ext cx="933354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000" dirty="0" smtClean="0">
                <a:solidFill>
                  <a:srgbClr val="FFFFFF"/>
                </a:solidFill>
              </a:rPr>
              <a:t>Mini-TAO 1-m</a:t>
            </a:r>
            <a:r>
              <a:rPr lang="ja-JP" altLang="en-US" sz="2000" dirty="0" smtClean="0">
                <a:solidFill>
                  <a:srgbClr val="FFFFFF"/>
                </a:solidFill>
              </a:rPr>
              <a:t>望遠鏡</a:t>
            </a:r>
            <a:r>
              <a:rPr lang="en-US" sz="2000" dirty="0" smtClean="0">
                <a:solidFill>
                  <a:srgbClr val="FFFFFF"/>
                </a:solidFill>
              </a:rPr>
              <a:t>  </a:t>
            </a:r>
            <a:r>
              <a:rPr lang="ja-JP" altLang="en-US" sz="2000" dirty="0" smtClean="0">
                <a:solidFill>
                  <a:srgbClr val="FFFFFF"/>
                </a:solidFill>
              </a:rPr>
              <a:t>と　</a:t>
            </a:r>
            <a:r>
              <a:rPr lang="en-US" sz="2000" dirty="0" smtClean="0">
                <a:solidFill>
                  <a:srgbClr val="FFFFFF"/>
                </a:solidFill>
              </a:rPr>
              <a:t>MAX38 </a:t>
            </a:r>
            <a:r>
              <a:rPr lang="ja-JP" altLang="en-US" sz="2000" dirty="0" smtClean="0">
                <a:solidFill>
                  <a:srgbClr val="FFFFFF"/>
                </a:solidFill>
              </a:rPr>
              <a:t>を用いて、イオの中間赤外線観測を行った。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-13423" y="3802638"/>
            <a:ext cx="3311526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A=0.5 then T= 150[K]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5116" y="2495847"/>
            <a:ext cx="61198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ja-JP" altLang="en-US" sz="2200" dirty="0" smtClean="0">
                <a:solidFill>
                  <a:srgbClr val="FFFFFF"/>
                </a:solidFill>
              </a:rPr>
              <a:t>太陽光による加熱で期待されるイオの表面温度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843213" y="2879725"/>
            <a:ext cx="34194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S: Solar constant</a:t>
            </a:r>
          </a:p>
          <a:p>
            <a:r>
              <a:rPr lang="en-US">
                <a:solidFill>
                  <a:srgbClr val="FFFFFF"/>
                </a:solidFill>
              </a:rPr>
              <a:t>R: Distance from the sun</a:t>
            </a:r>
          </a:p>
          <a:p>
            <a:r>
              <a:rPr lang="en-US">
                <a:solidFill>
                  <a:srgbClr val="FFFFFF"/>
                </a:solidFill>
              </a:rPr>
              <a:t>A: Albedo</a:t>
            </a:r>
          </a:p>
          <a:p>
            <a:r>
              <a:rPr lang="en-US">
                <a:solidFill>
                  <a:srgbClr val="FFFFFF"/>
                </a:solidFill>
                <a:cs typeface="Arial" charset="0"/>
              </a:rPr>
              <a:t>ε</a:t>
            </a:r>
            <a:r>
              <a:rPr lang="en-US">
                <a:solidFill>
                  <a:srgbClr val="FFFFFF"/>
                </a:solidFill>
              </a:rPr>
              <a:t>: Emissivity</a:t>
            </a:r>
          </a:p>
          <a:p>
            <a:r>
              <a:rPr lang="en-US">
                <a:solidFill>
                  <a:srgbClr val="FFFFFF"/>
                </a:solidFill>
                <a:cs typeface="Arial" charset="0"/>
              </a:rPr>
              <a:t>σ</a:t>
            </a:r>
            <a:r>
              <a:rPr lang="en-US">
                <a:solidFill>
                  <a:srgbClr val="FFFFFF"/>
                </a:solidFill>
              </a:rPr>
              <a:t>: Stefan-Boltzmann constant    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94290" y="5317343"/>
            <a:ext cx="46799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r>
              <a:rPr lang="en-US" sz="2200" dirty="0">
                <a:solidFill>
                  <a:srgbClr val="FFFFFF"/>
                </a:solidFill>
              </a:rPr>
              <a:t>Fig. </a:t>
            </a:r>
            <a:r>
              <a:rPr lang="en-US" sz="2200" dirty="0">
                <a:solidFill>
                  <a:srgbClr val="FFFFFF"/>
                </a:solidFill>
              </a:rPr>
              <a:t>7</a:t>
            </a:r>
            <a:r>
              <a:rPr lang="en-US" sz="2200" dirty="0" smtClean="0">
                <a:solidFill>
                  <a:srgbClr val="FFFFFF"/>
                </a:solidFill>
              </a:rPr>
              <a:t>. </a:t>
            </a:r>
            <a:r>
              <a:rPr lang="en-US" sz="2200" dirty="0">
                <a:solidFill>
                  <a:srgbClr val="FFFFFF"/>
                </a:solidFill>
              </a:rPr>
              <a:t>mini TAO 1-m telescope.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231165"/>
              </p:ext>
            </p:extLst>
          </p:nvPr>
        </p:nvGraphicFramePr>
        <p:xfrm>
          <a:off x="357910" y="2957224"/>
          <a:ext cx="2297546" cy="9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数式" r:id="rId5" imgW="965200" imgH="444500" progId="Equation.3">
                  <p:embed/>
                </p:oleObj>
              </mc:Choice>
              <mc:Fallback>
                <p:oleObj name="数式" r:id="rId5" imgW="965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910" y="2957224"/>
                        <a:ext cx="2297546" cy="9083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1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io_2011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24" y="933569"/>
            <a:ext cx="7295917" cy="5316959"/>
          </a:xfrm>
          <a:prstGeom prst="rect">
            <a:avLst/>
          </a:prstGeom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804028" y="-11611"/>
            <a:ext cx="3381145" cy="4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4070" y="6199049"/>
            <a:ext cx="9113133" cy="5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Fig. </a:t>
            </a:r>
            <a:r>
              <a:rPr lang="en-US" sz="2000" dirty="0">
                <a:solidFill>
                  <a:srgbClr val="FFFFFF"/>
                </a:solidFill>
              </a:rPr>
              <a:t>8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-US" sz="2000" dirty="0" smtClean="0">
                <a:solidFill>
                  <a:srgbClr val="FFFFFF"/>
                </a:solidFill>
              </a:rPr>
              <a:t>Radiance of Io as a function of Io’s central longitude at 8.9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microns obtained from observations in November 20</a:t>
            </a:r>
            <a:r>
              <a:rPr lang="ja-JP" altLang="en-US" sz="2000" dirty="0" smtClean="0">
                <a:solidFill>
                  <a:srgbClr val="FFFFFF"/>
                </a:solidFill>
              </a:rPr>
              <a:t>１１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581069" y="933569"/>
            <a:ext cx="6204152" cy="4144567"/>
            <a:chOff x="1581069" y="933569"/>
            <a:chExt cx="6204152" cy="4144567"/>
          </a:xfrm>
        </p:grpSpPr>
        <p:sp>
          <p:nvSpPr>
            <p:cNvPr id="4" name="円形吹き出し 3"/>
            <p:cNvSpPr/>
            <p:nvPr/>
          </p:nvSpPr>
          <p:spPr>
            <a:xfrm>
              <a:off x="3704809" y="933569"/>
              <a:ext cx="1424136" cy="526052"/>
            </a:xfrm>
            <a:prstGeom prst="wedgeEllipseCallout">
              <a:avLst>
                <a:gd name="adj1" fmla="val -63892"/>
                <a:gd name="adj2" fmla="val 1248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1st</a:t>
              </a:r>
              <a:endParaRPr kumimoji="1" lang="ja-JP" altLang="en-US" dirty="0"/>
            </a:p>
          </p:txBody>
        </p:sp>
        <p:sp>
          <p:nvSpPr>
            <p:cNvPr id="5" name="円形吹き出し 4"/>
            <p:cNvSpPr/>
            <p:nvPr/>
          </p:nvSpPr>
          <p:spPr>
            <a:xfrm>
              <a:off x="1581069" y="933569"/>
              <a:ext cx="1424136" cy="526052"/>
            </a:xfrm>
            <a:prstGeom prst="wedgeEllipseCallout">
              <a:avLst>
                <a:gd name="adj1" fmla="val 39746"/>
                <a:gd name="adj2" fmla="val 13545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3rd</a:t>
              </a:r>
              <a:endParaRPr kumimoji="1" lang="ja-JP" altLang="en-US" dirty="0"/>
            </a:p>
          </p:txBody>
        </p:sp>
        <p:sp>
          <p:nvSpPr>
            <p:cNvPr id="7" name="円形吹き出し 6"/>
            <p:cNvSpPr/>
            <p:nvPr/>
          </p:nvSpPr>
          <p:spPr>
            <a:xfrm>
              <a:off x="3704809" y="3204902"/>
              <a:ext cx="1424136" cy="526052"/>
            </a:xfrm>
            <a:prstGeom prst="wedgeEllipseCallout">
              <a:avLst>
                <a:gd name="adj1" fmla="val -42424"/>
                <a:gd name="adj2" fmla="val -87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8th</a:t>
              </a:r>
              <a:endParaRPr kumimoji="1" lang="ja-JP" altLang="en-US" dirty="0"/>
            </a:p>
          </p:txBody>
        </p:sp>
        <p:sp>
          <p:nvSpPr>
            <p:cNvPr id="8" name="円形吹き出し 7"/>
            <p:cNvSpPr/>
            <p:nvPr/>
          </p:nvSpPr>
          <p:spPr>
            <a:xfrm>
              <a:off x="1846143" y="2922490"/>
              <a:ext cx="1424136" cy="526052"/>
            </a:xfrm>
            <a:prstGeom prst="wedgeEllipseCallout">
              <a:avLst>
                <a:gd name="adj1" fmla="val 10751"/>
                <a:gd name="adj2" fmla="val -10833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10th</a:t>
              </a:r>
              <a:endParaRPr kumimoji="1" lang="ja-JP" altLang="en-US" dirty="0"/>
            </a:p>
          </p:txBody>
        </p:sp>
        <p:sp>
          <p:nvSpPr>
            <p:cNvPr id="10" name="円形吹き出し 9"/>
            <p:cNvSpPr/>
            <p:nvPr/>
          </p:nvSpPr>
          <p:spPr>
            <a:xfrm>
              <a:off x="4303282" y="1707095"/>
              <a:ext cx="1564397" cy="526052"/>
            </a:xfrm>
            <a:prstGeom prst="wedgeEllipseCallout">
              <a:avLst>
                <a:gd name="adj1" fmla="val 17390"/>
                <a:gd name="adj2" fmla="val 23009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11th</a:t>
              </a:r>
              <a:endParaRPr kumimoji="1" lang="ja-JP" altLang="en-US" dirty="0"/>
            </a:p>
          </p:txBody>
        </p:sp>
        <p:sp>
          <p:nvSpPr>
            <p:cNvPr id="11" name="円形吹き出し 10"/>
            <p:cNvSpPr/>
            <p:nvPr/>
          </p:nvSpPr>
          <p:spPr>
            <a:xfrm>
              <a:off x="6013542" y="1707095"/>
              <a:ext cx="1424136" cy="526052"/>
            </a:xfrm>
            <a:prstGeom prst="wedgeEllipseCallout">
              <a:avLst>
                <a:gd name="adj1" fmla="val -80053"/>
                <a:gd name="adj2" fmla="val 32169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</a:t>
              </a:r>
              <a:r>
                <a:rPr lang="en-US" altLang="ja-JP" dirty="0"/>
                <a:t>4</a:t>
              </a:r>
              <a:r>
                <a:rPr kumimoji="1" lang="en-US" altLang="ja-JP" dirty="0" smtClean="0"/>
                <a:t>th</a:t>
              </a:r>
              <a:endParaRPr kumimoji="1" lang="ja-JP" altLang="en-US" dirty="0"/>
            </a:p>
          </p:txBody>
        </p:sp>
        <p:sp>
          <p:nvSpPr>
            <p:cNvPr id="12" name="円形吹き出し 11"/>
            <p:cNvSpPr/>
            <p:nvPr/>
          </p:nvSpPr>
          <p:spPr>
            <a:xfrm>
              <a:off x="5473105" y="4552084"/>
              <a:ext cx="1424136" cy="526052"/>
            </a:xfrm>
            <a:prstGeom prst="wedgeEllipseCallout">
              <a:avLst>
                <a:gd name="adj1" fmla="val 10751"/>
                <a:gd name="adj2" fmla="val -10833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Nov </a:t>
              </a:r>
              <a:r>
                <a:rPr lang="en-US" altLang="ja-JP" dirty="0"/>
                <a:t>9</a:t>
              </a:r>
              <a:r>
                <a:rPr kumimoji="1" lang="en-US" altLang="ja-JP" dirty="0" smtClean="0"/>
                <a:t>th</a:t>
              </a:r>
              <a:endParaRPr kumimoji="1" lang="ja-JP" altLang="en-US" dirty="0"/>
            </a:p>
          </p:txBody>
        </p:sp>
        <p:sp>
          <p:nvSpPr>
            <p:cNvPr id="13" name="円形吹き出し 12"/>
            <p:cNvSpPr/>
            <p:nvPr/>
          </p:nvSpPr>
          <p:spPr>
            <a:xfrm>
              <a:off x="6361085" y="2398587"/>
              <a:ext cx="1424136" cy="526052"/>
            </a:xfrm>
            <a:prstGeom prst="wedgeEllipseCallout">
              <a:avLst>
                <a:gd name="adj1" fmla="val -3535"/>
                <a:gd name="adj2" fmla="val 916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Oct</a:t>
              </a:r>
              <a:r>
                <a:rPr kumimoji="1" lang="en-US" altLang="ja-JP" dirty="0" smtClean="0"/>
                <a:t> 31st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181301" y="471904"/>
            <a:ext cx="693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-30[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Jy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]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 程度でイオが検出された。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6926826" y="6356350"/>
            <a:ext cx="2133600" cy="365125"/>
          </a:xfrm>
        </p:spPr>
        <p:txBody>
          <a:bodyPr/>
          <a:lstStyle/>
          <a:p>
            <a:fld id="{8AC075D1-74B4-D54E-8935-FE195FCC4B8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590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4263" y="11761"/>
            <a:ext cx="7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イオの中間赤外線観測は成功裏に行われた！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4773" y="6152013"/>
            <a:ext cx="8502195" cy="5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VL 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Fig. </a:t>
            </a:r>
            <a:r>
              <a:rPr lang="en-US" sz="2000" dirty="0">
                <a:solidFill>
                  <a:srgbClr val="FFFFFF"/>
                </a:solidFill>
              </a:rPr>
              <a:t>9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r>
              <a:rPr lang="en-US" sz="2000" dirty="0" smtClean="0">
                <a:solidFill>
                  <a:srgbClr val="FFFFFF"/>
                </a:solidFill>
              </a:rPr>
              <a:t>Images of Io at 8.9 microns at 3 central meridian longitudes.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 descr="plo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5" y="2798464"/>
            <a:ext cx="8668238" cy="33535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23852" y="490992"/>
            <a:ext cx="408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Yoneda</a:t>
            </a:r>
            <a:r>
              <a:rPr lang="en-US" altLang="ja-JP" sz="2400" dirty="0" smtClean="0">
                <a:solidFill>
                  <a:schemeClr val="bg1"/>
                </a:solidFill>
              </a:rPr>
              <a:t> et al., 2014, ICARUS)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55226" y="1125017"/>
            <a:ext cx="693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現時点で、イオの中間赤外線観測の最後の実施例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50" y="1846601"/>
            <a:ext cx="692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ライトカーブにより、</a:t>
            </a:r>
            <a:r>
              <a:rPr lang="ja-JP" altLang="en-US" sz="2400" dirty="0" smtClean="0">
                <a:solidFill>
                  <a:schemeClr val="bg1"/>
                </a:solidFill>
              </a:rPr>
              <a:t>火山の位置も特定された。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3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67434" y="11761"/>
            <a:ext cx="648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イオの中間赤外線観測は成功裏に行われた！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7870" y="613619"/>
            <a:ext cx="592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6.5-m TAO 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望遠鏡に期待される観測・成果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61789" y="1363502"/>
            <a:ext cx="719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より高精度のデータ取得</a:t>
            </a:r>
            <a:r>
              <a:rPr lang="en-US" altLang="ja-JP" sz="2000" dirty="0" smtClean="0">
                <a:solidFill>
                  <a:schemeClr val="bg1"/>
                </a:solidFill>
              </a:rPr>
              <a:t>(Flux)</a:t>
            </a:r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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より小規模な火山活動の検出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62257" y="3032706"/>
            <a:ext cx="9375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火山の位置の把握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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6.5 m + 10 </a:t>
            </a:r>
            <a:r>
              <a:rPr lang="el-GR" altLang="ja-JP" sz="2000" dirty="0" smtClean="0">
                <a:solidFill>
                  <a:schemeClr val="bg1"/>
                </a:solidFill>
                <a:sym typeface="Wingdings"/>
              </a:rPr>
              <a:t>μ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m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の回折限界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0.4” &lt; 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イオの視直径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1” 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ではあるが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…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5341" y="1762361"/>
            <a:ext cx="783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2011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</a:t>
            </a:r>
            <a:r>
              <a:rPr lang="ja-JP" altLang="en-US" sz="2000" dirty="0" smtClean="0">
                <a:solidFill>
                  <a:schemeClr val="bg1"/>
                </a:solidFill>
              </a:rPr>
              <a:t>に検出した火山は、放射エネルギーが</a:t>
            </a:r>
            <a:r>
              <a:rPr lang="en-US" altLang="ja-JP" sz="2000" dirty="0" smtClean="0">
                <a:solidFill>
                  <a:schemeClr val="bg1"/>
                </a:solidFill>
              </a:rPr>
              <a:t> 10^13W </a:t>
            </a:r>
            <a:r>
              <a:rPr lang="ja-JP" altLang="en-US" sz="2000" dirty="0" smtClean="0">
                <a:solidFill>
                  <a:schemeClr val="bg1"/>
                </a:solidFill>
              </a:rPr>
              <a:t>の超大規模火山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せめて、</a:t>
            </a:r>
            <a:r>
              <a:rPr lang="en-US" altLang="ja-JP" sz="2000" dirty="0" smtClean="0">
                <a:solidFill>
                  <a:schemeClr val="bg1"/>
                </a:solidFill>
              </a:rPr>
              <a:t>10^12 W </a:t>
            </a:r>
            <a:r>
              <a:rPr lang="ja-JP" altLang="en-US" sz="2000" dirty="0" smtClean="0">
                <a:solidFill>
                  <a:schemeClr val="bg1"/>
                </a:solidFill>
              </a:rPr>
              <a:t>クラスの火山の検出は実現したい。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4136" y="3421614"/>
            <a:ext cx="783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近赤外線観測と組み合わせる。</a:t>
            </a:r>
            <a:r>
              <a:rPr lang="en-US" altLang="ja-JP" sz="2000" dirty="0">
                <a:solidFill>
                  <a:schemeClr val="bg1"/>
                </a:solidFill>
                <a:sym typeface="Wingdings"/>
              </a:rPr>
              <a:t>10 </a:t>
            </a:r>
            <a:r>
              <a:rPr lang="el-GR" altLang="ja-JP" sz="2000" dirty="0" smtClean="0">
                <a:solidFill>
                  <a:schemeClr val="bg1"/>
                </a:solidFill>
                <a:sym typeface="Wingdings"/>
              </a:rPr>
              <a:t>μ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m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のフラックスに変化があったときに、</a:t>
            </a:r>
            <a:endParaRPr lang="en-US" altLang="ja-JP" sz="2000" dirty="0" smtClean="0">
              <a:solidFill>
                <a:schemeClr val="bg1"/>
              </a:solidFill>
              <a:sym typeface="Wingdings"/>
            </a:endParaRPr>
          </a:p>
          <a:p>
            <a:r>
              <a:rPr lang="el-GR" altLang="ja-JP" sz="2000" dirty="0" smtClean="0">
                <a:solidFill>
                  <a:schemeClr val="bg1"/>
                </a:solidFill>
                <a:sym typeface="Wingdings"/>
              </a:rPr>
              <a:t>3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l-GR" altLang="ja-JP" sz="2000" dirty="0" smtClean="0">
                <a:solidFill>
                  <a:schemeClr val="bg1"/>
                </a:solidFill>
                <a:sym typeface="Wingdings"/>
              </a:rPr>
              <a:t>μ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m</a:t>
            </a:r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程度の観測を行い、熱源の位置特定をするなど。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74483" y="4607824"/>
            <a:ext cx="9375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sym typeface="Wingdings"/>
              </a:rPr>
              <a:t>昼間観測中間赤外線観測は、イオの火山活動を昼間観測できる唯一の方法。</a:t>
            </a:r>
            <a:r>
              <a:rPr lang="en-US" altLang="ja-JP" sz="2000" dirty="0" smtClean="0">
                <a:solidFill>
                  <a:schemeClr val="bg1"/>
                </a:solidFill>
                <a:sym typeface="Wingdings"/>
              </a:rPr>
              <a:t>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2921" y="4996732"/>
            <a:ext cx="746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solidFill>
                  <a:schemeClr val="bg1"/>
                </a:solidFill>
              </a:rPr>
              <a:t>H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isaki</a:t>
            </a:r>
            <a:r>
              <a:rPr lang="en-US" altLang="ja-JP" sz="2000" dirty="0" smtClean="0">
                <a:solidFill>
                  <a:schemeClr val="bg1"/>
                </a:solidFill>
              </a:rPr>
              <a:t>,</a:t>
            </a:r>
            <a:r>
              <a:rPr lang="ja-JP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JUNO,</a:t>
            </a:r>
            <a:r>
              <a:rPr lang="ja-JP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</a:rPr>
              <a:t>JUICE</a:t>
            </a:r>
            <a:r>
              <a:rPr lang="ja-JP" altLang="en-US" sz="2000" dirty="0" smtClean="0">
                <a:solidFill>
                  <a:schemeClr val="bg1"/>
                </a:solidFill>
              </a:rPr>
              <a:t> など、多くの木星探査ミッションがサポートを必要としている。</a:t>
            </a: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9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75D1-74B4-D54E-8935-FE195FCC4B8E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3035" y="80422"/>
            <a:ext cx="706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火山性ガスの</a:t>
            </a:r>
            <a:r>
              <a:rPr lang="ja-JP" altLang="en-US" sz="2800" dirty="0" smtClean="0">
                <a:solidFill>
                  <a:schemeClr val="bg1"/>
                </a:solidFill>
              </a:rPr>
              <a:t>観測 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lang="ja-JP" altLang="ja-JP" sz="2800" dirty="0">
                <a:solidFill>
                  <a:schemeClr val="bg1"/>
                </a:solidFill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</a:rPr>
              <a:t>　　　　　　</a:t>
            </a:r>
            <a:r>
              <a:rPr lang="en-US" altLang="ja-JP" sz="2800" dirty="0" smtClean="0">
                <a:solidFill>
                  <a:schemeClr val="bg1"/>
                </a:solidFill>
              </a:rPr>
              <a:t>–</a:t>
            </a:r>
            <a:r>
              <a:rPr lang="ja-JP" altLang="en-US" sz="2800" dirty="0" smtClean="0">
                <a:solidFill>
                  <a:schemeClr val="bg1"/>
                </a:solidFill>
              </a:rPr>
              <a:t>木星ナトリウム雲</a:t>
            </a:r>
            <a:r>
              <a:rPr lang="en-US" altLang="ja-JP" sz="2800" dirty="0" smtClean="0">
                <a:solidFill>
                  <a:schemeClr val="bg1"/>
                </a:solidFill>
              </a:rPr>
              <a:t>-</a:t>
            </a:r>
            <a:endParaRPr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5130"/>
            <a:ext cx="4220307" cy="247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図 4" descr="fig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81" y="-2022391"/>
            <a:ext cx="4134996" cy="59144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2481" y="1429604"/>
            <a:ext cx="5148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1,000</a:t>
            </a:r>
            <a:r>
              <a:rPr lang="ja-JP" altLang="en-US" sz="2400" dirty="0" smtClean="0">
                <a:solidFill>
                  <a:schemeClr val="bg1"/>
                </a:solidFill>
              </a:rPr>
              <a:t>木星半径の領域に分布。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イオの火山性ガスに含まれる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err="1" smtClean="0">
                <a:solidFill>
                  <a:schemeClr val="bg1"/>
                </a:solidFill>
              </a:rPr>
              <a:t>NaCl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</a:rPr>
              <a:t>を起源とする。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マウイ島・ハレアカラ山で観測中。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9281" y="4021322"/>
            <a:ext cx="397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Fig. 10.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木星ナトリウム雲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84932" y="6056048"/>
            <a:ext cx="397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Fig. 11.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木星ナトリウム雲観測用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10cm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望遠鏡。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656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ユーザー設定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</TotalTime>
  <Words>907</Words>
  <Application>Microsoft Macintosh PowerPoint</Application>
  <PresentationFormat>画面に合わせる (4:3)</PresentationFormat>
  <Paragraphs>126</Paragraphs>
  <Slides>14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ホワイト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activities for outer planets’ magnetosphere at Tohoku univ. and JAXA</dc:title>
  <dc:creator>米田 瑞生</dc:creator>
  <cp:lastModifiedBy>YONEDA MIZUKI</cp:lastModifiedBy>
  <cp:revision>165</cp:revision>
  <dcterms:created xsi:type="dcterms:W3CDTF">2012-05-03T05:04:20Z</dcterms:created>
  <dcterms:modified xsi:type="dcterms:W3CDTF">2016-09-07T00:42:36Z</dcterms:modified>
</cp:coreProperties>
</file>