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81" r:id="rId2"/>
    <p:sldId id="285" r:id="rId3"/>
    <p:sldId id="259" r:id="rId4"/>
    <p:sldId id="286" r:id="rId5"/>
    <p:sldId id="265" r:id="rId6"/>
    <p:sldId id="287" r:id="rId7"/>
    <p:sldId id="298" r:id="rId8"/>
    <p:sldId id="306" r:id="rId9"/>
    <p:sldId id="307" r:id="rId10"/>
    <p:sldId id="308" r:id="rId11"/>
    <p:sldId id="305" r:id="rId12"/>
    <p:sldId id="282" r:id="rId13"/>
    <p:sldId id="309" r:id="rId14"/>
    <p:sldId id="260" r:id="rId15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0" autoAdjust="0"/>
    <p:restoredTop sz="90977" autoAdjust="0"/>
  </p:normalViewPr>
  <p:slideViewPr>
    <p:cSldViewPr snapToGrid="0" snapToObjects="1">
      <p:cViewPr>
        <p:scale>
          <a:sx n="108" d="100"/>
          <a:sy n="108" d="100"/>
        </p:scale>
        <p:origin x="-408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7DE356-DEB4-A64A-8FB0-FAEAE5BA640F}" type="datetimeFigureOut">
              <a:rPr kumimoji="1" lang="ja-JP" altLang="en-US" smtClean="0"/>
              <a:t>16/09/06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8D69E-647E-254E-ACDD-C6F977ADF0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37488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1CACE-3C13-214E-B5E2-71345CAACCDE}" type="datetimeFigureOut">
              <a:rPr kumimoji="1" lang="ja-JP" altLang="en-US" smtClean="0"/>
              <a:t>16/09/06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FABA57-1D09-1745-9934-68716084F7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262520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FABA57-1D09-1745-9934-68716084F74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265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FABA57-1D09-1745-9934-68716084F74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2065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FABA57-1D09-1745-9934-68716084F74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8170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FABA57-1D09-1745-9934-68716084F74C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1752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FABA57-1D09-1745-9934-68716084F74C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0696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C5FAD-76E1-5A46-8BF5-9BA061D85891}" type="datetime1">
              <a:rPr kumimoji="1" lang="ja-JP" altLang="en-US" smtClean="0"/>
              <a:t>16/09/06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9709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0C012-A3BE-9F4D-B13F-4FB1049789C2}" type="datetime1">
              <a:rPr kumimoji="1" lang="ja-JP" altLang="en-US" smtClean="0"/>
              <a:t>16/09/06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898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D211D-A526-0B4F-A45A-5E470DF5C0E0}" type="datetime1">
              <a:rPr kumimoji="1" lang="ja-JP" altLang="en-US" smtClean="0"/>
              <a:t>16/09/06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0424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87F5-FABD-1549-A519-B71DEF9C4874}" type="datetime1">
              <a:rPr kumimoji="1" lang="ja-JP" altLang="en-US" smtClean="0"/>
              <a:t>16/09/06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6544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79E11-83FD-F74F-9274-AA71084F2E93}" type="datetime1">
              <a:rPr kumimoji="1" lang="ja-JP" altLang="en-US" smtClean="0"/>
              <a:t>16/09/06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7193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35B5-94D4-0649-8F0C-062B70F16696}" type="datetime1">
              <a:rPr kumimoji="1" lang="ja-JP" altLang="en-US" smtClean="0"/>
              <a:t>16/09/06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496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DE9CB-D50D-5C4D-B953-73BCF15D6C1D}" type="datetime1">
              <a:rPr kumimoji="1" lang="ja-JP" altLang="en-US" smtClean="0"/>
              <a:t>16/09/06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2681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910A7-D9C1-544C-B2EF-F0F964ECFE1A}" type="datetime1">
              <a:rPr kumimoji="1" lang="ja-JP" altLang="en-US" smtClean="0"/>
              <a:t>16/09/06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3209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BC82-517B-8048-97C5-8029927C96BD}" type="datetime1">
              <a:rPr kumimoji="1" lang="ja-JP" altLang="en-US" smtClean="0"/>
              <a:t>16/09/06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355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9BD35-20F3-B44B-BA35-F635A89C7DF7}" type="datetime1">
              <a:rPr kumimoji="1" lang="ja-JP" altLang="en-US" smtClean="0"/>
              <a:t>16/09/06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5521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66B55-D57A-0044-8507-B4B7BD29410C}" type="datetime1">
              <a:rPr kumimoji="1" lang="ja-JP" altLang="en-US" smtClean="0"/>
              <a:t>16/09/06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1899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8000">
              <a:schemeClr val="tx2">
                <a:lumMod val="50000"/>
              </a:schemeClr>
            </a:gs>
            <a:gs pos="100000">
              <a:srgbClr val="000000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E6618-823A-D347-87D7-DDA7BCF24270}" type="datetime1">
              <a:rPr kumimoji="1" lang="ja-JP" altLang="en-US" smtClean="0"/>
              <a:t>16/09/06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075D1-74B4-D54E-8935-FE195FCC4B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054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7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0" y="-11758"/>
            <a:ext cx="12420600" cy="694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69701" y="1352622"/>
            <a:ext cx="5681258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6168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pPr>
              <a:defRPr/>
            </a:pPr>
            <a:r>
              <a:rPr lang="ja-JP" altLang="en-US" sz="2400" dirty="0" smtClean="0">
                <a:solidFill>
                  <a:srgbClr val="FFFF00"/>
                </a:solidFill>
              </a:rPr>
              <a:t>イオの中間赤外線観測</a:t>
            </a:r>
            <a:endParaRPr lang="en-US" sz="2400" dirty="0" smtClean="0">
              <a:solidFill>
                <a:srgbClr val="FFFF00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5464894"/>
            <a:ext cx="9899650" cy="159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pPr>
              <a:defRPr/>
            </a:pPr>
            <a:r>
              <a:rPr lang="ja-JP" altLang="en-US" sz="2200" dirty="0" smtClean="0">
                <a:solidFill>
                  <a:srgbClr val="FFFFFF"/>
                </a:solidFill>
              </a:rPr>
              <a:t>米田　瑞生　（キーペンハウアー太陽物理学研究所・東北大）</a:t>
            </a:r>
            <a:endParaRPr lang="en-US" sz="2200" dirty="0" smtClean="0">
              <a:solidFill>
                <a:srgbClr val="FFFFFF"/>
              </a:solidFill>
            </a:endParaRPr>
          </a:p>
          <a:p>
            <a:pPr>
              <a:defRPr/>
            </a:pPr>
            <a:endParaRPr lang="en-US" sz="2200" dirty="0" smtClean="0">
              <a:solidFill>
                <a:srgbClr val="FFFFFF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/>
              <a:t>1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17145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10</a:t>
            </a:fld>
            <a:endParaRPr kumimoji="1" lang="ja-JP" altLang="en-US"/>
          </a:p>
        </p:txBody>
      </p:sp>
      <p:pic>
        <p:nvPicPr>
          <p:cNvPr id="3" name="図 2" descr="2014_20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38" y="400111"/>
            <a:ext cx="7764574" cy="5784730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0" y="0"/>
            <a:ext cx="89837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solidFill>
                  <a:schemeClr val="bg1"/>
                </a:solidFill>
              </a:rPr>
              <a:t>2015</a:t>
            </a:r>
            <a:r>
              <a:rPr kumimoji="1" lang="ja-JP" altLang="en-US" sz="2000" dirty="0" smtClean="0">
                <a:solidFill>
                  <a:schemeClr val="bg1"/>
                </a:solidFill>
              </a:rPr>
              <a:t>年にも大規模なアウトバーストを検出。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52668" y="6309318"/>
            <a:ext cx="6843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solidFill>
                  <a:schemeClr val="bg1"/>
                </a:solidFill>
              </a:rPr>
              <a:t>Fig. 12. </a:t>
            </a:r>
            <a:r>
              <a:rPr kumimoji="1" lang="ja-JP" altLang="en-US" sz="2000" dirty="0" smtClean="0">
                <a:solidFill>
                  <a:schemeClr val="bg1"/>
                </a:solidFill>
              </a:rPr>
              <a:t>木星ナトリウム雲の発光強度の時間変動。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816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0" y="-49596"/>
            <a:ext cx="518715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2000" dirty="0" smtClean="0">
                <a:solidFill>
                  <a:schemeClr val="bg1"/>
                </a:solidFill>
              </a:rPr>
              <a:t>N</a:t>
            </a:r>
            <a:r>
              <a:rPr lang="en-US" altLang="ja-JP" sz="2000" dirty="0" err="1" smtClean="0">
                <a:solidFill>
                  <a:schemeClr val="bg1"/>
                </a:solidFill>
              </a:rPr>
              <a:t>aCl</a:t>
            </a:r>
            <a:r>
              <a:rPr lang="ja-JP" altLang="en-US" sz="2000" dirty="0" smtClean="0">
                <a:solidFill>
                  <a:schemeClr val="bg1"/>
                </a:solidFill>
              </a:rPr>
              <a:t> の昇華温度</a:t>
            </a:r>
            <a:r>
              <a:rPr lang="en-US" altLang="ja-JP" sz="2000" dirty="0" smtClean="0">
                <a:solidFill>
                  <a:schemeClr val="bg1"/>
                </a:solidFill>
              </a:rPr>
              <a:t> ~ 1,700 K</a:t>
            </a:r>
          </a:p>
          <a:p>
            <a:endParaRPr lang="en-US" altLang="ja-JP" sz="2000" dirty="0">
              <a:solidFill>
                <a:schemeClr val="bg1"/>
              </a:solidFill>
            </a:endParaRPr>
          </a:p>
          <a:p>
            <a:r>
              <a:rPr lang="ja-JP" altLang="ja-JP" sz="2000" dirty="0" smtClean="0">
                <a:solidFill>
                  <a:schemeClr val="bg1"/>
                </a:solidFill>
              </a:rPr>
              <a:t>1</a:t>
            </a:r>
            <a:r>
              <a:rPr lang="en-US" altLang="ja-JP" sz="2000" dirty="0" smtClean="0">
                <a:solidFill>
                  <a:schemeClr val="bg1"/>
                </a:solidFill>
              </a:rPr>
              <a:t>0</a:t>
            </a:r>
            <a:r>
              <a:rPr lang="ja-JP" altLang="ja-JP" sz="2000" dirty="0">
                <a:solidFill>
                  <a:schemeClr val="bg1"/>
                </a:solidFill>
              </a:rPr>
              <a:t> </a:t>
            </a:r>
            <a:r>
              <a:rPr lang="el-GR" altLang="ja-JP" sz="2000" dirty="0" smtClean="0">
                <a:solidFill>
                  <a:schemeClr val="bg1"/>
                </a:solidFill>
              </a:rPr>
              <a:t>μ</a:t>
            </a:r>
            <a:r>
              <a:rPr lang="en-US" altLang="ja-JP" sz="2000" dirty="0" smtClean="0">
                <a:solidFill>
                  <a:schemeClr val="bg1"/>
                </a:solidFill>
              </a:rPr>
              <a:t>m</a:t>
            </a:r>
            <a:r>
              <a:rPr lang="ja-JP" altLang="en-US" sz="2000" dirty="0" smtClean="0">
                <a:solidFill>
                  <a:schemeClr val="bg1"/>
                </a:solidFill>
              </a:rPr>
              <a:t> で見える火山の温度</a:t>
            </a:r>
            <a:r>
              <a:rPr lang="en-US" altLang="ja-JP" sz="2000" dirty="0" smtClean="0">
                <a:solidFill>
                  <a:schemeClr val="bg1"/>
                </a:solidFill>
              </a:rPr>
              <a:t> ~ 300 K</a:t>
            </a:r>
          </a:p>
          <a:p>
            <a:endParaRPr lang="en-US" altLang="ja-JP" sz="2000" dirty="0">
              <a:solidFill>
                <a:schemeClr val="bg1"/>
              </a:solidFill>
            </a:endParaRPr>
          </a:p>
          <a:p>
            <a:r>
              <a:rPr lang="ja-JP" altLang="en-US" sz="2000" dirty="0" smtClean="0">
                <a:solidFill>
                  <a:schemeClr val="bg1"/>
                </a:solidFill>
              </a:rPr>
              <a:t>ガスが発生する爆発に先行すべき、火山の温度上昇が、中間赤外線で観測できるのでは？</a:t>
            </a:r>
            <a:endParaRPr lang="en-US" altLang="ja-JP" sz="2000" dirty="0" smtClean="0">
              <a:solidFill>
                <a:schemeClr val="bg1"/>
              </a:solidFill>
            </a:endParaRPr>
          </a:p>
          <a:p>
            <a:endParaRPr lang="en-US" altLang="ja-JP" sz="2000" dirty="0" smtClean="0">
              <a:solidFill>
                <a:schemeClr val="bg1"/>
              </a:solidFill>
            </a:endParaRPr>
          </a:p>
          <a:p>
            <a:r>
              <a:rPr lang="en-US" altLang="ja-JP" sz="2000" dirty="0" smtClean="0">
                <a:solidFill>
                  <a:schemeClr val="bg1"/>
                </a:solidFill>
                <a:sym typeface="Wingdings"/>
              </a:rPr>
              <a:t>  </a:t>
            </a:r>
            <a:r>
              <a:rPr lang="en-US" altLang="ja-JP" sz="2000" dirty="0" smtClean="0">
                <a:solidFill>
                  <a:schemeClr val="bg1"/>
                </a:solidFill>
              </a:rPr>
              <a:t> </a:t>
            </a:r>
            <a:r>
              <a:rPr lang="ja-JP" altLang="en-US" sz="2000" dirty="0" smtClean="0">
                <a:solidFill>
                  <a:schemeClr val="bg1"/>
                </a:solidFill>
              </a:rPr>
              <a:t>イオの噴火予知を</a:t>
            </a:r>
            <a:endParaRPr lang="en-US" altLang="ja-JP" sz="2000" dirty="0" smtClean="0">
              <a:solidFill>
                <a:schemeClr val="bg1"/>
              </a:solidFill>
            </a:endParaRPr>
          </a:p>
          <a:p>
            <a:r>
              <a:rPr lang="ja-JP" altLang="ja-JP" sz="2000" dirty="0">
                <a:solidFill>
                  <a:schemeClr val="bg1"/>
                </a:solidFill>
              </a:rPr>
              <a:t>　</a:t>
            </a:r>
            <a:r>
              <a:rPr lang="ja-JP" altLang="en-US" sz="2000" dirty="0" smtClean="0">
                <a:solidFill>
                  <a:schemeClr val="bg1"/>
                </a:solidFill>
              </a:rPr>
              <a:t>　アタカマ・ハレアカラ連携観測で行いたい。</a:t>
            </a:r>
            <a:endParaRPr lang="en-US" altLang="ja-JP" sz="2000" dirty="0" smtClean="0">
              <a:solidFill>
                <a:schemeClr val="bg1"/>
              </a:solidFill>
            </a:endParaRPr>
          </a:p>
          <a:p>
            <a:endParaRPr lang="en-US" altLang="ja-JP" sz="2000" dirty="0">
              <a:solidFill>
                <a:schemeClr val="bg1"/>
              </a:solidFill>
            </a:endParaRPr>
          </a:p>
          <a:p>
            <a:endParaRPr lang="en-US" altLang="ja-JP" sz="2000" dirty="0" smtClean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799" y="34358"/>
            <a:ext cx="3582049" cy="3582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94156" y="2022421"/>
            <a:ext cx="4938643" cy="811319"/>
          </a:xfrm>
          <a:prstGeom prst="roundRect">
            <a:avLst>
              <a:gd name="adj" fmla="val 0"/>
            </a:avLst>
          </a:prstGeom>
          <a:noFill/>
          <a:ln w="36000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ja-JP" altLang="en-US">
              <a:cs typeface="VL ゴシック" charset="0"/>
            </a:endParaRPr>
          </a:p>
        </p:txBody>
      </p:sp>
      <p:pic>
        <p:nvPicPr>
          <p:cNvPr id="9" name="図 8" descr="2014_201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8" y="2892530"/>
            <a:ext cx="5326796" cy="396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587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758252" y="0"/>
            <a:ext cx="4514659" cy="399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7932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pPr>
              <a:defRPr/>
            </a:pPr>
            <a:r>
              <a:rPr lang="ja-JP" altLang="en-US" sz="2600" dirty="0" smtClean="0">
                <a:solidFill>
                  <a:srgbClr val="FFFF00"/>
                </a:solidFill>
              </a:rPr>
              <a:t>木星磁気圏・オーロラ観測</a:t>
            </a:r>
            <a:endParaRPr lang="en-US" sz="2600" dirty="0" smtClean="0">
              <a:solidFill>
                <a:srgbClr val="FFFF00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536238" y="581968"/>
            <a:ext cx="4294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200" dirty="0" smtClean="0">
                <a:solidFill>
                  <a:schemeClr val="bg1"/>
                </a:solidFill>
              </a:rPr>
              <a:t>木星 </a:t>
            </a:r>
            <a:r>
              <a:rPr kumimoji="1" lang="en-US" altLang="ja-JP" sz="2200" dirty="0" smtClean="0">
                <a:solidFill>
                  <a:schemeClr val="bg1"/>
                </a:solidFill>
              </a:rPr>
              <a:t>H3+</a:t>
            </a:r>
            <a:r>
              <a:rPr kumimoji="1" lang="ja-JP" altLang="en-US" sz="2200" dirty="0" smtClean="0">
                <a:solidFill>
                  <a:schemeClr val="bg1"/>
                </a:solidFill>
              </a:rPr>
              <a:t> オーロラ</a:t>
            </a:r>
            <a:r>
              <a:rPr lang="ja-JP" altLang="en-US" sz="2200" dirty="0" smtClean="0">
                <a:solidFill>
                  <a:schemeClr val="bg1"/>
                </a:solidFill>
              </a:rPr>
              <a:t>は</a:t>
            </a:r>
            <a:r>
              <a:rPr kumimoji="1" lang="en-US" altLang="ja-JP" sz="2200" dirty="0" smtClean="0">
                <a:solidFill>
                  <a:schemeClr val="bg1"/>
                </a:solidFill>
              </a:rPr>
              <a:t>3.4</a:t>
            </a:r>
            <a:r>
              <a:rPr kumimoji="1" lang="ja-JP" altLang="en-US" sz="2200" dirty="0" smtClean="0">
                <a:solidFill>
                  <a:schemeClr val="bg1"/>
                </a:solidFill>
              </a:rPr>
              <a:t> </a:t>
            </a:r>
            <a:r>
              <a:rPr kumimoji="1" lang="el-GR" altLang="ja-JP" sz="2200" dirty="0" smtClean="0">
                <a:solidFill>
                  <a:schemeClr val="bg1"/>
                </a:solidFill>
              </a:rPr>
              <a:t>μ</a:t>
            </a:r>
            <a:r>
              <a:rPr kumimoji="1" lang="en-US" altLang="ja-JP" sz="2200" dirty="0" smtClean="0">
                <a:solidFill>
                  <a:schemeClr val="bg1"/>
                </a:solidFill>
              </a:rPr>
              <a:t>m</a:t>
            </a:r>
            <a:r>
              <a:rPr kumimoji="1" lang="ja-JP" altLang="en-US" sz="2200" dirty="0" smtClean="0">
                <a:solidFill>
                  <a:schemeClr val="bg1"/>
                </a:solidFill>
              </a:rPr>
              <a:t>などの赤外線波長で観測可能。</a:t>
            </a:r>
            <a:endParaRPr kumimoji="1" lang="ja-JP" altLang="en-US" sz="2200" dirty="0">
              <a:solidFill>
                <a:schemeClr val="bg1"/>
              </a:solidFill>
            </a:endParaRPr>
          </a:p>
        </p:txBody>
      </p:sp>
      <p:pic>
        <p:nvPicPr>
          <p:cNvPr id="3" name="図 2" descr="i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363"/>
            <a:ext cx="4453925" cy="4738575"/>
          </a:xfrm>
          <a:prstGeom prst="rect">
            <a:avLst/>
          </a:prstGeom>
        </p:spPr>
      </p:pic>
      <p:sp>
        <p:nvSpPr>
          <p:cNvPr id="23" name="テキスト ボックス 22"/>
          <p:cNvSpPr txBox="1"/>
          <p:nvPr/>
        </p:nvSpPr>
        <p:spPr>
          <a:xfrm>
            <a:off x="4536238" y="1710304"/>
            <a:ext cx="43652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dirty="0" smtClean="0">
                <a:solidFill>
                  <a:schemeClr val="bg1"/>
                </a:solidFill>
              </a:rPr>
              <a:t>IRTF</a:t>
            </a:r>
            <a:r>
              <a:rPr kumimoji="1" lang="ja-JP" altLang="en-US" sz="2200" dirty="0" smtClean="0">
                <a:solidFill>
                  <a:schemeClr val="bg1"/>
                </a:solidFill>
              </a:rPr>
              <a:t>級以上の設備で、連続観測された例はないが、非常に時間変動に</a:t>
            </a:r>
            <a:r>
              <a:rPr lang="ja-JP" altLang="en-US" sz="2200" dirty="0" smtClean="0">
                <a:solidFill>
                  <a:schemeClr val="bg1"/>
                </a:solidFill>
              </a:rPr>
              <a:t>富んだ</a:t>
            </a:r>
            <a:r>
              <a:rPr kumimoji="1" lang="ja-JP" altLang="en-US" sz="2200" dirty="0" smtClean="0">
                <a:solidFill>
                  <a:schemeClr val="bg1"/>
                </a:solidFill>
              </a:rPr>
              <a:t>現象。</a:t>
            </a:r>
            <a:endParaRPr kumimoji="1" lang="en-US" altLang="ja-JP" sz="2200" dirty="0" smtClean="0">
              <a:solidFill>
                <a:schemeClr val="bg1"/>
              </a:solidFill>
            </a:endParaRPr>
          </a:p>
          <a:p>
            <a:endParaRPr lang="en-US" altLang="ja-JP" sz="2200" dirty="0">
              <a:solidFill>
                <a:schemeClr val="bg1"/>
              </a:solidFill>
            </a:endParaRPr>
          </a:p>
          <a:p>
            <a:r>
              <a:rPr kumimoji="1" lang="ja-JP" altLang="en-US" sz="2200" dirty="0" smtClean="0">
                <a:solidFill>
                  <a:schemeClr val="bg1"/>
                </a:solidFill>
              </a:rPr>
              <a:t>イオの火山活動が影響している可能性が大。</a:t>
            </a:r>
            <a:endParaRPr kumimoji="1" lang="ja-JP" altLang="en-US" sz="2200" dirty="0">
              <a:solidFill>
                <a:schemeClr val="bg1"/>
              </a:solidFill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4712621" y="4220168"/>
            <a:ext cx="42946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200" dirty="0" smtClean="0">
                <a:solidFill>
                  <a:schemeClr val="bg1"/>
                </a:solidFill>
              </a:rPr>
              <a:t>ぜひ、</a:t>
            </a:r>
            <a:r>
              <a:rPr lang="en-US" altLang="ja-JP" sz="2200" dirty="0" smtClean="0">
                <a:solidFill>
                  <a:schemeClr val="bg1"/>
                </a:solidFill>
              </a:rPr>
              <a:t>TAO-6.5m </a:t>
            </a:r>
            <a:r>
              <a:rPr lang="ja-JP" altLang="en-US" sz="2200" dirty="0" smtClean="0">
                <a:solidFill>
                  <a:schemeClr val="bg1"/>
                </a:solidFill>
              </a:rPr>
              <a:t>で観測したい。</a:t>
            </a:r>
            <a:endParaRPr lang="en-US" altLang="ja-JP" sz="2200" dirty="0" smtClean="0">
              <a:solidFill>
                <a:schemeClr val="bg1"/>
              </a:solidFill>
            </a:endParaRPr>
          </a:p>
          <a:p>
            <a:r>
              <a:rPr kumimoji="1" lang="ja-JP" altLang="en-US" sz="2200" dirty="0" smtClean="0">
                <a:solidFill>
                  <a:schemeClr val="bg1"/>
                </a:solidFill>
              </a:rPr>
              <a:t>・明るさ</a:t>
            </a:r>
            <a:endParaRPr kumimoji="1" lang="en-US" altLang="ja-JP" sz="2200" dirty="0" smtClean="0">
              <a:solidFill>
                <a:schemeClr val="bg1"/>
              </a:solidFill>
            </a:endParaRPr>
          </a:p>
          <a:p>
            <a:r>
              <a:rPr lang="ja-JP" altLang="en-US" sz="2200" dirty="0" smtClean="0">
                <a:solidFill>
                  <a:schemeClr val="bg1"/>
                </a:solidFill>
              </a:rPr>
              <a:t>・形状</a:t>
            </a:r>
            <a:endParaRPr kumimoji="1" lang="ja-JP" altLang="en-US" sz="22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05830" y="5328164"/>
            <a:ext cx="4430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solidFill>
                  <a:srgbClr val="FFFFFF"/>
                </a:solidFill>
              </a:rPr>
              <a:t>木星</a:t>
            </a:r>
            <a:r>
              <a:rPr kumimoji="1" lang="en-US" altLang="ja-JP" dirty="0" smtClean="0">
                <a:solidFill>
                  <a:srgbClr val="FFFFFF"/>
                </a:solidFill>
              </a:rPr>
              <a:t>H3+</a:t>
            </a:r>
            <a:r>
              <a:rPr kumimoji="1" lang="ja-JP" altLang="en-US" dirty="0" smtClean="0">
                <a:solidFill>
                  <a:srgbClr val="FFFFFF"/>
                </a:solidFill>
              </a:rPr>
              <a:t> オーロラ</a:t>
            </a:r>
            <a:r>
              <a:rPr kumimoji="1" lang="en-US" altLang="ja-JP" dirty="0" smtClean="0">
                <a:solidFill>
                  <a:srgbClr val="FFFFFF"/>
                </a:solidFill>
              </a:rPr>
              <a:t> (Satoh et al., 1998)</a:t>
            </a:r>
            <a:endParaRPr kumimoji="1"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412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13</a:t>
            </a:fld>
            <a:endParaRPr kumimoji="1" lang="ja-JP" altLang="en-US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57" y="2309603"/>
            <a:ext cx="4319588" cy="444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" name="図 3" descr="26-0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920" y="709448"/>
            <a:ext cx="3863080" cy="5740966"/>
          </a:xfrm>
          <a:prstGeom prst="rect">
            <a:avLst/>
          </a:prstGeom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1828590"/>
            <a:ext cx="4319588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96408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5pPr>
            <a:lvl6pPr marL="25146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6pPr>
            <a:lvl7pPr marL="29718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7pPr>
            <a:lvl8pPr marL="34290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8pPr>
            <a:lvl9pPr marL="38862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9pPr>
          </a:lstStyle>
          <a:p>
            <a:r>
              <a:rPr lang="en-US" sz="2400" dirty="0">
                <a:solidFill>
                  <a:srgbClr val="FFFFFF"/>
                </a:solidFill>
              </a:rPr>
              <a:t>IRTF </a:t>
            </a:r>
            <a:r>
              <a:rPr lang="ja-JP" sz="2400" dirty="0">
                <a:solidFill>
                  <a:srgbClr val="FFFFFF"/>
                </a:solidFill>
              </a:rPr>
              <a:t>によるメタンオーロラ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-8757" y="-58790"/>
            <a:ext cx="4394817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92124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5pPr>
            <a:lvl6pPr marL="25146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6pPr>
            <a:lvl7pPr marL="29718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7pPr>
            <a:lvl8pPr marL="34290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8pPr>
            <a:lvl9pPr marL="38862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9pPr>
          </a:lstStyle>
          <a:p>
            <a:r>
              <a:rPr lang="ja-JP" altLang="en-US" sz="2200" dirty="0" smtClean="0">
                <a:solidFill>
                  <a:srgbClr val="FFFFFF"/>
                </a:solidFill>
              </a:rPr>
              <a:t>赤外線波長には、他にもオーロラの輝線が多数。</a:t>
            </a:r>
            <a:endParaRPr lang="ja-JP" sz="2200" dirty="0">
              <a:solidFill>
                <a:srgbClr val="FFFFFF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900113"/>
            <a:ext cx="5040313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92124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5pPr>
            <a:lvl6pPr marL="25146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6pPr>
            <a:lvl7pPr marL="29718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7pPr>
            <a:lvl8pPr marL="34290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8pPr>
            <a:lvl9pPr marL="38862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9pPr>
          </a:lstStyle>
          <a:p>
            <a:r>
              <a:rPr lang="ja-JP" sz="2200">
                <a:solidFill>
                  <a:srgbClr val="FFFFFF"/>
                </a:solidFill>
              </a:rPr>
              <a:t>メタン： </a:t>
            </a:r>
            <a:r>
              <a:rPr lang="en-US" sz="2200">
                <a:solidFill>
                  <a:srgbClr val="FFFFFF"/>
                </a:solidFill>
              </a:rPr>
              <a:t>7.8 μm</a:t>
            </a:r>
          </a:p>
          <a:p>
            <a:r>
              <a:rPr lang="ja-JP" sz="2200">
                <a:solidFill>
                  <a:srgbClr val="FFFFFF"/>
                </a:solidFill>
              </a:rPr>
              <a:t>エチレン</a:t>
            </a:r>
            <a:r>
              <a:rPr lang="en-US" sz="2200">
                <a:solidFill>
                  <a:srgbClr val="FFFFFF"/>
                </a:solidFill>
              </a:rPr>
              <a:t>: 13.7 μm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290001" y="6305550"/>
            <a:ext cx="3419475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784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5pPr>
            <a:lvl6pPr marL="25146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6pPr>
            <a:lvl7pPr marL="29718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7pPr>
            <a:lvl8pPr marL="34290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8pPr>
            <a:lvl9pPr marL="38862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9pPr>
          </a:lstStyle>
          <a:p>
            <a:r>
              <a:rPr lang="en-US" sz="2000" dirty="0"/>
              <a:t>Caldwell et al., 1988</a:t>
            </a:r>
          </a:p>
        </p:txBody>
      </p:sp>
    </p:spTree>
    <p:extLst>
      <p:ext uri="{BB962C8B-B14F-4D97-AF65-F5344CB8AC3E}">
        <p14:creationId xmlns:p14="http://schemas.microsoft.com/office/powerpoint/2010/main" val="2527380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179388" y="523219"/>
            <a:ext cx="8999538" cy="296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96408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5pPr>
            <a:lvl6pPr marL="25146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6pPr>
            <a:lvl7pPr marL="29718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7pPr>
            <a:lvl8pPr marL="34290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8pPr>
            <a:lvl9pPr marL="38862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9pPr>
          </a:lstStyle>
          <a:p>
            <a:r>
              <a:rPr lang="en-US" altLang="ja-JP" sz="2400" dirty="0" smtClean="0">
                <a:solidFill>
                  <a:srgbClr val="FFFFFF"/>
                </a:solidFill>
              </a:rPr>
              <a:t>MIMIZUKU</a:t>
            </a:r>
            <a:r>
              <a:rPr lang="ja-JP" altLang="en-US" sz="2400" dirty="0" smtClean="0">
                <a:solidFill>
                  <a:srgbClr val="FFFFFF"/>
                </a:solidFill>
              </a:rPr>
              <a:t> で、イオの火山・木星オーロラの観測を実現したい！</a:t>
            </a:r>
            <a:endParaRPr lang="en-US" altLang="ja-JP" sz="2400" dirty="0" smtClean="0">
              <a:solidFill>
                <a:srgbClr val="FFFFFF"/>
              </a:solidFill>
            </a:endParaRPr>
          </a:p>
          <a:p>
            <a:r>
              <a:rPr lang="en-US" altLang="ja-JP" sz="2400" dirty="0" smtClean="0">
                <a:solidFill>
                  <a:srgbClr val="FFFFFF"/>
                </a:solidFill>
              </a:rPr>
              <a:t>  </a:t>
            </a:r>
            <a:r>
              <a:rPr lang="en-US" altLang="ja-JP" sz="2400" dirty="0" smtClean="0">
                <a:solidFill>
                  <a:srgbClr val="FFFFFF"/>
                </a:solidFill>
                <a:sym typeface="Wingdings"/>
              </a:rPr>
              <a:t></a:t>
            </a:r>
            <a:r>
              <a:rPr lang="ja-JP" altLang="en-US" sz="2400" dirty="0" smtClean="0">
                <a:solidFill>
                  <a:srgbClr val="FFFFFF"/>
                </a:solidFill>
              </a:rPr>
              <a:t>１つの装置で、イオ火山・木星磁気圏の観測ができる！</a:t>
            </a:r>
            <a:endParaRPr lang="en-US" altLang="ja-JP" sz="2400" dirty="0" smtClean="0">
              <a:solidFill>
                <a:srgbClr val="FFFFFF"/>
              </a:solidFill>
            </a:endParaRPr>
          </a:p>
          <a:p>
            <a:endParaRPr lang="en-US" sz="2400" dirty="0">
              <a:solidFill>
                <a:srgbClr val="FFFFFF"/>
              </a:solidFill>
            </a:endParaRPr>
          </a:p>
          <a:p>
            <a:r>
              <a:rPr lang="ja-JP" altLang="en-US" sz="2400" dirty="0" smtClean="0">
                <a:solidFill>
                  <a:srgbClr val="FFFFFF"/>
                </a:solidFill>
              </a:rPr>
              <a:t>ハレアカラでは、イオの火山性ガスの流出を観測中。</a:t>
            </a:r>
            <a:endParaRPr lang="en-US" altLang="ja-JP" sz="2400" dirty="0" smtClean="0">
              <a:solidFill>
                <a:srgbClr val="FFFFFF"/>
              </a:solidFill>
            </a:endParaRPr>
          </a:p>
          <a:p>
            <a:endParaRPr lang="en-US" sz="2400" dirty="0">
              <a:solidFill>
                <a:srgbClr val="FFFFFF"/>
              </a:solidFill>
            </a:endParaRPr>
          </a:p>
          <a:p>
            <a:r>
              <a:rPr lang="ja-JP" altLang="en-US" sz="2400" dirty="0" smtClean="0">
                <a:solidFill>
                  <a:srgbClr val="FFFFFF"/>
                </a:solidFill>
              </a:rPr>
              <a:t>イオ火山</a:t>
            </a:r>
            <a:r>
              <a:rPr lang="ja-JP" altLang="en-US" sz="2400" dirty="0" smtClean="0">
                <a:solidFill>
                  <a:srgbClr val="FFFFFF"/>
                </a:solidFill>
                <a:sym typeface="Wingdings"/>
              </a:rPr>
              <a:t>大気流出磁気圏</a:t>
            </a:r>
            <a:r>
              <a:rPr lang="ja-JP" altLang="en-US" sz="2400" dirty="0">
                <a:solidFill>
                  <a:srgbClr val="FFFFFF"/>
                </a:solidFill>
                <a:sym typeface="Wingdings"/>
              </a:rPr>
              <a:t>　</a:t>
            </a:r>
            <a:r>
              <a:rPr lang="ja-JP" altLang="en-US" sz="2400" dirty="0" smtClean="0">
                <a:solidFill>
                  <a:srgbClr val="FFFFFF"/>
                </a:solidFill>
                <a:sym typeface="Wingdings"/>
              </a:rPr>
              <a:t>を地上から統一的に観測できれば、</a:t>
            </a:r>
            <a:endParaRPr lang="en-US" altLang="ja-JP" sz="2400" dirty="0" smtClean="0">
              <a:solidFill>
                <a:srgbClr val="FFFFFF"/>
              </a:solidFill>
              <a:sym typeface="Wingdings"/>
            </a:endParaRPr>
          </a:p>
          <a:p>
            <a:r>
              <a:rPr lang="ja-JP" altLang="en-US" sz="2400" dirty="0" smtClean="0">
                <a:solidFill>
                  <a:srgbClr val="FFFFFF"/>
                </a:solidFill>
                <a:sym typeface="Wingdings"/>
              </a:rPr>
              <a:t>探査機に負けないデータセットが得られる！</a:t>
            </a:r>
            <a:endParaRPr lang="en-US" altLang="ja-JP" sz="2400" dirty="0" smtClean="0">
              <a:solidFill>
                <a:srgbClr val="FFFFFF"/>
              </a:solidFill>
              <a:sym typeface="Wingdings"/>
            </a:endParaRPr>
          </a:p>
        </p:txBody>
      </p:sp>
      <p:pic>
        <p:nvPicPr>
          <p:cNvPr id="3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9137"/>
            <a:ext cx="7127875" cy="359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8640763" y="7200900"/>
            <a:ext cx="1439862" cy="31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3556" rIns="90000" bIns="45000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5pPr>
            <a:lvl6pPr marL="25146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6pPr>
            <a:lvl7pPr marL="29718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7pPr>
            <a:lvl8pPr marL="34290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8pPr>
            <a:lvl9pPr marL="38862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9pPr>
          </a:lstStyle>
          <a:p>
            <a:r>
              <a:rPr lang="en-US">
                <a:solidFill>
                  <a:srgbClr val="FFFFFF"/>
                </a:solidFill>
              </a:rPr>
              <a:t>JPL, NASA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463203" y="0"/>
            <a:ext cx="2098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>
                <a:solidFill>
                  <a:srgbClr val="FFFF00"/>
                </a:solidFill>
              </a:rPr>
              <a:t>まとめ</a:t>
            </a:r>
            <a:endParaRPr kumimoji="1" lang="ja-JP" alt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505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447" y="0"/>
            <a:ext cx="5702553" cy="6858000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0" y="0"/>
            <a:ext cx="335128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FFFF00"/>
                </a:solidFill>
              </a:rPr>
              <a:t>The first detection of heavy ions in Jupiter’s magnetosphere </a:t>
            </a:r>
            <a:endParaRPr kumimoji="1" lang="ja-JP" altLang="en-US" sz="2400" dirty="0">
              <a:solidFill>
                <a:srgbClr val="FFFF00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586459" y="2"/>
            <a:ext cx="22180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err="1" smtClean="0"/>
              <a:t>Kupo</a:t>
            </a:r>
            <a:r>
              <a:rPr lang="en-US" altLang="ja-JP" sz="2000" dirty="0" smtClean="0"/>
              <a:t> et al. (1976)</a:t>
            </a:r>
            <a:endParaRPr kumimoji="1" lang="ja-JP" altLang="en-US" sz="2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17589" y="1846045"/>
            <a:ext cx="32336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olidFill>
                  <a:schemeClr val="bg1"/>
                </a:solidFill>
              </a:rPr>
              <a:t>Emissions from S+ were found from the ground. It was earlier than the discovery of Io’s volcanoes by Voyager 1. 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54790" y="5487529"/>
            <a:ext cx="31278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olidFill>
                  <a:schemeClr val="bg1"/>
                </a:solidFill>
              </a:rPr>
              <a:t>Fig. 1. Spectroscopic images obtained around Jupiter from the ground by </a:t>
            </a:r>
            <a:r>
              <a:rPr lang="en-US" altLang="ja-JP" sz="2000" dirty="0" err="1" smtClean="0">
                <a:solidFill>
                  <a:schemeClr val="bg1"/>
                </a:solidFill>
              </a:rPr>
              <a:t>Kupo</a:t>
            </a:r>
            <a:r>
              <a:rPr lang="en-US" altLang="ja-JP" sz="2000" dirty="0" smtClean="0">
                <a:solidFill>
                  <a:schemeClr val="bg1"/>
                </a:solidFill>
              </a:rPr>
              <a:t> et al. (1976).  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0378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" y="4173029"/>
            <a:ext cx="6840537" cy="270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44463" y="6129745"/>
            <a:ext cx="7235825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r>
              <a:rPr lang="en-US" sz="2200" dirty="0">
                <a:solidFill>
                  <a:srgbClr val="FFFFFF"/>
                </a:solidFill>
              </a:rPr>
              <a:t>Fig. </a:t>
            </a:r>
            <a:r>
              <a:rPr lang="en-US" sz="2200" dirty="0" smtClean="0">
                <a:solidFill>
                  <a:srgbClr val="FFFFFF"/>
                </a:solidFill>
              </a:rPr>
              <a:t>2. </a:t>
            </a:r>
            <a:r>
              <a:rPr lang="en-US" sz="2200" dirty="0">
                <a:solidFill>
                  <a:srgbClr val="FFFFFF"/>
                </a:solidFill>
              </a:rPr>
              <a:t>An image of [SII] 673.1 nm emission from Io plasma torus (Schneider and </a:t>
            </a:r>
            <a:r>
              <a:rPr lang="en-US" sz="2200" dirty="0" err="1">
                <a:solidFill>
                  <a:srgbClr val="FFFFFF"/>
                </a:solidFill>
              </a:rPr>
              <a:t>Trauger</a:t>
            </a:r>
            <a:r>
              <a:rPr lang="en-US" sz="2200" dirty="0">
                <a:solidFill>
                  <a:srgbClr val="FFFFFF"/>
                </a:solidFill>
              </a:rPr>
              <a:t>, 1995).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443" y="-168570"/>
            <a:ext cx="3419475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770638" y="4154983"/>
            <a:ext cx="30718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9695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r>
              <a:rPr lang="en-US" sz="2800" dirty="0">
                <a:solidFill>
                  <a:srgbClr val="FFFF00"/>
                </a:solidFill>
              </a:rPr>
              <a:t>Io plasma torus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302751" y="506783"/>
            <a:ext cx="306070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6168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r>
              <a:rPr lang="ja-JP" altLang="en-US" sz="2400" dirty="0" smtClean="0">
                <a:solidFill>
                  <a:srgbClr val="FFFFFF"/>
                </a:solidFill>
              </a:rPr>
              <a:t>イオ火山からガス発生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523091" y="1359863"/>
            <a:ext cx="287473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6168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r>
              <a:rPr lang="ja-JP" altLang="en-US" sz="2400" dirty="0" smtClean="0">
                <a:solidFill>
                  <a:srgbClr val="FFFFFF"/>
                </a:solidFill>
              </a:rPr>
              <a:t>イオ大気・電離圏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840192" y="2307008"/>
            <a:ext cx="4319588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6168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r>
              <a:rPr lang="ja-JP" altLang="en-US" sz="2400" dirty="0" smtClean="0">
                <a:solidFill>
                  <a:srgbClr val="FFFFFF"/>
                </a:solidFill>
              </a:rPr>
              <a:t>　　　　木星内部磁気圏</a:t>
            </a:r>
            <a:r>
              <a:rPr lang="en-US" sz="2400" dirty="0" smtClean="0">
                <a:solidFill>
                  <a:srgbClr val="FFFFFF"/>
                </a:solidFill>
              </a:rPr>
              <a:t>           </a:t>
            </a:r>
          </a:p>
          <a:p>
            <a:r>
              <a:rPr lang="en-US" sz="2400" dirty="0" smtClean="0">
                <a:solidFill>
                  <a:srgbClr val="FFFFFF"/>
                </a:solidFill>
              </a:rPr>
              <a:t>      (</a:t>
            </a:r>
            <a:r>
              <a:rPr lang="ja-JP" altLang="en-US" sz="2400" dirty="0" smtClean="0">
                <a:solidFill>
                  <a:srgbClr val="FFFFFF"/>
                </a:solidFill>
              </a:rPr>
              <a:t>イオ・プラズマ・トーラス</a:t>
            </a:r>
            <a:r>
              <a:rPr lang="en-US" sz="2400" dirty="0" smtClean="0">
                <a:solidFill>
                  <a:srgbClr val="FFFFFF"/>
                </a:solidFill>
              </a:rPr>
              <a:t>)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1594887" y="3675433"/>
            <a:ext cx="321450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6168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r>
              <a:rPr lang="ja-JP" altLang="en-US" sz="2400" dirty="0" smtClean="0">
                <a:solidFill>
                  <a:srgbClr val="FFFFFF"/>
                </a:solidFill>
              </a:rPr>
              <a:t>木星中間・磁気圏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2783292" y="938583"/>
            <a:ext cx="1588" cy="539750"/>
          </a:xfrm>
          <a:prstGeom prst="line">
            <a:avLst/>
          </a:prstGeom>
          <a:noFill/>
          <a:ln w="1080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2783292" y="1803770"/>
            <a:ext cx="1588" cy="539750"/>
          </a:xfrm>
          <a:prstGeom prst="line">
            <a:avLst/>
          </a:prstGeom>
          <a:noFill/>
          <a:ln w="1080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2783292" y="3135683"/>
            <a:ext cx="1588" cy="539750"/>
          </a:xfrm>
          <a:prstGeom prst="line">
            <a:avLst/>
          </a:prstGeom>
          <a:noFill/>
          <a:ln w="1080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0" y="0"/>
            <a:ext cx="6659563" cy="573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6168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ja-JP" altLang="en-US" sz="2400" dirty="0" smtClean="0">
                <a:solidFill>
                  <a:srgbClr val="FFFF00"/>
                </a:solidFill>
              </a:rPr>
              <a:t>イオの火山・木星磁気圏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16" name="AutoShape 13"/>
          <p:cNvSpPr>
            <a:spLocks noChangeArrowheads="1"/>
          </p:cNvSpPr>
          <p:nvPr/>
        </p:nvSpPr>
        <p:spPr bwMode="auto">
          <a:xfrm>
            <a:off x="767167" y="543295"/>
            <a:ext cx="4319588" cy="3600450"/>
          </a:xfrm>
          <a:prstGeom prst="roundRect">
            <a:avLst>
              <a:gd name="adj" fmla="val 42"/>
            </a:avLst>
          </a:prstGeom>
          <a:noFill/>
          <a:ln w="36000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5787865" y="2696234"/>
            <a:ext cx="3356136" cy="144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6168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r>
              <a:rPr lang="en-US" sz="2400" dirty="0">
                <a:solidFill>
                  <a:srgbClr val="FFFFFF"/>
                </a:solidFill>
              </a:rPr>
              <a:t>Fig. 3</a:t>
            </a:r>
            <a:r>
              <a:rPr lang="en-US" sz="2400" dirty="0" smtClean="0">
                <a:solidFill>
                  <a:srgbClr val="FFFFFF"/>
                </a:solidFill>
              </a:rPr>
              <a:t>. </a:t>
            </a:r>
            <a:r>
              <a:rPr lang="en-US" sz="2400" dirty="0">
                <a:solidFill>
                  <a:srgbClr val="FFFFFF"/>
                </a:solidFill>
              </a:rPr>
              <a:t>Io's volcanic plumes obtained by the New Horizons spacecraft.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6426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107950" y="78433"/>
            <a:ext cx="2879725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104976" rIns="90000" bIns="45000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5pPr>
            <a:lvl6pPr marL="25146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6pPr>
            <a:lvl7pPr marL="29718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7pPr>
            <a:lvl8pPr marL="34290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8pPr>
            <a:lvl9pPr marL="38862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9pPr>
          </a:lstStyle>
          <a:p>
            <a:r>
              <a:rPr lang="ja-JP" sz="2800" dirty="0" smtClean="0">
                <a:solidFill>
                  <a:srgbClr val="FFFF00"/>
                </a:solidFill>
              </a:rPr>
              <a:t>イオ火山</a:t>
            </a:r>
            <a:r>
              <a:rPr lang="ja-JP" altLang="en-US" sz="2800" dirty="0" smtClean="0">
                <a:solidFill>
                  <a:srgbClr val="FFFF00"/>
                </a:solidFill>
              </a:rPr>
              <a:t>の観測</a:t>
            </a:r>
            <a:endParaRPr lang="ja-JP" sz="2800" dirty="0">
              <a:solidFill>
                <a:srgbClr val="FFFF00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046484"/>
            <a:ext cx="2826469" cy="5830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9351" y="974796"/>
            <a:ext cx="3778763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92124" rIns="90000" bIns="45000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5pPr>
            <a:lvl6pPr marL="25146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6pPr>
            <a:lvl7pPr marL="29718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7pPr>
            <a:lvl8pPr marL="34290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8pPr>
            <a:lvl9pPr marL="38862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9pPr>
          </a:lstStyle>
          <a:p>
            <a:r>
              <a:rPr lang="en-US" sz="2200" dirty="0">
                <a:solidFill>
                  <a:srgbClr val="FFFFFF"/>
                </a:solidFill>
              </a:rPr>
              <a:t>Keck </a:t>
            </a:r>
            <a:r>
              <a:rPr lang="ja-JP" sz="2200" dirty="0">
                <a:solidFill>
                  <a:srgbClr val="FFFFFF"/>
                </a:solidFill>
              </a:rPr>
              <a:t>による</a:t>
            </a:r>
            <a:r>
              <a:rPr lang="ja-JP" sz="2200" dirty="0" smtClean="0">
                <a:solidFill>
                  <a:srgbClr val="FFFFFF"/>
                </a:solidFill>
              </a:rPr>
              <a:t>観測</a:t>
            </a:r>
            <a:r>
              <a:rPr lang="en-US" altLang="ja-JP" sz="2200" dirty="0" smtClean="0">
                <a:solidFill>
                  <a:srgbClr val="FFFFFF"/>
                </a:solidFill>
              </a:rPr>
              <a:t>( with AO)</a:t>
            </a:r>
            <a:endParaRPr lang="ja-JP" sz="2200" dirty="0">
              <a:solidFill>
                <a:srgbClr val="FFFFFF"/>
              </a:solidFill>
            </a:endParaRP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3798114" y="78433"/>
            <a:ext cx="2536879" cy="117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92124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5pPr>
            <a:lvl6pPr marL="25146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6pPr>
            <a:lvl7pPr marL="29718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7pPr>
            <a:lvl8pPr marL="34290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8pPr>
            <a:lvl9pPr marL="38862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9pPr>
          </a:lstStyle>
          <a:p>
            <a:r>
              <a:rPr lang="ja-JP" altLang="en-US" sz="2200" dirty="0" smtClean="0">
                <a:solidFill>
                  <a:srgbClr val="FFFFFF"/>
                </a:solidFill>
              </a:rPr>
              <a:t>噴火口</a:t>
            </a:r>
            <a:r>
              <a:rPr lang="ja-JP" altLang="en-US" sz="2200" dirty="0" smtClean="0">
                <a:solidFill>
                  <a:srgbClr val="FFFFFF"/>
                </a:solidFill>
              </a:rPr>
              <a:t>：</a:t>
            </a:r>
            <a:r>
              <a:rPr lang="ja-JP" altLang="ja-JP" sz="2200" dirty="0" smtClean="0">
                <a:solidFill>
                  <a:srgbClr val="FFFFFF"/>
                </a:solidFill>
              </a:rPr>
              <a:t>2</a:t>
            </a:r>
            <a:r>
              <a:rPr lang="en-US" altLang="ja-JP" sz="2200" dirty="0" smtClean="0">
                <a:solidFill>
                  <a:srgbClr val="FFFFFF"/>
                </a:solidFill>
              </a:rPr>
              <a:t>0</a:t>
            </a:r>
            <a:r>
              <a:rPr lang="en-US" altLang="ja-JP" sz="2200" dirty="0" smtClean="0">
                <a:solidFill>
                  <a:srgbClr val="FFFFFF"/>
                </a:solidFill>
              </a:rPr>
              <a:t>00K</a:t>
            </a:r>
            <a:endParaRPr lang="en-US" altLang="ja-JP" sz="2200" dirty="0" smtClean="0">
              <a:solidFill>
                <a:srgbClr val="FFFFFF"/>
              </a:solidFill>
            </a:endParaRPr>
          </a:p>
          <a:p>
            <a:r>
              <a:rPr lang="ja-JP" altLang="en-US" sz="2200" dirty="0" smtClean="0">
                <a:solidFill>
                  <a:srgbClr val="FFFFFF"/>
                </a:solidFill>
              </a:rPr>
              <a:t>溶岩</a:t>
            </a:r>
            <a:r>
              <a:rPr lang="en-US" altLang="ja-JP" sz="2200" dirty="0" smtClean="0">
                <a:solidFill>
                  <a:srgbClr val="FFFFFF"/>
                </a:solidFill>
              </a:rPr>
              <a:t>:</a:t>
            </a:r>
            <a:r>
              <a:rPr lang="en-US" altLang="ja-JP" sz="2200" dirty="0" smtClean="0">
                <a:solidFill>
                  <a:srgbClr val="FFFFFF"/>
                </a:solidFill>
              </a:rPr>
              <a:t> </a:t>
            </a:r>
            <a:r>
              <a:rPr lang="en-US" altLang="ja-JP" sz="2200" dirty="0" smtClean="0">
                <a:solidFill>
                  <a:srgbClr val="FFFFFF"/>
                </a:solidFill>
              </a:rPr>
              <a:t>600K</a:t>
            </a:r>
            <a:endParaRPr lang="en-US" altLang="ja-JP" sz="2200" dirty="0" smtClean="0">
              <a:solidFill>
                <a:srgbClr val="FFFFFF"/>
              </a:solidFill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179388" y="6911975"/>
            <a:ext cx="3060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784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5pPr>
            <a:lvl6pPr marL="25146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6pPr>
            <a:lvl7pPr marL="29718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7pPr>
            <a:lvl8pPr marL="34290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8pPr>
            <a:lvl9pPr marL="3886200" indent="-228600" defTabSz="4492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さざなみゴシック" charset="0"/>
                <a:ea typeface="ＭＳ Ｐゴシック" charset="0"/>
                <a:cs typeface="さざなみゴシック" charset="0"/>
              </a:defRPr>
            </a:lvl9pPr>
          </a:lstStyle>
          <a:p>
            <a:r>
              <a:rPr lang="en-US" sz="2000">
                <a:solidFill>
                  <a:srgbClr val="FFFFFF"/>
                </a:solidFill>
              </a:rPr>
              <a:t>Marchis et al., 2005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652978" y="85964"/>
            <a:ext cx="7055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400" dirty="0" smtClean="0">
                <a:solidFill>
                  <a:schemeClr val="bg1"/>
                </a:solidFill>
              </a:rPr>
              <a:t>}</a:t>
            </a:r>
            <a:endParaRPr kumimoji="1" lang="ja-JP" altLang="en-US" sz="54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102859" y="20060"/>
            <a:ext cx="261047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chemeClr val="bg1"/>
                </a:solidFill>
              </a:rPr>
              <a:t>2-5μm </a:t>
            </a:r>
            <a:r>
              <a:rPr kumimoji="1" lang="ja-JP" altLang="en-US" sz="2400" dirty="0" smtClean="0">
                <a:solidFill>
                  <a:schemeClr val="bg1"/>
                </a:solidFill>
              </a:rPr>
              <a:t>近赤外線で観測されることが多い。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230153" y="1272869"/>
            <a:ext cx="4209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>
                <a:solidFill>
                  <a:schemeClr val="bg1"/>
                </a:solidFill>
              </a:rPr>
              <a:t>ただし、近赤外線では太陽光の反射フラックスも無視できない。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833" y="2985442"/>
            <a:ext cx="5226050" cy="386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2" name="テキスト ボックス 21"/>
          <p:cNvSpPr txBox="1"/>
          <p:nvPr/>
        </p:nvSpPr>
        <p:spPr>
          <a:xfrm>
            <a:off x="3028426" y="1975392"/>
            <a:ext cx="55908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 smtClean="0">
                <a:solidFill>
                  <a:schemeClr val="bg1"/>
                </a:solidFill>
              </a:rPr>
              <a:t>火山とその周囲を分離できる位の空間分解能があればよい。</a:t>
            </a:r>
            <a:endParaRPr lang="en-US" altLang="ja-JP" sz="2000" dirty="0" smtClean="0">
              <a:solidFill>
                <a:schemeClr val="bg1"/>
              </a:solidFill>
            </a:endParaRPr>
          </a:p>
          <a:p>
            <a:endParaRPr kumimoji="1" lang="en-US" altLang="ja-JP" sz="2000" dirty="0">
              <a:solidFill>
                <a:schemeClr val="bg1"/>
              </a:solidFill>
            </a:endParaRPr>
          </a:p>
          <a:p>
            <a:r>
              <a:rPr lang="ja-JP" altLang="en-US" sz="2000" dirty="0" smtClean="0">
                <a:solidFill>
                  <a:schemeClr val="bg1"/>
                </a:solidFill>
              </a:rPr>
              <a:t>イオの視直径</a:t>
            </a:r>
            <a:r>
              <a:rPr lang="en-US" altLang="ja-JP" sz="2000" dirty="0" smtClean="0">
                <a:solidFill>
                  <a:schemeClr val="bg1"/>
                </a:solidFill>
              </a:rPr>
              <a:t> 1</a:t>
            </a:r>
            <a:r>
              <a:rPr lang="ja-JP" altLang="en-US" sz="2000" dirty="0" smtClean="0">
                <a:solidFill>
                  <a:schemeClr val="bg1"/>
                </a:solidFill>
              </a:rPr>
              <a:t>秒角</a:t>
            </a:r>
            <a:endParaRPr lang="en-US" altLang="ja-JP" sz="2000" dirty="0" smtClean="0">
              <a:solidFill>
                <a:schemeClr val="bg1"/>
              </a:solidFill>
            </a:endParaRPr>
          </a:p>
          <a:p>
            <a:r>
              <a:rPr lang="en-US" altLang="ja-JP" sz="2000" dirty="0" smtClean="0">
                <a:solidFill>
                  <a:schemeClr val="bg1"/>
                </a:solidFill>
              </a:rPr>
              <a:t>→</a:t>
            </a:r>
            <a:r>
              <a:rPr lang="ja-JP" altLang="en-US" sz="2000" dirty="0" smtClean="0">
                <a:solidFill>
                  <a:schemeClr val="bg1"/>
                </a:solidFill>
              </a:rPr>
              <a:t>大型望遠鏡か近くに行く探査機が必要。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704048" y="6420001"/>
            <a:ext cx="54088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>
                <a:solidFill>
                  <a:srgbClr val="FFFFFF"/>
                </a:solidFill>
              </a:rPr>
              <a:t>ガリレオ探査機による可視光・近赤外線イメージ</a:t>
            </a:r>
            <a:endParaRPr kumimoji="1" lang="ja-JP" alt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722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1044575" y="0"/>
            <a:ext cx="864076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9695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r>
              <a:rPr lang="ja-JP" altLang="en-US" sz="2800" dirty="0" smtClean="0">
                <a:solidFill>
                  <a:srgbClr val="FFFF00"/>
                </a:solidFill>
              </a:rPr>
              <a:t>東大・東北大で行った中間赤外線観測</a:t>
            </a:r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" y="4500563"/>
            <a:ext cx="4341109" cy="2407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2" y="960918"/>
            <a:ext cx="3563937" cy="418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34434" y="6454775"/>
            <a:ext cx="5975351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r>
              <a:rPr lang="en-US" sz="2200" dirty="0">
                <a:solidFill>
                  <a:srgbClr val="FFFFFF"/>
                </a:solidFill>
              </a:rPr>
              <a:t>Fig. </a:t>
            </a:r>
            <a:r>
              <a:rPr lang="en-US" altLang="ja-JP" sz="2200" dirty="0" smtClean="0">
                <a:solidFill>
                  <a:srgbClr val="FFFFFF"/>
                </a:solidFill>
              </a:rPr>
              <a:t>6</a:t>
            </a:r>
            <a:r>
              <a:rPr lang="en-US" sz="2200" dirty="0" smtClean="0">
                <a:solidFill>
                  <a:srgbClr val="FFFFFF"/>
                </a:solidFill>
              </a:rPr>
              <a:t>. </a:t>
            </a:r>
            <a:r>
              <a:rPr lang="en-US" sz="2200" dirty="0">
                <a:solidFill>
                  <a:srgbClr val="FFFFFF"/>
                </a:solidFill>
              </a:rPr>
              <a:t>Scenery around TAO observatory.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42382" y="1381665"/>
            <a:ext cx="5915219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r>
              <a:rPr lang="en-US" sz="2200" dirty="0">
                <a:solidFill>
                  <a:srgbClr val="FFFFFF"/>
                </a:solidFill>
              </a:rPr>
              <a:t>12.2 </a:t>
            </a:r>
            <a:r>
              <a:rPr lang="en-US" sz="2200" dirty="0" err="1">
                <a:solidFill>
                  <a:srgbClr val="FFFFFF"/>
                </a:solidFill>
                <a:cs typeface="Arial" charset="0"/>
              </a:rPr>
              <a:t>μ</a:t>
            </a:r>
            <a:r>
              <a:rPr lang="en-US" sz="2200" dirty="0" err="1">
                <a:solidFill>
                  <a:srgbClr val="FFFFFF"/>
                </a:solidFill>
              </a:rPr>
              <a:t>m</a:t>
            </a:r>
            <a:r>
              <a:rPr lang="en-US" sz="2200" dirty="0">
                <a:solidFill>
                  <a:srgbClr val="FFFFFF"/>
                </a:solidFill>
              </a:rPr>
              <a:t>:  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>
                <a:solidFill>
                  <a:srgbClr val="FFFFFF"/>
                </a:solidFill>
              </a:rPr>
              <a:t>250 </a:t>
            </a:r>
            <a:r>
              <a:rPr lang="en-US" sz="2200" dirty="0" smtClean="0">
                <a:solidFill>
                  <a:srgbClr val="FFFFFF"/>
                </a:solidFill>
              </a:rPr>
              <a:t>K </a:t>
            </a:r>
            <a:r>
              <a:rPr lang="ja-JP" altLang="en-US" sz="2200" dirty="0" smtClean="0">
                <a:solidFill>
                  <a:srgbClr val="FFFFFF"/>
                </a:solidFill>
              </a:rPr>
              <a:t>の黒体輻射のピークに相当</a:t>
            </a:r>
            <a:endParaRPr lang="en-US" sz="2200" dirty="0">
              <a:solidFill>
                <a:srgbClr val="FFFFFF"/>
              </a:solidFill>
            </a:endParaRPr>
          </a:p>
          <a:p>
            <a:r>
              <a:rPr lang="en-US" sz="2200" dirty="0">
                <a:solidFill>
                  <a:srgbClr val="FFFFFF"/>
                </a:solidFill>
              </a:rPr>
              <a:t> 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en-US" sz="2200" dirty="0">
                <a:solidFill>
                  <a:srgbClr val="FFFFFF"/>
                </a:solidFill>
              </a:rPr>
              <a:t>8.9 </a:t>
            </a:r>
            <a:r>
              <a:rPr lang="en-US" sz="2200" dirty="0" err="1">
                <a:solidFill>
                  <a:srgbClr val="FFFFFF"/>
                </a:solidFill>
                <a:cs typeface="Arial" charset="0"/>
              </a:rPr>
              <a:t>μ</a:t>
            </a:r>
            <a:r>
              <a:rPr lang="en-US" sz="2200" dirty="0" err="1">
                <a:solidFill>
                  <a:srgbClr val="FFFFFF"/>
                </a:solidFill>
              </a:rPr>
              <a:t>m</a:t>
            </a:r>
            <a:r>
              <a:rPr lang="en-US" sz="2200" dirty="0">
                <a:solidFill>
                  <a:srgbClr val="FFFFFF"/>
                </a:solidFill>
              </a:rPr>
              <a:t>:   </a:t>
            </a:r>
            <a:r>
              <a:rPr lang="en-US" sz="2200" dirty="0" smtClean="0">
                <a:solidFill>
                  <a:srgbClr val="FFFFFF"/>
                </a:solidFill>
              </a:rPr>
              <a:t>320 </a:t>
            </a:r>
            <a:r>
              <a:rPr lang="en-US" sz="2200" dirty="0">
                <a:solidFill>
                  <a:srgbClr val="FFFFFF"/>
                </a:solidFill>
              </a:rPr>
              <a:t>K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74233" y="1311815"/>
            <a:ext cx="5983368" cy="900112"/>
          </a:xfrm>
          <a:prstGeom prst="roundRect">
            <a:avLst>
              <a:gd name="adj" fmla="val 176"/>
            </a:avLst>
          </a:prstGeom>
          <a:noFill/>
          <a:ln w="360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3557" y="610298"/>
            <a:ext cx="9333547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r>
              <a:rPr lang="en-US" sz="2000" dirty="0" smtClean="0">
                <a:solidFill>
                  <a:srgbClr val="FFFFFF"/>
                </a:solidFill>
              </a:rPr>
              <a:t>Mini-TAO 1-m</a:t>
            </a:r>
            <a:r>
              <a:rPr lang="ja-JP" altLang="en-US" sz="2000" dirty="0" smtClean="0">
                <a:solidFill>
                  <a:srgbClr val="FFFFFF"/>
                </a:solidFill>
              </a:rPr>
              <a:t>望遠鏡</a:t>
            </a:r>
            <a:r>
              <a:rPr lang="en-US" sz="2000" dirty="0" smtClean="0">
                <a:solidFill>
                  <a:srgbClr val="FFFFFF"/>
                </a:solidFill>
              </a:rPr>
              <a:t>  </a:t>
            </a:r>
            <a:r>
              <a:rPr lang="ja-JP" altLang="en-US" sz="2000" dirty="0" smtClean="0">
                <a:solidFill>
                  <a:srgbClr val="FFFFFF"/>
                </a:solidFill>
              </a:rPr>
              <a:t>と　</a:t>
            </a:r>
            <a:r>
              <a:rPr lang="en-US" sz="2000" dirty="0" smtClean="0">
                <a:solidFill>
                  <a:srgbClr val="FFFFFF"/>
                </a:solidFill>
              </a:rPr>
              <a:t>MAX38 </a:t>
            </a:r>
            <a:r>
              <a:rPr lang="ja-JP" altLang="en-US" sz="2000" dirty="0" smtClean="0">
                <a:solidFill>
                  <a:srgbClr val="FFFFFF"/>
                </a:solidFill>
              </a:rPr>
              <a:t>を用いて、イオの中間赤外線観測を行った。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-13423" y="3802638"/>
            <a:ext cx="3311526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r>
              <a:rPr lang="en-US" sz="2200" dirty="0">
                <a:solidFill>
                  <a:srgbClr val="FFFFFF"/>
                </a:solidFill>
              </a:rPr>
              <a:t>A=0.5 then T= 150[K]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-5116" y="2495847"/>
            <a:ext cx="6119812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r>
              <a:rPr lang="ja-JP" altLang="en-US" sz="2200" dirty="0" smtClean="0">
                <a:solidFill>
                  <a:srgbClr val="FFFFFF"/>
                </a:solidFill>
              </a:rPr>
              <a:t>太陽光による加熱で期待されるイオの表面温度</a:t>
            </a:r>
            <a:endParaRPr lang="en-US" sz="2200" dirty="0">
              <a:solidFill>
                <a:srgbClr val="FFFFFF"/>
              </a:solidFill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2843213" y="2879725"/>
            <a:ext cx="3419475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r>
              <a:rPr lang="en-US">
                <a:solidFill>
                  <a:srgbClr val="FFFFFF"/>
                </a:solidFill>
              </a:rPr>
              <a:t>S: Solar constant</a:t>
            </a:r>
          </a:p>
          <a:p>
            <a:r>
              <a:rPr lang="en-US">
                <a:solidFill>
                  <a:srgbClr val="FFFFFF"/>
                </a:solidFill>
              </a:rPr>
              <a:t>R: Distance from the sun</a:t>
            </a:r>
          </a:p>
          <a:p>
            <a:r>
              <a:rPr lang="en-US">
                <a:solidFill>
                  <a:srgbClr val="FFFFFF"/>
                </a:solidFill>
              </a:rPr>
              <a:t>A: Albedo</a:t>
            </a:r>
          </a:p>
          <a:p>
            <a:r>
              <a:rPr lang="en-US">
                <a:solidFill>
                  <a:srgbClr val="FFFFFF"/>
                </a:solidFill>
                <a:cs typeface="Arial" charset="0"/>
              </a:rPr>
              <a:t>ε</a:t>
            </a:r>
            <a:r>
              <a:rPr lang="en-US">
                <a:solidFill>
                  <a:srgbClr val="FFFFFF"/>
                </a:solidFill>
              </a:rPr>
              <a:t>: Emissivity</a:t>
            </a:r>
          </a:p>
          <a:p>
            <a:r>
              <a:rPr lang="en-US">
                <a:solidFill>
                  <a:srgbClr val="FFFFFF"/>
                </a:solidFill>
                <a:cs typeface="Arial" charset="0"/>
              </a:rPr>
              <a:t>σ</a:t>
            </a:r>
            <a:r>
              <a:rPr lang="en-US">
                <a:solidFill>
                  <a:srgbClr val="FFFFFF"/>
                </a:solidFill>
              </a:rPr>
              <a:t>: Stefan-Boltzmann constant     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4394290" y="5317343"/>
            <a:ext cx="46799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4404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r>
              <a:rPr lang="en-US" sz="2200" dirty="0">
                <a:solidFill>
                  <a:srgbClr val="FFFFFF"/>
                </a:solidFill>
              </a:rPr>
              <a:t>Fig. </a:t>
            </a:r>
            <a:r>
              <a:rPr lang="en-US" sz="2200" dirty="0">
                <a:solidFill>
                  <a:srgbClr val="FFFFFF"/>
                </a:solidFill>
              </a:rPr>
              <a:t>7</a:t>
            </a:r>
            <a:r>
              <a:rPr lang="en-US" sz="2200" dirty="0" smtClean="0">
                <a:solidFill>
                  <a:srgbClr val="FFFFFF"/>
                </a:solidFill>
              </a:rPr>
              <a:t>. </a:t>
            </a:r>
            <a:r>
              <a:rPr lang="en-US" sz="2200" dirty="0">
                <a:solidFill>
                  <a:srgbClr val="FFFFFF"/>
                </a:solidFill>
              </a:rPr>
              <a:t>mini TAO 1-m telescope.</a:t>
            </a:r>
          </a:p>
        </p:txBody>
      </p:sp>
      <p:graphicFrame>
        <p:nvGraphicFramePr>
          <p:cNvPr id="14" name="オブジェクト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0231165"/>
              </p:ext>
            </p:extLst>
          </p:nvPr>
        </p:nvGraphicFramePr>
        <p:xfrm>
          <a:off x="357910" y="2957224"/>
          <a:ext cx="2297546" cy="90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9" name="数式" r:id="rId5" imgW="965200" imgH="444500" progId="Equation.3">
                  <p:embed/>
                </p:oleObj>
              </mc:Choice>
              <mc:Fallback>
                <p:oleObj name="数式" r:id="rId5" imgW="9652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57910" y="2957224"/>
                        <a:ext cx="2297546" cy="90833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9157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 descr="io_2011_201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24" y="933569"/>
            <a:ext cx="7295917" cy="5316959"/>
          </a:xfrm>
          <a:prstGeom prst="rect">
            <a:avLst/>
          </a:prstGeom>
        </p:spPr>
      </p:pic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2804028" y="-11611"/>
            <a:ext cx="3381145" cy="42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9695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pPr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Results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94070" y="6199049"/>
            <a:ext cx="9113133" cy="57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264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FFFF"/>
                </a:solidFill>
              </a:rPr>
              <a:t>Fig. </a:t>
            </a:r>
            <a:r>
              <a:rPr lang="en-US" sz="2000" dirty="0">
                <a:solidFill>
                  <a:srgbClr val="FFFFFF"/>
                </a:solidFill>
              </a:rPr>
              <a:t>8</a:t>
            </a:r>
            <a:r>
              <a:rPr lang="en-US" sz="2000" dirty="0" smtClean="0">
                <a:solidFill>
                  <a:srgbClr val="FFFFFF"/>
                </a:solidFill>
              </a:rPr>
              <a:t>. </a:t>
            </a:r>
            <a:r>
              <a:rPr lang="en-US" sz="2000" dirty="0" smtClean="0">
                <a:solidFill>
                  <a:srgbClr val="FFFFFF"/>
                </a:solidFill>
              </a:rPr>
              <a:t>Radiance of Io as a function of Io’s central longitude at 8.9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smtClean="0">
                <a:solidFill>
                  <a:srgbClr val="FFFFFF"/>
                </a:solidFill>
              </a:rPr>
              <a:t>microns obtained from observations in November 20</a:t>
            </a:r>
            <a:r>
              <a:rPr lang="ja-JP" altLang="en-US" sz="2000" dirty="0" smtClean="0">
                <a:solidFill>
                  <a:srgbClr val="FFFFFF"/>
                </a:solidFill>
              </a:rPr>
              <a:t>１１</a:t>
            </a:r>
            <a:r>
              <a:rPr lang="en-US" sz="2000" dirty="0" smtClean="0">
                <a:solidFill>
                  <a:srgbClr val="FFFFFF"/>
                </a:solidFill>
              </a:rPr>
              <a:t>. </a:t>
            </a:r>
          </a:p>
        </p:txBody>
      </p:sp>
      <p:grpSp>
        <p:nvGrpSpPr>
          <p:cNvPr id="17" name="図形グループ 16"/>
          <p:cNvGrpSpPr/>
          <p:nvPr/>
        </p:nvGrpSpPr>
        <p:grpSpPr>
          <a:xfrm>
            <a:off x="1581069" y="933569"/>
            <a:ext cx="6204152" cy="4144567"/>
            <a:chOff x="1581069" y="933569"/>
            <a:chExt cx="6204152" cy="4144567"/>
          </a:xfrm>
        </p:grpSpPr>
        <p:sp>
          <p:nvSpPr>
            <p:cNvPr id="4" name="円形吹き出し 3"/>
            <p:cNvSpPr/>
            <p:nvPr/>
          </p:nvSpPr>
          <p:spPr>
            <a:xfrm>
              <a:off x="3704809" y="933569"/>
              <a:ext cx="1424136" cy="526052"/>
            </a:xfrm>
            <a:prstGeom prst="wedgeEllipseCallout">
              <a:avLst>
                <a:gd name="adj1" fmla="val -63892"/>
                <a:gd name="adj2" fmla="val 124843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/>
                <a:t>Nov 1st</a:t>
              </a:r>
              <a:endParaRPr kumimoji="1" lang="ja-JP" altLang="en-US" dirty="0"/>
            </a:p>
          </p:txBody>
        </p:sp>
        <p:sp>
          <p:nvSpPr>
            <p:cNvPr id="5" name="円形吹き出し 4"/>
            <p:cNvSpPr/>
            <p:nvPr/>
          </p:nvSpPr>
          <p:spPr>
            <a:xfrm>
              <a:off x="1581069" y="933569"/>
              <a:ext cx="1424136" cy="526052"/>
            </a:xfrm>
            <a:prstGeom prst="wedgeEllipseCallout">
              <a:avLst>
                <a:gd name="adj1" fmla="val 39746"/>
                <a:gd name="adj2" fmla="val 135454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/>
                <a:t>Nov 3rd</a:t>
              </a:r>
              <a:endParaRPr kumimoji="1" lang="ja-JP" altLang="en-US" dirty="0"/>
            </a:p>
          </p:txBody>
        </p:sp>
        <p:sp>
          <p:nvSpPr>
            <p:cNvPr id="7" name="円形吹き出し 6"/>
            <p:cNvSpPr/>
            <p:nvPr/>
          </p:nvSpPr>
          <p:spPr>
            <a:xfrm>
              <a:off x="3704809" y="3204902"/>
              <a:ext cx="1424136" cy="526052"/>
            </a:xfrm>
            <a:prstGeom prst="wedgeEllipseCallout">
              <a:avLst>
                <a:gd name="adj1" fmla="val -42424"/>
                <a:gd name="adj2" fmla="val -875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/>
                <a:t>Nov 8th</a:t>
              </a:r>
              <a:endParaRPr kumimoji="1" lang="ja-JP" altLang="en-US" dirty="0"/>
            </a:p>
          </p:txBody>
        </p:sp>
        <p:sp>
          <p:nvSpPr>
            <p:cNvPr id="8" name="円形吹き出し 7"/>
            <p:cNvSpPr/>
            <p:nvPr/>
          </p:nvSpPr>
          <p:spPr>
            <a:xfrm>
              <a:off x="1846143" y="2922490"/>
              <a:ext cx="1424136" cy="526052"/>
            </a:xfrm>
            <a:prstGeom prst="wedgeEllipseCallout">
              <a:avLst>
                <a:gd name="adj1" fmla="val 10751"/>
                <a:gd name="adj2" fmla="val -108334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/>
                <a:t>Nov 10th</a:t>
              </a:r>
              <a:endParaRPr kumimoji="1" lang="ja-JP" altLang="en-US" dirty="0"/>
            </a:p>
          </p:txBody>
        </p:sp>
        <p:sp>
          <p:nvSpPr>
            <p:cNvPr id="10" name="円形吹き出し 9"/>
            <p:cNvSpPr/>
            <p:nvPr/>
          </p:nvSpPr>
          <p:spPr>
            <a:xfrm>
              <a:off x="4303282" y="1707095"/>
              <a:ext cx="1564397" cy="526052"/>
            </a:xfrm>
            <a:prstGeom prst="wedgeEllipseCallout">
              <a:avLst>
                <a:gd name="adj1" fmla="val 17390"/>
                <a:gd name="adj2" fmla="val 230095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/>
                <a:t>Nov 11th</a:t>
              </a:r>
              <a:endParaRPr kumimoji="1" lang="ja-JP" altLang="en-US" dirty="0"/>
            </a:p>
          </p:txBody>
        </p:sp>
        <p:sp>
          <p:nvSpPr>
            <p:cNvPr id="11" name="円形吹き出し 10"/>
            <p:cNvSpPr/>
            <p:nvPr/>
          </p:nvSpPr>
          <p:spPr>
            <a:xfrm>
              <a:off x="6013542" y="1707095"/>
              <a:ext cx="1424136" cy="526052"/>
            </a:xfrm>
            <a:prstGeom prst="wedgeEllipseCallout">
              <a:avLst>
                <a:gd name="adj1" fmla="val -80053"/>
                <a:gd name="adj2" fmla="val 32169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/>
                <a:t>Nov </a:t>
              </a:r>
              <a:r>
                <a:rPr lang="en-US" altLang="ja-JP" dirty="0"/>
                <a:t>4</a:t>
              </a:r>
              <a:r>
                <a:rPr kumimoji="1" lang="en-US" altLang="ja-JP" dirty="0" smtClean="0"/>
                <a:t>th</a:t>
              </a:r>
              <a:endParaRPr kumimoji="1" lang="ja-JP" altLang="en-US" dirty="0"/>
            </a:p>
          </p:txBody>
        </p:sp>
        <p:sp>
          <p:nvSpPr>
            <p:cNvPr id="12" name="円形吹き出し 11"/>
            <p:cNvSpPr/>
            <p:nvPr/>
          </p:nvSpPr>
          <p:spPr>
            <a:xfrm>
              <a:off x="5473105" y="4552084"/>
              <a:ext cx="1424136" cy="526052"/>
            </a:xfrm>
            <a:prstGeom prst="wedgeEllipseCallout">
              <a:avLst>
                <a:gd name="adj1" fmla="val 10751"/>
                <a:gd name="adj2" fmla="val -108334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/>
                <a:t>Nov </a:t>
              </a:r>
              <a:r>
                <a:rPr lang="en-US" altLang="ja-JP" dirty="0"/>
                <a:t>9</a:t>
              </a:r>
              <a:r>
                <a:rPr kumimoji="1" lang="en-US" altLang="ja-JP" dirty="0" smtClean="0"/>
                <a:t>th</a:t>
              </a:r>
              <a:endParaRPr kumimoji="1" lang="ja-JP" altLang="en-US" dirty="0"/>
            </a:p>
          </p:txBody>
        </p:sp>
        <p:sp>
          <p:nvSpPr>
            <p:cNvPr id="13" name="円形吹き出し 12"/>
            <p:cNvSpPr/>
            <p:nvPr/>
          </p:nvSpPr>
          <p:spPr>
            <a:xfrm>
              <a:off x="6361085" y="2398587"/>
              <a:ext cx="1424136" cy="526052"/>
            </a:xfrm>
            <a:prstGeom prst="wedgeEllipseCallout">
              <a:avLst>
                <a:gd name="adj1" fmla="val -3535"/>
                <a:gd name="adj2" fmla="val 91666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dirty="0" smtClean="0"/>
                <a:t>Oct</a:t>
              </a:r>
              <a:r>
                <a:rPr kumimoji="1" lang="en-US" altLang="ja-JP" dirty="0" smtClean="0"/>
                <a:t> 31st</a:t>
              </a:r>
              <a:endParaRPr kumimoji="1" lang="ja-JP" altLang="en-US" dirty="0"/>
            </a:p>
          </p:txBody>
        </p:sp>
      </p:grpSp>
      <p:sp>
        <p:nvSpPr>
          <p:cNvPr id="14" name="テキスト ボックス 13"/>
          <p:cNvSpPr txBox="1"/>
          <p:nvPr/>
        </p:nvSpPr>
        <p:spPr>
          <a:xfrm>
            <a:off x="1181301" y="471904"/>
            <a:ext cx="6937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chemeClr val="bg1"/>
                </a:solidFill>
              </a:rPr>
              <a:t>20</a:t>
            </a:r>
            <a:r>
              <a:rPr kumimoji="1" lang="en-US" altLang="ja-JP" sz="2400" dirty="0" smtClean="0">
                <a:solidFill>
                  <a:schemeClr val="bg1"/>
                </a:solidFill>
              </a:rPr>
              <a:t>-30[</a:t>
            </a:r>
            <a:r>
              <a:rPr kumimoji="1" lang="en-US" altLang="ja-JP" sz="2400" dirty="0" err="1" smtClean="0">
                <a:solidFill>
                  <a:schemeClr val="bg1"/>
                </a:solidFill>
              </a:rPr>
              <a:t>Jy</a:t>
            </a:r>
            <a:r>
              <a:rPr kumimoji="1" lang="en-US" altLang="ja-JP" sz="2400" dirty="0" smtClean="0">
                <a:solidFill>
                  <a:schemeClr val="bg1"/>
                </a:solidFill>
              </a:rPr>
              <a:t>]</a:t>
            </a:r>
            <a:r>
              <a:rPr kumimoji="1" lang="ja-JP" altLang="en-US" sz="2400" dirty="0" smtClean="0">
                <a:solidFill>
                  <a:schemeClr val="bg1"/>
                </a:solidFill>
              </a:rPr>
              <a:t> 程度でイオが検出された。</a:t>
            </a:r>
            <a:endParaRPr kumimoji="1" lang="ja-JP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スライド番号プレースホルダー 14"/>
          <p:cNvSpPr>
            <a:spLocks noGrp="1"/>
          </p:cNvSpPr>
          <p:nvPr>
            <p:ph type="sldNum" sz="quarter" idx="12"/>
          </p:nvPr>
        </p:nvSpPr>
        <p:spPr>
          <a:xfrm>
            <a:off x="6926826" y="6356350"/>
            <a:ext cx="2133600" cy="365125"/>
          </a:xfrm>
        </p:spPr>
        <p:txBody>
          <a:bodyPr/>
          <a:lstStyle/>
          <a:p>
            <a:fld id="{8AC075D1-74B4-D54E-8935-FE195FCC4B8E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25907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694263" y="11761"/>
            <a:ext cx="7419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>
                <a:solidFill>
                  <a:srgbClr val="FFFF00"/>
                </a:solidFill>
              </a:rPr>
              <a:t>イオの中間赤外線観測は成功裏に行われた！</a:t>
            </a:r>
            <a:endParaRPr kumimoji="1" lang="ja-JP" altLang="en-US" sz="2800" dirty="0">
              <a:solidFill>
                <a:srgbClr val="FFFF00"/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34773" y="6152013"/>
            <a:ext cx="8502195" cy="57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264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VL 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FFFF"/>
                </a:solidFill>
              </a:rPr>
              <a:t>Fig. </a:t>
            </a:r>
            <a:r>
              <a:rPr lang="en-US" sz="2000" dirty="0">
                <a:solidFill>
                  <a:srgbClr val="FFFFFF"/>
                </a:solidFill>
              </a:rPr>
              <a:t>9</a:t>
            </a:r>
            <a:r>
              <a:rPr lang="en-US" sz="2000" dirty="0" smtClean="0">
                <a:solidFill>
                  <a:srgbClr val="FFFFFF"/>
                </a:solidFill>
              </a:rPr>
              <a:t>. </a:t>
            </a:r>
            <a:r>
              <a:rPr lang="en-US" sz="2000" dirty="0" smtClean="0">
                <a:solidFill>
                  <a:srgbClr val="FFFFFF"/>
                </a:solidFill>
              </a:rPr>
              <a:t>Images of Io at 8.9 microns at 3 central meridian longitudes.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7</a:t>
            </a:fld>
            <a:endParaRPr kumimoji="1" lang="ja-JP" altLang="en-US"/>
          </a:p>
        </p:txBody>
      </p:sp>
      <p:pic>
        <p:nvPicPr>
          <p:cNvPr id="6" name="図 5" descr="plot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65" y="2798464"/>
            <a:ext cx="8668238" cy="3353549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4423852" y="490992"/>
            <a:ext cx="4089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chemeClr val="bg1"/>
                </a:solidFill>
              </a:rPr>
              <a:t>(</a:t>
            </a:r>
            <a:r>
              <a:rPr lang="en-US" altLang="ja-JP" sz="2400" dirty="0" err="1" smtClean="0">
                <a:solidFill>
                  <a:schemeClr val="bg1"/>
                </a:solidFill>
              </a:rPr>
              <a:t>Yoneda</a:t>
            </a:r>
            <a:r>
              <a:rPr lang="en-US" altLang="ja-JP" sz="2400" dirty="0" smtClean="0">
                <a:solidFill>
                  <a:schemeClr val="bg1"/>
                </a:solidFill>
              </a:rPr>
              <a:t> et al., 2014, ICARUS)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955226" y="1125017"/>
            <a:ext cx="6937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schemeClr val="bg1"/>
                </a:solidFill>
              </a:rPr>
              <a:t>現時点で、イオの中間赤外線観測の最後の実施例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187650" y="1846601"/>
            <a:ext cx="6925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>
                <a:solidFill>
                  <a:schemeClr val="bg1"/>
                </a:solidFill>
              </a:rPr>
              <a:t>ライトカーブにより、</a:t>
            </a:r>
            <a:r>
              <a:rPr lang="ja-JP" altLang="en-US" sz="2400" dirty="0" smtClean="0">
                <a:solidFill>
                  <a:schemeClr val="bg1"/>
                </a:solidFill>
              </a:rPr>
              <a:t>火山の位置も特定された。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539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267434" y="11761"/>
            <a:ext cx="6481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>
                <a:solidFill>
                  <a:schemeClr val="bg1"/>
                </a:solidFill>
              </a:rPr>
              <a:t>イオの中間赤外線観測は成功裏に行われた！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787870" y="613619"/>
            <a:ext cx="5926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FF00"/>
                </a:solidFill>
              </a:rPr>
              <a:t>6.5-m TAO </a:t>
            </a:r>
            <a:r>
              <a:rPr kumimoji="1" lang="ja-JP" altLang="en-US" sz="2400" dirty="0" smtClean="0">
                <a:solidFill>
                  <a:srgbClr val="FFFF00"/>
                </a:solidFill>
              </a:rPr>
              <a:t>望遠鏡に期待される観測・成果</a:t>
            </a:r>
            <a:endParaRPr kumimoji="1" lang="ja-JP" altLang="en-US" sz="2400" dirty="0">
              <a:solidFill>
                <a:srgbClr val="FFFF00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-61789" y="1363502"/>
            <a:ext cx="71994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>
                <a:solidFill>
                  <a:schemeClr val="bg1"/>
                </a:solidFill>
              </a:rPr>
              <a:t>より高精度のデータ取得</a:t>
            </a:r>
            <a:r>
              <a:rPr lang="en-US" altLang="ja-JP" sz="2000" dirty="0" smtClean="0">
                <a:solidFill>
                  <a:schemeClr val="bg1"/>
                </a:solidFill>
              </a:rPr>
              <a:t>(Flux)</a:t>
            </a:r>
            <a:r>
              <a:rPr lang="ja-JP" altLang="en-US" sz="2000" dirty="0" smtClean="0">
                <a:solidFill>
                  <a:schemeClr val="bg1"/>
                </a:solidFill>
              </a:rPr>
              <a:t>　</a:t>
            </a:r>
            <a:r>
              <a:rPr lang="ja-JP" altLang="en-US" sz="2000" dirty="0" smtClean="0">
                <a:solidFill>
                  <a:schemeClr val="bg1"/>
                </a:solidFill>
                <a:sym typeface="Wingdings"/>
              </a:rPr>
              <a:t></a:t>
            </a:r>
            <a:r>
              <a:rPr lang="en-US" altLang="ja-JP" sz="2000" dirty="0" smtClean="0">
                <a:solidFill>
                  <a:schemeClr val="bg1"/>
                </a:solidFill>
                <a:sym typeface="Wingdings"/>
              </a:rPr>
              <a:t> </a:t>
            </a:r>
            <a:r>
              <a:rPr lang="ja-JP" altLang="en-US" sz="2000" dirty="0" smtClean="0">
                <a:solidFill>
                  <a:schemeClr val="bg1"/>
                </a:solidFill>
                <a:sym typeface="Wingdings"/>
              </a:rPr>
              <a:t>より小規模な火山活動の検出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-62257" y="3032706"/>
            <a:ext cx="9375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 smtClean="0">
                <a:solidFill>
                  <a:schemeClr val="bg1"/>
                </a:solidFill>
              </a:rPr>
              <a:t>火山の位置の把握</a:t>
            </a:r>
            <a:r>
              <a:rPr lang="ja-JP" altLang="en-US" sz="2000" dirty="0" smtClean="0">
                <a:solidFill>
                  <a:schemeClr val="bg1"/>
                </a:solidFill>
                <a:sym typeface="Wingdings"/>
              </a:rPr>
              <a:t></a:t>
            </a:r>
            <a:r>
              <a:rPr lang="en-US" altLang="ja-JP" sz="2000" dirty="0" smtClean="0">
                <a:solidFill>
                  <a:schemeClr val="bg1"/>
                </a:solidFill>
                <a:sym typeface="Wingdings"/>
              </a:rPr>
              <a:t> 6.5 m + 10 </a:t>
            </a:r>
            <a:r>
              <a:rPr lang="el-GR" altLang="ja-JP" sz="2000" dirty="0" smtClean="0">
                <a:solidFill>
                  <a:schemeClr val="bg1"/>
                </a:solidFill>
                <a:sym typeface="Wingdings"/>
              </a:rPr>
              <a:t>μ</a:t>
            </a:r>
            <a:r>
              <a:rPr lang="en-US" altLang="ja-JP" sz="2000" dirty="0" smtClean="0">
                <a:solidFill>
                  <a:schemeClr val="bg1"/>
                </a:solidFill>
                <a:sym typeface="Wingdings"/>
              </a:rPr>
              <a:t>m</a:t>
            </a:r>
            <a:r>
              <a:rPr lang="ja-JP" altLang="en-US" sz="2000" dirty="0" smtClean="0">
                <a:solidFill>
                  <a:schemeClr val="bg1"/>
                </a:solidFill>
                <a:sym typeface="Wingdings"/>
              </a:rPr>
              <a:t>の回折限界</a:t>
            </a:r>
            <a:r>
              <a:rPr lang="en-US" altLang="ja-JP" sz="2000" dirty="0" smtClean="0">
                <a:solidFill>
                  <a:schemeClr val="bg1"/>
                </a:solidFill>
                <a:sym typeface="Wingdings"/>
              </a:rPr>
              <a:t> 0.4” &lt; </a:t>
            </a:r>
            <a:r>
              <a:rPr lang="ja-JP" altLang="en-US" sz="2000" dirty="0" smtClean="0">
                <a:solidFill>
                  <a:schemeClr val="bg1"/>
                </a:solidFill>
                <a:sym typeface="Wingdings"/>
              </a:rPr>
              <a:t>イオの視直径</a:t>
            </a:r>
            <a:r>
              <a:rPr lang="en-US" altLang="ja-JP" sz="2000" dirty="0" smtClean="0">
                <a:solidFill>
                  <a:schemeClr val="bg1"/>
                </a:solidFill>
                <a:sym typeface="Wingdings"/>
              </a:rPr>
              <a:t> 1” </a:t>
            </a:r>
            <a:r>
              <a:rPr lang="ja-JP" altLang="en-US" sz="2000" dirty="0" smtClean="0">
                <a:solidFill>
                  <a:schemeClr val="bg1"/>
                </a:solidFill>
                <a:sym typeface="Wingdings"/>
              </a:rPr>
              <a:t>ではあるが</a:t>
            </a:r>
            <a:r>
              <a:rPr lang="en-US" altLang="ja-JP" sz="2000" dirty="0" smtClean="0">
                <a:solidFill>
                  <a:schemeClr val="bg1"/>
                </a:solidFill>
                <a:sym typeface="Wingdings"/>
              </a:rPr>
              <a:t>…</a:t>
            </a:r>
            <a:r>
              <a:rPr lang="ja-JP" altLang="en-US" sz="2000" dirty="0" smtClean="0">
                <a:solidFill>
                  <a:schemeClr val="bg1"/>
                </a:solidFill>
                <a:sym typeface="Wingdings"/>
              </a:rPr>
              <a:t>。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105341" y="1762361"/>
            <a:ext cx="7831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solidFill>
                  <a:schemeClr val="bg1"/>
                </a:solidFill>
              </a:rPr>
              <a:t>2011</a:t>
            </a:r>
            <a:r>
              <a:rPr kumimoji="1" lang="ja-JP" altLang="en-US" sz="2000" dirty="0" smtClean="0">
                <a:solidFill>
                  <a:schemeClr val="bg1"/>
                </a:solidFill>
              </a:rPr>
              <a:t>年</a:t>
            </a:r>
            <a:r>
              <a:rPr lang="ja-JP" altLang="en-US" sz="2000" dirty="0" smtClean="0">
                <a:solidFill>
                  <a:schemeClr val="bg1"/>
                </a:solidFill>
              </a:rPr>
              <a:t>に検出した火山は、放射エネルギーが</a:t>
            </a:r>
            <a:r>
              <a:rPr lang="en-US" altLang="ja-JP" sz="2000" dirty="0" smtClean="0">
                <a:solidFill>
                  <a:schemeClr val="bg1"/>
                </a:solidFill>
              </a:rPr>
              <a:t> 10^13W </a:t>
            </a:r>
            <a:r>
              <a:rPr lang="ja-JP" altLang="en-US" sz="2000" dirty="0" smtClean="0">
                <a:solidFill>
                  <a:schemeClr val="bg1"/>
                </a:solidFill>
              </a:rPr>
              <a:t>の超大規模火山</a:t>
            </a:r>
            <a:endParaRPr lang="en-US" altLang="ja-JP" sz="2000" dirty="0" smtClean="0">
              <a:solidFill>
                <a:schemeClr val="bg1"/>
              </a:solidFill>
            </a:endParaRPr>
          </a:p>
          <a:p>
            <a:r>
              <a:rPr lang="ja-JP" altLang="en-US" sz="2000" dirty="0" smtClean="0">
                <a:solidFill>
                  <a:schemeClr val="bg1"/>
                </a:solidFill>
              </a:rPr>
              <a:t>せめて、</a:t>
            </a:r>
            <a:r>
              <a:rPr lang="en-US" altLang="ja-JP" sz="2000" dirty="0" smtClean="0">
                <a:solidFill>
                  <a:schemeClr val="bg1"/>
                </a:solidFill>
              </a:rPr>
              <a:t>10^12 W </a:t>
            </a:r>
            <a:r>
              <a:rPr lang="ja-JP" altLang="en-US" sz="2000" dirty="0" smtClean="0">
                <a:solidFill>
                  <a:schemeClr val="bg1"/>
                </a:solidFill>
              </a:rPr>
              <a:t>クラスの火山の検出は実現したい。</a:t>
            </a:r>
            <a:endParaRPr kumimoji="1" lang="en-US" altLang="ja-JP" sz="2000" dirty="0" smtClean="0">
              <a:solidFill>
                <a:schemeClr val="bg1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164136" y="3421614"/>
            <a:ext cx="7831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>
                <a:solidFill>
                  <a:schemeClr val="bg1"/>
                </a:solidFill>
              </a:rPr>
              <a:t>近赤外線観測と組み合わせる。</a:t>
            </a:r>
            <a:r>
              <a:rPr lang="en-US" altLang="ja-JP" sz="2000" dirty="0">
                <a:solidFill>
                  <a:schemeClr val="bg1"/>
                </a:solidFill>
                <a:sym typeface="Wingdings"/>
              </a:rPr>
              <a:t>10 </a:t>
            </a:r>
            <a:r>
              <a:rPr lang="el-GR" altLang="ja-JP" sz="2000" dirty="0" smtClean="0">
                <a:solidFill>
                  <a:schemeClr val="bg1"/>
                </a:solidFill>
                <a:sym typeface="Wingdings"/>
              </a:rPr>
              <a:t>μ</a:t>
            </a:r>
            <a:r>
              <a:rPr lang="en-US" altLang="ja-JP" sz="2000" dirty="0" smtClean="0">
                <a:solidFill>
                  <a:schemeClr val="bg1"/>
                </a:solidFill>
                <a:sym typeface="Wingdings"/>
              </a:rPr>
              <a:t>m</a:t>
            </a:r>
            <a:r>
              <a:rPr lang="ja-JP" altLang="en-US" sz="2000" dirty="0" smtClean="0">
                <a:solidFill>
                  <a:schemeClr val="bg1"/>
                </a:solidFill>
                <a:sym typeface="Wingdings"/>
              </a:rPr>
              <a:t>のフラックスに変化があったときに、</a:t>
            </a:r>
            <a:endParaRPr lang="en-US" altLang="ja-JP" sz="2000" dirty="0" smtClean="0">
              <a:solidFill>
                <a:schemeClr val="bg1"/>
              </a:solidFill>
              <a:sym typeface="Wingdings"/>
            </a:endParaRPr>
          </a:p>
          <a:p>
            <a:r>
              <a:rPr lang="el-GR" altLang="ja-JP" sz="2000" dirty="0" smtClean="0">
                <a:solidFill>
                  <a:schemeClr val="bg1"/>
                </a:solidFill>
                <a:sym typeface="Wingdings"/>
              </a:rPr>
              <a:t>3</a:t>
            </a:r>
            <a:r>
              <a:rPr lang="en-US" altLang="ja-JP" sz="2000" dirty="0" smtClean="0">
                <a:solidFill>
                  <a:schemeClr val="bg1"/>
                </a:solidFill>
                <a:sym typeface="Wingdings"/>
              </a:rPr>
              <a:t> </a:t>
            </a:r>
            <a:r>
              <a:rPr lang="el-GR" altLang="ja-JP" sz="2000" dirty="0" smtClean="0">
                <a:solidFill>
                  <a:schemeClr val="bg1"/>
                </a:solidFill>
                <a:sym typeface="Wingdings"/>
              </a:rPr>
              <a:t>μ</a:t>
            </a:r>
            <a:r>
              <a:rPr lang="en-US" altLang="ja-JP" sz="2000" dirty="0" smtClean="0">
                <a:solidFill>
                  <a:schemeClr val="bg1"/>
                </a:solidFill>
                <a:sym typeface="Wingdings"/>
              </a:rPr>
              <a:t>m</a:t>
            </a:r>
            <a:r>
              <a:rPr lang="ja-JP" altLang="en-US" sz="2000" dirty="0" smtClean="0">
                <a:solidFill>
                  <a:schemeClr val="bg1"/>
                </a:solidFill>
                <a:sym typeface="Wingdings"/>
              </a:rPr>
              <a:t>程度の観測を行い、熱源の位置特定をするなど。</a:t>
            </a:r>
            <a:endParaRPr kumimoji="1" lang="en-US" altLang="ja-JP" sz="2000" dirty="0" smtClean="0">
              <a:solidFill>
                <a:schemeClr val="bg1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-74483" y="4607824"/>
            <a:ext cx="9375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 smtClean="0">
                <a:solidFill>
                  <a:schemeClr val="bg1"/>
                </a:solidFill>
                <a:sym typeface="Wingdings"/>
              </a:rPr>
              <a:t>昼間観測中間赤外線観測は、イオの火山活動を昼間観測できる唯一の方法。</a:t>
            </a:r>
            <a:r>
              <a:rPr lang="en-US" altLang="ja-JP" sz="2000" dirty="0" smtClean="0">
                <a:solidFill>
                  <a:schemeClr val="bg1"/>
                </a:solidFill>
                <a:sym typeface="Wingdings"/>
              </a:rPr>
              <a:t> 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222921" y="4996732"/>
            <a:ext cx="7466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2000" dirty="0" smtClean="0">
                <a:solidFill>
                  <a:schemeClr val="bg1"/>
                </a:solidFill>
              </a:rPr>
              <a:t>H</a:t>
            </a:r>
            <a:r>
              <a:rPr lang="en-US" altLang="ja-JP" sz="2000" dirty="0" err="1" smtClean="0">
                <a:solidFill>
                  <a:schemeClr val="bg1"/>
                </a:solidFill>
              </a:rPr>
              <a:t>isaki</a:t>
            </a:r>
            <a:r>
              <a:rPr lang="en-US" altLang="ja-JP" sz="2000" dirty="0" smtClean="0">
                <a:solidFill>
                  <a:schemeClr val="bg1"/>
                </a:solidFill>
              </a:rPr>
              <a:t>,</a:t>
            </a:r>
            <a:r>
              <a:rPr lang="ja-JP" altLang="en-US" sz="2000" dirty="0" smtClean="0">
                <a:solidFill>
                  <a:schemeClr val="bg1"/>
                </a:solidFill>
              </a:rPr>
              <a:t> </a:t>
            </a:r>
            <a:r>
              <a:rPr lang="en-US" altLang="ja-JP" sz="2000" dirty="0" smtClean="0">
                <a:solidFill>
                  <a:schemeClr val="bg1"/>
                </a:solidFill>
              </a:rPr>
              <a:t>JUNO,</a:t>
            </a:r>
            <a:r>
              <a:rPr lang="ja-JP" altLang="en-US" sz="2000" dirty="0" smtClean="0">
                <a:solidFill>
                  <a:schemeClr val="bg1"/>
                </a:solidFill>
              </a:rPr>
              <a:t> </a:t>
            </a:r>
            <a:r>
              <a:rPr lang="en-US" altLang="ja-JP" sz="2000" dirty="0" smtClean="0">
                <a:solidFill>
                  <a:schemeClr val="bg1"/>
                </a:solidFill>
              </a:rPr>
              <a:t>JUICE</a:t>
            </a:r>
            <a:r>
              <a:rPr lang="ja-JP" altLang="en-US" sz="2000" dirty="0" smtClean="0">
                <a:solidFill>
                  <a:schemeClr val="bg1"/>
                </a:solidFill>
              </a:rPr>
              <a:t> など、多くの木星探査ミッションがサポートを必要としている。</a:t>
            </a:r>
            <a:endParaRPr kumimoji="1" lang="en-US" altLang="ja-JP" sz="20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794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75D1-74B4-D54E-8935-FE195FCC4B8E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3" name="正方形/長方形 2"/>
          <p:cNvSpPr/>
          <p:nvPr/>
        </p:nvSpPr>
        <p:spPr>
          <a:xfrm>
            <a:off x="143035" y="80422"/>
            <a:ext cx="706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800" dirty="0">
                <a:solidFill>
                  <a:schemeClr val="bg1"/>
                </a:solidFill>
              </a:rPr>
              <a:t>火山性ガスの</a:t>
            </a:r>
            <a:r>
              <a:rPr lang="ja-JP" altLang="en-US" sz="2800" dirty="0" smtClean="0">
                <a:solidFill>
                  <a:schemeClr val="bg1"/>
                </a:solidFill>
              </a:rPr>
              <a:t>観測 </a:t>
            </a:r>
            <a:endParaRPr lang="en-US" altLang="ja-JP" sz="2800" dirty="0" smtClean="0">
              <a:solidFill>
                <a:schemeClr val="bg1"/>
              </a:solidFill>
            </a:endParaRPr>
          </a:p>
          <a:p>
            <a:r>
              <a:rPr lang="ja-JP" altLang="ja-JP" sz="2800" dirty="0">
                <a:solidFill>
                  <a:schemeClr val="bg1"/>
                </a:solidFill>
              </a:rPr>
              <a:t>　</a:t>
            </a:r>
            <a:r>
              <a:rPr lang="ja-JP" altLang="en-US" sz="2800" dirty="0" smtClean="0">
                <a:solidFill>
                  <a:schemeClr val="bg1"/>
                </a:solidFill>
              </a:rPr>
              <a:t>　　　　　　</a:t>
            </a:r>
            <a:r>
              <a:rPr lang="en-US" altLang="ja-JP" sz="2800" dirty="0" smtClean="0">
                <a:solidFill>
                  <a:schemeClr val="bg1"/>
                </a:solidFill>
              </a:rPr>
              <a:t>–</a:t>
            </a:r>
            <a:r>
              <a:rPr lang="ja-JP" altLang="en-US" sz="2800" dirty="0" smtClean="0">
                <a:solidFill>
                  <a:schemeClr val="bg1"/>
                </a:solidFill>
              </a:rPr>
              <a:t>木星ナトリウム雲</a:t>
            </a:r>
            <a:r>
              <a:rPr lang="en-US" altLang="ja-JP" sz="2800" dirty="0" smtClean="0">
                <a:solidFill>
                  <a:schemeClr val="bg1"/>
                </a:solidFill>
              </a:rPr>
              <a:t>-</a:t>
            </a:r>
            <a:endParaRPr lang="en-US" altLang="ja-JP" sz="28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5130"/>
            <a:ext cx="4220307" cy="247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図 4" descr="fig1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281" y="-2022391"/>
            <a:ext cx="4134996" cy="5914400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72481" y="1429604"/>
            <a:ext cx="51484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dirty="0" smtClean="0">
                <a:solidFill>
                  <a:schemeClr val="bg1"/>
                </a:solidFill>
              </a:rPr>
              <a:t>1,000</a:t>
            </a:r>
            <a:r>
              <a:rPr lang="ja-JP" altLang="en-US" sz="2400" dirty="0" smtClean="0">
                <a:solidFill>
                  <a:schemeClr val="bg1"/>
                </a:solidFill>
              </a:rPr>
              <a:t>木星半径の領域に分布。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endParaRPr lang="en-US" altLang="ja-JP" sz="2400" dirty="0">
              <a:solidFill>
                <a:schemeClr val="bg1"/>
              </a:solidFill>
            </a:endParaRPr>
          </a:p>
          <a:p>
            <a:r>
              <a:rPr lang="ja-JP" altLang="en-US" sz="2400" dirty="0" smtClean="0">
                <a:solidFill>
                  <a:schemeClr val="bg1"/>
                </a:solidFill>
              </a:rPr>
              <a:t>イオの火山性ガスに含まれる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r>
              <a:rPr lang="en-US" altLang="ja-JP" sz="2400" dirty="0" err="1" smtClean="0">
                <a:solidFill>
                  <a:schemeClr val="bg1"/>
                </a:solidFill>
              </a:rPr>
              <a:t>NaCl</a:t>
            </a:r>
            <a:r>
              <a:rPr lang="en-US" altLang="ja-JP" sz="2400" dirty="0" smtClean="0">
                <a:solidFill>
                  <a:schemeClr val="bg1"/>
                </a:solidFill>
              </a:rPr>
              <a:t> </a:t>
            </a:r>
            <a:r>
              <a:rPr lang="ja-JP" altLang="en-US" sz="2400" dirty="0" smtClean="0">
                <a:solidFill>
                  <a:schemeClr val="bg1"/>
                </a:solidFill>
              </a:rPr>
              <a:t>を起源とする。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endParaRPr lang="en-US" altLang="ja-JP" sz="2400" dirty="0">
              <a:solidFill>
                <a:schemeClr val="bg1"/>
              </a:solidFill>
            </a:endParaRPr>
          </a:p>
          <a:p>
            <a:r>
              <a:rPr lang="ja-JP" altLang="en-US" sz="2400" dirty="0" smtClean="0">
                <a:solidFill>
                  <a:schemeClr val="bg1"/>
                </a:solidFill>
              </a:rPr>
              <a:t>マウイ島・ハレアカラ山で観測中。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009281" y="4021322"/>
            <a:ext cx="397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solidFill>
                  <a:schemeClr val="bg1"/>
                </a:solidFill>
              </a:rPr>
              <a:t>Fig. 10. </a:t>
            </a:r>
            <a:r>
              <a:rPr kumimoji="1" lang="ja-JP" altLang="en-US" sz="2000" dirty="0" smtClean="0">
                <a:solidFill>
                  <a:schemeClr val="bg1"/>
                </a:solidFill>
              </a:rPr>
              <a:t>木星ナトリウム雲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384932" y="6056048"/>
            <a:ext cx="397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solidFill>
                  <a:schemeClr val="bg1"/>
                </a:solidFill>
              </a:rPr>
              <a:t>Fig. 11. </a:t>
            </a:r>
            <a:r>
              <a:rPr kumimoji="1" lang="ja-JP" altLang="en-US" sz="2000" dirty="0" smtClean="0">
                <a:solidFill>
                  <a:schemeClr val="bg1"/>
                </a:solidFill>
              </a:rPr>
              <a:t>木星ナトリウム雲観測用</a:t>
            </a:r>
            <a:r>
              <a:rPr kumimoji="1" lang="en-US" altLang="ja-JP" sz="2000" dirty="0" smtClean="0">
                <a:solidFill>
                  <a:schemeClr val="bg1"/>
                </a:solidFill>
              </a:rPr>
              <a:t>10cm</a:t>
            </a:r>
            <a:r>
              <a:rPr kumimoji="1" lang="ja-JP" altLang="en-US" sz="2000" dirty="0" smtClean="0">
                <a:solidFill>
                  <a:schemeClr val="bg1"/>
                </a:solidFill>
              </a:rPr>
              <a:t>望遠鏡。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146562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ユーザー設定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7221</TotalTime>
  <Words>907</Words>
  <Application>Microsoft Macintosh PowerPoint</Application>
  <PresentationFormat>画面に合わせる (4:3)</PresentationFormat>
  <Paragraphs>126</Paragraphs>
  <Slides>14</Slides>
  <Notes>5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6" baseType="lpstr">
      <vt:lpstr>ホワイト</vt:lpstr>
      <vt:lpstr>数式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activities for outer planets’ magnetosphere at Tohoku univ. and JAXA</dc:title>
  <dc:creator>米田 瑞生</dc:creator>
  <cp:lastModifiedBy>YONEDA MIZUKI</cp:lastModifiedBy>
  <cp:revision>165</cp:revision>
  <dcterms:created xsi:type="dcterms:W3CDTF">2012-05-03T05:04:20Z</dcterms:created>
  <dcterms:modified xsi:type="dcterms:W3CDTF">2016-09-07T00:42:36Z</dcterms:modified>
</cp:coreProperties>
</file>