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331" r:id="rId4"/>
    <p:sldId id="323" r:id="rId5"/>
    <p:sldId id="330" r:id="rId6"/>
    <p:sldId id="325" r:id="rId7"/>
    <p:sldId id="332" r:id="rId8"/>
    <p:sldId id="282" r:id="rId9"/>
    <p:sldId id="283" r:id="rId10"/>
    <p:sldId id="318" r:id="rId11"/>
    <p:sldId id="284" r:id="rId12"/>
    <p:sldId id="328" r:id="rId13"/>
    <p:sldId id="329" r:id="rId14"/>
    <p:sldId id="287" r:id="rId15"/>
    <p:sldId id="293" r:id="rId16"/>
    <p:sldId id="294" r:id="rId17"/>
    <p:sldId id="327" r:id="rId18"/>
    <p:sldId id="335" r:id="rId19"/>
    <p:sldId id="336" r:id="rId20"/>
    <p:sldId id="286" r:id="rId21"/>
    <p:sldId id="295" r:id="rId22"/>
    <p:sldId id="333" r:id="rId23"/>
    <p:sldId id="33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49646-F49E-41E8-A0E7-4FD2603E0F42}" type="datetimeFigureOut">
              <a:rPr kumimoji="1" lang="ja-JP" altLang="en-US" smtClean="0"/>
              <a:pPr/>
              <a:t>2013/8/4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58A39-141E-4FD7-B27A-E804F0EB712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05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D8230-AEC6-4372-8471-7798BF49D70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09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0B154-25E7-479F-A110-738A38221ED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8A39-141E-4FD7-B27A-E804F0EB712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975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"Green Beans" [OIII]</a:t>
            </a:r>
            <a:r>
              <a:rPr kumimoji="1" lang="ja-JP" altLang="en-US" dirty="0"/>
              <a:t>輝線天体による原始銀河団探査＠</a:t>
            </a:r>
            <a:r>
              <a:rPr kumimoji="1" lang="en-US" altLang="ja-JP" dirty="0"/>
              <a:t>z=3</a:t>
            </a:r>
            <a:r>
              <a:rPr kumimoji="1" lang="en-US" altLang="ja-JP" dirty="0" smtClean="0"/>
              <a:t>. 3</a:t>
            </a:r>
            <a:endParaRPr kumimoji="1" lang="ja-JP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573524" y="5831"/>
            <a:ext cx="3920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1" lang="ja-JP" altLang="en-US" sz="1200" dirty="0">
                <a:solidFill>
                  <a:prstClr val="black"/>
                </a:solidFill>
              </a:rPr>
              <a:t>第 </a:t>
            </a:r>
            <a:r>
              <a:rPr kumimoji="1" lang="en-US" altLang="ja-JP" sz="1200" dirty="0">
                <a:solidFill>
                  <a:prstClr val="black"/>
                </a:solidFill>
              </a:rPr>
              <a:t>2 </a:t>
            </a:r>
            <a:r>
              <a:rPr kumimoji="1" lang="ja-JP" altLang="en-US" sz="1200" dirty="0">
                <a:solidFill>
                  <a:prstClr val="black"/>
                </a:solidFill>
              </a:rPr>
              <a:t>回 </a:t>
            </a:r>
            <a:r>
              <a:rPr kumimoji="1" lang="en-US" altLang="ja-JP" sz="1200" dirty="0">
                <a:solidFill>
                  <a:prstClr val="black"/>
                </a:solidFill>
              </a:rPr>
              <a:t>TAO/SWIMS </a:t>
            </a:r>
            <a:r>
              <a:rPr kumimoji="1" lang="ja-JP" altLang="en-US" sz="1200" dirty="0">
                <a:solidFill>
                  <a:prstClr val="black"/>
                </a:solidFill>
              </a:rPr>
              <a:t>サイエンスワークショッ</a:t>
            </a:r>
            <a:r>
              <a:rPr kumimoji="1" lang="ja-JP" altLang="en-US" sz="1200" dirty="0" smtClean="0">
                <a:solidFill>
                  <a:prstClr val="black"/>
                </a:solidFill>
              </a:rPr>
              <a:t>プ</a:t>
            </a:r>
            <a:r>
              <a:rPr kumimoji="1" lang="en-US" altLang="ja-JP" sz="1200" dirty="0" smtClean="0">
                <a:solidFill>
                  <a:prstClr val="black"/>
                </a:solidFill>
              </a:rPr>
              <a:t>@2013-08-05</a:t>
            </a:r>
            <a:endParaRPr kumimoji="1" lang="en-US" altLang="ja-JP" sz="1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3657"/>
            <a:ext cx="9144000" cy="1214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112802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Ichi</a:t>
            </a:r>
            <a:r>
              <a:rPr kumimoji="1" lang="en-US" altLang="ja-JP" dirty="0" smtClean="0">
                <a:solidFill>
                  <a:schemeClr val="tx1"/>
                </a:solidFill>
              </a:rPr>
              <a:t> Tanaka</a:t>
            </a:r>
          </a:p>
          <a:p>
            <a:r>
              <a:rPr kumimoji="1" lang="en-US" altLang="ja-JP" sz="2000" dirty="0" smtClean="0">
                <a:solidFill>
                  <a:schemeClr val="tx1"/>
                </a:solidFill>
              </a:rPr>
              <a:t>(Subaru Telescope)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SWIMS as of June.2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895600" cy="290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SED for z=3.328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[OIII] in NB2167 </a:t>
            </a:r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Emitter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Search</a:t>
            </a:r>
          </a:p>
          <a:p>
            <a:r>
              <a:rPr kumimoji="1" lang="en-US" altLang="ja-JP" dirty="0" smtClean="0"/>
              <a:t>Hβ out of telluric abs region</a:t>
            </a:r>
            <a:r>
              <a:rPr kumimoji="1" lang="ja-JP" altLang="en-US" dirty="0" smtClean="0"/>
              <a:t>　→ </a:t>
            </a:r>
            <a:r>
              <a:rPr kumimoji="1" lang="en-US" altLang="ja-JP" dirty="0" smtClean="0"/>
              <a:t>good for SFR. </a:t>
            </a:r>
          </a:p>
          <a:p>
            <a:r>
              <a:rPr kumimoji="1" lang="en-US" altLang="ja-JP" dirty="0" smtClean="0"/>
              <a:t>H3 band can cover the SED longer than Balmer break.</a:t>
            </a:r>
            <a:r>
              <a:rPr kumimoji="1" lang="ja-JP" altLang="en-US" dirty="0" smtClean="0"/>
              <a:t> → </a:t>
            </a:r>
            <a:r>
              <a:rPr kumimoji="1" lang="en-US" altLang="ja-JP" dirty="0" smtClean="0"/>
              <a:t>Stellar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Mass</a:t>
            </a:r>
          </a:p>
          <a:p>
            <a:endParaRPr kumimoji="1" lang="ja-JP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SED for z=3.268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[OIII] in NB2137 </a:t>
            </a:r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Emitter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Search</a:t>
            </a:r>
          </a:p>
          <a:p>
            <a:r>
              <a:rPr kumimoji="1" lang="en-US" altLang="ja-JP" dirty="0" smtClean="0"/>
              <a:t>Hβ in telluric abs region.</a:t>
            </a:r>
            <a:r>
              <a:rPr kumimoji="1" lang="ja-JP" altLang="en-US" dirty="0" smtClean="0"/>
              <a:t>　→ </a:t>
            </a:r>
            <a:r>
              <a:rPr kumimoji="1" lang="en-US" altLang="ja-JP" dirty="0" smtClean="0"/>
              <a:t>SFR? [OII] may be good for SFR indicator.</a:t>
            </a:r>
          </a:p>
          <a:p>
            <a:r>
              <a:rPr kumimoji="1" lang="en-US" altLang="ja-JP" dirty="0"/>
              <a:t>H3 band can cover the SED longer than </a:t>
            </a:r>
            <a:r>
              <a:rPr kumimoji="1" lang="en-US" altLang="ja-JP" dirty="0" err="1"/>
              <a:t>Balmer</a:t>
            </a:r>
            <a:r>
              <a:rPr kumimoji="1" lang="en-US" altLang="ja-JP" dirty="0"/>
              <a:t> break.</a:t>
            </a:r>
            <a:r>
              <a:rPr kumimoji="1" lang="ja-JP" altLang="en-US" dirty="0"/>
              <a:t> → </a:t>
            </a:r>
            <a:r>
              <a:rPr kumimoji="1" lang="en-US" altLang="ja-JP" dirty="0"/>
              <a:t>Stellar</a:t>
            </a:r>
            <a:r>
              <a:rPr kumimoji="1" lang="ja-JP" altLang="en-US" dirty="0"/>
              <a:t> </a:t>
            </a:r>
            <a:r>
              <a:rPr kumimoji="1" lang="en-US" altLang="ja-JP" dirty="0"/>
              <a:t>Mass</a:t>
            </a:r>
          </a:p>
          <a:p>
            <a:endParaRPr kumimoji="1" lang="ja-JP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Removing Foreground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Availability of J band </a:t>
            </a:r>
            <a:r>
              <a:rPr lang="en-US" sz="2400" dirty="0" smtClean="0"/>
              <a:t>(&amp; optical data) is important for rejecting foreground contamination.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524288"/>
            <a:ext cx="8572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2482" y="5808460"/>
            <a:ext cx="313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Tadaki</a:t>
            </a:r>
            <a:r>
              <a:rPr lang="en-US" dirty="0" smtClean="0"/>
              <a:t> et al. (2013a) submitted.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同時撮像による</a:t>
            </a:r>
            <a:r>
              <a:rPr kumimoji="1" lang="en-US" altLang="ja-JP" dirty="0" smtClean="0"/>
              <a:t>J-K</a:t>
            </a:r>
            <a:r>
              <a:rPr kumimoji="1" lang="ja-JP" altLang="en-US" dirty="0" smtClean="0"/>
              <a:t>カラー</a:t>
            </a:r>
            <a:endParaRPr kumimoji="1" lang="ja-JP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z</a:t>
            </a:r>
            <a:r>
              <a:rPr kumimoji="1" lang="ja-JP" altLang="en-US" sz="2800" dirty="0" smtClean="0"/>
              <a:t>＞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： </a:t>
            </a:r>
            <a:r>
              <a:rPr kumimoji="1" lang="en-US" altLang="ja-JP" sz="2800" dirty="0" smtClean="0"/>
              <a:t>H</a:t>
            </a:r>
            <a:r>
              <a:rPr kumimoji="1" lang="ja-JP" altLang="en-US" sz="2800" dirty="0" smtClean="0"/>
              <a:t>と</a:t>
            </a:r>
            <a:r>
              <a:rPr kumimoji="1" lang="en-US" altLang="ja-JP" sz="2800" dirty="0" smtClean="0"/>
              <a:t>K</a:t>
            </a:r>
            <a:r>
              <a:rPr kumimoji="1" lang="ja-JP" altLang="en-US" sz="2800" dirty="0" smtClean="0"/>
              <a:t>との間に</a:t>
            </a:r>
            <a:r>
              <a:rPr kumimoji="1" lang="en-US" altLang="ja-JP" sz="2800" dirty="0" err="1" smtClean="0"/>
              <a:t>Balmer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Brea</a:t>
            </a:r>
            <a:r>
              <a:rPr kumimoji="1" lang="en-US" altLang="ja-JP" sz="2800" dirty="0"/>
              <a:t>k</a:t>
            </a:r>
            <a:r>
              <a:rPr kumimoji="1" lang="ja-JP" altLang="en-US" sz="2800" dirty="0" smtClean="0"/>
              <a:t>。</a:t>
            </a:r>
            <a:endParaRPr kumimoji="1" lang="en-US" altLang="ja-JP" sz="2800" dirty="0" smtClean="0"/>
          </a:p>
          <a:p>
            <a:pPr marL="400050" lvl="1" indent="0">
              <a:buNone/>
            </a:pPr>
            <a:r>
              <a:rPr kumimoji="1" lang="en-US" altLang="ja-JP" sz="2400" u="sng" dirty="0" smtClean="0"/>
              <a:t>H-K jump object</a:t>
            </a:r>
            <a:r>
              <a:rPr kumimoji="1" lang="ja-JP" altLang="en-US" sz="2400" u="sng" dirty="0" smtClean="0"/>
              <a:t>の探査</a:t>
            </a:r>
            <a:r>
              <a:rPr kumimoji="1" lang="en-US" altLang="ja-JP" sz="2400" u="sng" dirty="0" smtClean="0"/>
              <a:t>(Bremer &amp; van </a:t>
            </a:r>
            <a:r>
              <a:rPr kumimoji="1" lang="en-US" altLang="ja-JP" sz="2400" u="sng" dirty="0" err="1" smtClean="0"/>
              <a:t>Dokkum</a:t>
            </a:r>
            <a:r>
              <a:rPr kumimoji="1" lang="en-US" altLang="ja-JP" sz="2400" u="sng" dirty="0" smtClean="0"/>
              <a:t> 2007)</a:t>
            </a:r>
            <a:r>
              <a:rPr kumimoji="1" lang="ja-JP" altLang="en-US" sz="2400" dirty="0" smtClean="0"/>
              <a:t>が可能。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ただし、</a:t>
            </a:r>
            <a:r>
              <a:rPr kumimoji="1" lang="en-US" altLang="ja-JP" sz="2800" dirty="0" smtClean="0"/>
              <a:t>H-K</a:t>
            </a:r>
            <a:r>
              <a:rPr kumimoji="1" lang="ja-JP" altLang="en-US" sz="2800" dirty="0" smtClean="0"/>
              <a:t>で赤い天体は、</a:t>
            </a:r>
            <a:r>
              <a:rPr kumimoji="1" lang="en-US" altLang="ja-JP" sz="2800" dirty="0" smtClean="0"/>
              <a:t>J-K</a:t>
            </a:r>
            <a:r>
              <a:rPr kumimoji="1" lang="ja-JP" altLang="en-US" sz="2800" dirty="0" smtClean="0"/>
              <a:t>でも赤い→同時撮像で</a:t>
            </a:r>
            <a:r>
              <a:rPr kumimoji="1" lang="en-US" altLang="ja-JP" sz="2800" dirty="0" smtClean="0"/>
              <a:t>J</a:t>
            </a:r>
            <a:r>
              <a:rPr kumimoji="1" lang="ja-JP" altLang="en-US" sz="2800" dirty="0" smtClean="0"/>
              <a:t>を撮れる事は本質的。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sz="2800" dirty="0" smtClean="0"/>
              <a:t>HAE</a:t>
            </a:r>
            <a:r>
              <a:rPr kumimoji="1" lang="ja-JP" altLang="en-US" sz="2800" dirty="0" smtClean="0"/>
              <a:t>＠</a:t>
            </a:r>
            <a:r>
              <a:rPr kumimoji="1" lang="en-US" altLang="ja-JP" sz="2800" dirty="0" smtClean="0"/>
              <a:t>z~2.3</a:t>
            </a:r>
            <a:r>
              <a:rPr kumimoji="1" lang="ja-JP" altLang="en-US" sz="2800" dirty="0" smtClean="0"/>
              <a:t>に対しては、</a:t>
            </a:r>
            <a:r>
              <a:rPr kumimoji="1" lang="en-US" altLang="ja-JP" sz="2800" dirty="0" smtClean="0"/>
              <a:t>J-H</a:t>
            </a:r>
            <a:r>
              <a:rPr kumimoji="1" lang="ja-JP" altLang="en-US" sz="2800" dirty="0" smtClean="0"/>
              <a:t>撮像でダイレクトにブレイク検出（“</a:t>
            </a:r>
            <a:r>
              <a:rPr kumimoji="1" lang="en-US" altLang="ja-JP" sz="2800" dirty="0" smtClean="0"/>
              <a:t>J-H</a:t>
            </a:r>
            <a:r>
              <a:rPr kumimoji="1" lang="ja-JP" altLang="en-US" sz="2800" dirty="0" smtClean="0"/>
              <a:t>” </a:t>
            </a:r>
            <a:r>
              <a:rPr kumimoji="1" lang="en-US" altLang="ja-JP" sz="2800" dirty="0" smtClean="0"/>
              <a:t>Jump</a:t>
            </a:r>
            <a:r>
              <a:rPr kumimoji="1" lang="ja-JP" altLang="en-US" sz="2800" dirty="0" smtClean="0"/>
              <a:t>天体）。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066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“H-K jump” objects for z&gt;3 old gals.</a:t>
            </a:r>
            <a:br>
              <a:rPr kumimoji="1" lang="en-US" altLang="ja-JP" dirty="0" smtClean="0"/>
            </a:br>
            <a:r>
              <a:rPr kumimoji="1" lang="en-US" altLang="ja-JP" sz="3100" dirty="0" smtClean="0"/>
              <a:t>Bremer &amp; van </a:t>
            </a:r>
            <a:r>
              <a:rPr kumimoji="1" lang="en-US" altLang="ja-JP" sz="3100" dirty="0" err="1" smtClean="0"/>
              <a:t>Dokkum</a:t>
            </a:r>
            <a:r>
              <a:rPr kumimoji="1" lang="en-US" altLang="ja-JP" sz="3100" dirty="0" smtClean="0"/>
              <a:t> (2007)</a:t>
            </a:r>
            <a:endParaRPr kumimoji="1" lang="ja-JP" altLang="en-US" sz="310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2767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799" y="1981200"/>
            <a:ext cx="3857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6629400" y="3657600"/>
            <a:ext cx="228600" cy="167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76799" y="5334000"/>
            <a:ext cx="3857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z=3.3</a:t>
            </a:r>
            <a:r>
              <a:rPr lang="ja-JP" altLang="en-US" sz="2000" dirty="0"/>
              <a:t>は</a:t>
            </a:r>
            <a:r>
              <a:rPr lang="en-US" altLang="ja-JP" sz="2000" dirty="0" smtClean="0"/>
              <a:t>H-K</a:t>
            </a:r>
            <a:r>
              <a:rPr lang="ja-JP" altLang="en-US" sz="2000" dirty="0" smtClean="0"/>
              <a:t>ブレークが立ち上がるところ。</a:t>
            </a:r>
            <a:r>
              <a:rPr lang="en-US" altLang="ja-JP" sz="2000" dirty="0" smtClean="0"/>
              <a:t>J-K</a:t>
            </a:r>
            <a:r>
              <a:rPr lang="ja-JP" altLang="en-US" sz="2000" dirty="0" smtClean="0"/>
              <a:t>で赤い天体として評価する方が有利かも。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（</a:t>
            </a:r>
            <a:r>
              <a:rPr lang="en-US" altLang="ja-JP" sz="2000" dirty="0" smtClean="0"/>
              <a:t>H</a:t>
            </a:r>
            <a:r>
              <a:rPr lang="ja-JP" altLang="en-US" sz="2000" dirty="0" smtClean="0"/>
              <a:t>バンドのど真ん中に</a:t>
            </a:r>
            <a:r>
              <a:rPr lang="en-US" altLang="ja-JP" sz="2000" dirty="0"/>
              <a:t>Break</a:t>
            </a:r>
            <a:r>
              <a:rPr lang="en-US" altLang="ja-JP" sz="2000" dirty="0" smtClean="0"/>
              <a:t>.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Mid-H break (J-K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red) galaxies &amp; Green Peas</a:t>
            </a:r>
            <a:endParaRPr kumimoji="1" lang="ja-JP" altLang="en-US" dirty="0"/>
          </a:p>
        </p:txBody>
      </p:sp>
      <p:pic>
        <p:nvPicPr>
          <p:cNvPr id="4" name="Content Placeholder 3" descr="pea salad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0800" y="2209800"/>
            <a:ext cx="4179532" cy="31242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667000" y="1447800"/>
            <a:ext cx="11430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096000" y="1447800"/>
            <a:ext cx="990600" cy="21336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4600" y="5791200"/>
            <a:ext cx="428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そんなにうまくはない（行かない）と思うが。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Red “H-K” objects: how useful?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89" y="1143000"/>
            <a:ext cx="8229600" cy="685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en-US" altLang="ja-JP" sz="2000" dirty="0" smtClean="0"/>
              <a:t>Example…4C41.17 (z=3.8) MOIRCS HK Imaging (Tamura,Y et al. in prep.). </a:t>
            </a:r>
            <a:r>
              <a:rPr kumimoji="1" lang="en-US" altLang="ja-JP" sz="2000" dirty="0"/>
              <a:t>S</a:t>
            </a:r>
            <a:r>
              <a:rPr kumimoji="1" lang="en-US" altLang="ja-JP" sz="2000" dirty="0" smtClean="0"/>
              <a:t>trong clustering of faint “H-K jump” objects! </a:t>
            </a:r>
            <a:endParaRPr kumimoji="1" lang="ja-JP" altLang="en-US" sz="2000" dirty="0"/>
          </a:p>
        </p:txBody>
      </p:sp>
      <p:pic>
        <p:nvPicPr>
          <p:cNvPr id="4" name="Picture 3" descr="K_HK_F11.png"/>
          <p:cNvPicPr>
            <a:picLocks noChangeAspect="1"/>
          </p:cNvPicPr>
          <p:nvPr/>
        </p:nvPicPr>
        <p:blipFill rotWithShape="1">
          <a:blip r:embed="rId3" cstate="print"/>
          <a:srcRect r="1795"/>
          <a:stretch/>
        </p:blipFill>
        <p:spPr>
          <a:xfrm>
            <a:off x="533400" y="2192867"/>
            <a:ext cx="4396831" cy="3124200"/>
          </a:xfrm>
          <a:prstGeom prst="rect">
            <a:avLst/>
          </a:prstGeom>
        </p:spPr>
      </p:pic>
      <p:pic>
        <p:nvPicPr>
          <p:cNvPr id="5" name="Picture 4" descr="vred_xy.png"/>
          <p:cNvPicPr>
            <a:picLocks noChangeAspect="1"/>
          </p:cNvPicPr>
          <p:nvPr/>
        </p:nvPicPr>
        <p:blipFill rotWithShape="1">
          <a:blip r:embed="rId4" cstate="print"/>
          <a:srcRect l="3075" r="5606" b="44495"/>
          <a:stretch/>
        </p:blipFill>
        <p:spPr>
          <a:xfrm>
            <a:off x="5294489" y="2133600"/>
            <a:ext cx="3352800" cy="31298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557433" y="2705100"/>
            <a:ext cx="266700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(</a:t>
            </a:r>
            <a:r>
              <a:rPr kumimoji="1" lang="ja-JP" altLang="en-US" sz="3600" dirty="0" smtClean="0"/>
              <a:t>例</a:t>
            </a:r>
            <a:r>
              <a:rPr kumimoji="1" lang="en-US" altLang="ja-JP" sz="3600" dirty="0" smtClean="0"/>
              <a:t>)TXS1911 NB imaging for [OIII] emitters</a:t>
            </a:r>
            <a:endParaRPr kumimoji="1" lang="ja-JP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1524000"/>
          </a:xfrm>
        </p:spPr>
        <p:txBody>
          <a:bodyPr>
            <a:normAutofit/>
          </a:bodyPr>
          <a:lstStyle/>
          <a:p>
            <a:r>
              <a:rPr kumimoji="1" lang="en-US" altLang="ja-JP" sz="1800" dirty="0" smtClean="0"/>
              <a:t>TXS1911+636… Powerful Radio Galaxy at z=3.59</a:t>
            </a:r>
          </a:p>
          <a:p>
            <a:r>
              <a:rPr kumimoji="1" lang="en-US" altLang="ja-JP" sz="1800" dirty="0" smtClean="0"/>
              <a:t>2.3um NB filter</a:t>
            </a:r>
            <a:r>
              <a:rPr kumimoji="1" lang="ja-JP" altLang="en-US" sz="1800" dirty="0" smtClean="0"/>
              <a:t>で</a:t>
            </a:r>
            <a:r>
              <a:rPr kumimoji="1" lang="en-US" altLang="ja-JP" sz="1800" dirty="0" smtClean="0"/>
              <a:t>55</a:t>
            </a:r>
            <a:r>
              <a:rPr kumimoji="1" lang="ja-JP" altLang="en-US" sz="1800" dirty="0" smtClean="0"/>
              <a:t>分の</a:t>
            </a:r>
            <a:r>
              <a:rPr kumimoji="1" lang="en-US" altLang="ja-JP" sz="1800" dirty="0" smtClean="0"/>
              <a:t>Test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Exposure</a:t>
            </a:r>
          </a:p>
          <a:p>
            <a:r>
              <a:rPr kumimoji="1" lang="en-US" altLang="ja-JP" sz="1800" dirty="0" smtClean="0"/>
              <a:t>Ks</a:t>
            </a:r>
            <a:r>
              <a:rPr kumimoji="1" lang="ja-JP" altLang="en-US" sz="1800" dirty="0" smtClean="0"/>
              <a:t>は</a:t>
            </a:r>
            <a:r>
              <a:rPr kumimoji="1" lang="en-US" altLang="ja-JP" sz="1800" dirty="0" smtClean="0"/>
              <a:t>15</a:t>
            </a:r>
            <a:r>
              <a:rPr kumimoji="1" lang="ja-JP" altLang="en-US" sz="1800" dirty="0" smtClean="0"/>
              <a:t>分。</a:t>
            </a:r>
            <a:endParaRPr kumimoji="1" lang="en-US" altLang="ja-JP" sz="1800" dirty="0" smtClean="0"/>
          </a:p>
          <a:p>
            <a:r>
              <a:rPr kumimoji="1" lang="en-US" altLang="ja-JP" sz="1800" dirty="0" smtClean="0"/>
              <a:t>6 NB emitter </a:t>
            </a:r>
            <a:r>
              <a:rPr kumimoji="1" lang="ja-JP" altLang="en-US" sz="1800" dirty="0" smtClean="0"/>
              <a:t>候補　</a:t>
            </a:r>
            <a:r>
              <a:rPr kumimoji="1" lang="en-US" altLang="ja-JP" sz="1800" dirty="0" smtClean="0"/>
              <a:t>(1</a:t>
            </a:r>
            <a:r>
              <a:rPr kumimoji="1" lang="ja-JP" altLang="en-US" sz="1800" dirty="0" smtClean="0"/>
              <a:t>つは</a:t>
            </a:r>
            <a:r>
              <a:rPr kumimoji="1" lang="en-US" altLang="ja-JP" sz="1800" dirty="0" smtClean="0"/>
              <a:t>PRG</a:t>
            </a:r>
            <a:r>
              <a:rPr kumimoji="1" lang="ja-JP" altLang="en-US" sz="1800" dirty="0" smtClean="0"/>
              <a:t>自身</a:t>
            </a:r>
            <a:r>
              <a:rPr kumimoji="1" lang="en-US" altLang="ja-JP" sz="1800" dirty="0" smtClean="0"/>
              <a:t>)</a:t>
            </a:r>
          </a:p>
        </p:txBody>
      </p:sp>
      <p:pic>
        <p:nvPicPr>
          <p:cNvPr id="5" name="Picture 4" descr="emitter_distrib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352800"/>
            <a:ext cx="5562600" cy="332618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27" y="3886200"/>
            <a:ext cx="3023495" cy="25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7924800" y="4038600"/>
            <a:ext cx="0" cy="2057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2531" y="6428601"/>
            <a:ext cx="2689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Tadaki</a:t>
            </a:r>
            <a:r>
              <a:rPr lang="en-US" sz="1200" dirty="0" smtClean="0"/>
              <a:t>+ private comm. (4 MOIRCS FOVs)</a:t>
            </a:r>
            <a:endParaRPr lang="en-US" sz="1200" dirty="0"/>
          </a:p>
        </p:txBody>
      </p:sp>
      <p:pic>
        <p:nvPicPr>
          <p:cNvPr id="6" name="Picture 5" descr="tmp_nb_ks-n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1066799"/>
            <a:ext cx="3609622" cy="270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LAE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Survey</a:t>
            </a:r>
            <a:r>
              <a:rPr lang="ja-JP" altLang="en-US" sz="3600" dirty="0" smtClean="0"/>
              <a:t>ではだめなの？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LAE</a:t>
            </a:r>
            <a:r>
              <a:rPr lang="ja-JP" altLang="en-US" sz="2400" dirty="0" smtClean="0"/>
              <a:t>は</a:t>
            </a:r>
            <a:r>
              <a:rPr lang="ja-JP" altLang="en-US" sz="2400" dirty="0"/>
              <a:t>ほとん</a:t>
            </a:r>
            <a:r>
              <a:rPr lang="ja-JP" altLang="en-US" sz="2400" dirty="0" smtClean="0"/>
              <a:t>ど</a:t>
            </a:r>
            <a:r>
              <a:rPr lang="ja-JP" altLang="en-US" sz="2400" dirty="0"/>
              <a:t>が</a:t>
            </a:r>
            <a:r>
              <a:rPr lang="ja-JP" altLang="en-US" sz="2400" dirty="0" smtClean="0"/>
              <a:t>低質量（</a:t>
            </a:r>
            <a:r>
              <a:rPr lang="en-US" altLang="ja-JP" sz="2400" dirty="0" smtClean="0"/>
              <a:t>&lt;10</a:t>
            </a:r>
            <a:r>
              <a:rPr lang="en-US" altLang="ja-JP" sz="2400" baseline="30000" dirty="0" smtClean="0"/>
              <a:t>9</a:t>
            </a:r>
            <a:r>
              <a:rPr lang="en-US" altLang="ja-JP" sz="2400" dirty="0" smtClean="0"/>
              <a:t>M</a:t>
            </a:r>
            <a:r>
              <a:rPr lang="en-US" altLang="ja-JP" sz="2400" baseline="-25000" dirty="0" smtClean="0"/>
              <a:t>solar</a:t>
            </a:r>
            <a:r>
              <a:rPr lang="ja-JP" altLang="en-US" sz="2400" dirty="0" smtClean="0"/>
              <a:t>）。ダスト吸収に極端に弱い。一方</a:t>
            </a:r>
            <a:r>
              <a:rPr lang="en-US" altLang="ja-JP" sz="2400" dirty="0" smtClean="0"/>
              <a:t>[OIII]</a:t>
            </a:r>
            <a:r>
              <a:rPr lang="ja-JP" altLang="en-US" sz="2400" dirty="0" smtClean="0"/>
              <a:t>はもう少し大質量まで行ける、極端な星形成のトレーサで、比較的相補性がある。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en-US" altLang="ja-JP" sz="2400" dirty="0" smtClean="0"/>
              <a:t>z~3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LAE</a:t>
            </a:r>
            <a:r>
              <a:rPr lang="ja-JP" altLang="en-US" sz="2400" dirty="0" smtClean="0"/>
              <a:t>に対応した</a:t>
            </a:r>
            <a:r>
              <a:rPr lang="en-US" altLang="ja-JP" sz="2400" dirty="0" smtClean="0"/>
              <a:t>NB</a:t>
            </a:r>
            <a:r>
              <a:rPr lang="ja-JP" altLang="en-US" sz="2400" dirty="0" smtClean="0"/>
              <a:t>が要る。が、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驚くなかれ</a:t>
            </a:r>
            <a:r>
              <a:rPr lang="en-US" altLang="ja-JP" sz="2400" dirty="0" smtClean="0"/>
              <a:t>)</a:t>
            </a:r>
            <a:r>
              <a:rPr lang="en-US" altLang="ja-JP" sz="2400" dirty="0" smtClean="0">
                <a:solidFill>
                  <a:srgbClr val="FF0000"/>
                </a:solidFill>
              </a:rPr>
              <a:t>HSC</a:t>
            </a:r>
            <a:r>
              <a:rPr lang="ja-JP" altLang="en-US" sz="2400" dirty="0">
                <a:solidFill>
                  <a:srgbClr val="FF0000"/>
                </a:solidFill>
              </a:rPr>
              <a:t>に</a:t>
            </a:r>
            <a:r>
              <a:rPr lang="ja-JP" altLang="en-US" sz="2400" dirty="0" smtClean="0">
                <a:solidFill>
                  <a:srgbClr val="FF0000"/>
                </a:solidFill>
              </a:rPr>
              <a:t>は</a:t>
            </a:r>
            <a:r>
              <a:rPr lang="en-US" altLang="ja-JP" sz="2400" dirty="0" smtClean="0">
                <a:solidFill>
                  <a:srgbClr val="FF0000"/>
                </a:solidFill>
              </a:rPr>
              <a:t>SWIMS</a:t>
            </a:r>
            <a:r>
              <a:rPr lang="ja-JP" altLang="en-US" sz="2400" dirty="0" smtClean="0">
                <a:solidFill>
                  <a:srgbClr val="FF0000"/>
                </a:solidFill>
              </a:rPr>
              <a:t>の</a:t>
            </a:r>
            <a:r>
              <a:rPr lang="en-US" altLang="ja-JP" sz="2400" dirty="0" smtClean="0">
                <a:solidFill>
                  <a:srgbClr val="FF0000"/>
                </a:solidFill>
              </a:rPr>
              <a:t>NB2167</a:t>
            </a:r>
            <a:r>
              <a:rPr lang="ja-JP" altLang="en-US" sz="2400" dirty="0" smtClean="0">
                <a:solidFill>
                  <a:srgbClr val="FF0000"/>
                </a:solidFill>
              </a:rPr>
              <a:t>にマッチした</a:t>
            </a:r>
            <a:r>
              <a:rPr lang="en-US" altLang="ja-JP" sz="2400" dirty="0" smtClean="0">
                <a:solidFill>
                  <a:srgbClr val="FF0000"/>
                </a:solidFill>
              </a:rPr>
              <a:t>NB52</a:t>
            </a:r>
            <a:r>
              <a:rPr lang="en-US" altLang="ja-JP" sz="2400" dirty="0">
                <a:solidFill>
                  <a:srgbClr val="FF0000"/>
                </a:solidFill>
              </a:rPr>
              <a:t>7</a:t>
            </a:r>
            <a:r>
              <a:rPr lang="ja-JP" altLang="en-US" sz="2400" dirty="0" smtClean="0">
                <a:solidFill>
                  <a:srgbClr val="FF0000"/>
                </a:solidFill>
              </a:rPr>
              <a:t>が既にある。</a:t>
            </a:r>
            <a:r>
              <a:rPr lang="en-US" altLang="ja-JP" sz="2400" dirty="0" smtClean="0"/>
              <a:t>LAE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OIIIE</a:t>
            </a:r>
            <a:r>
              <a:rPr lang="ja-JP" altLang="en-US" sz="2400" dirty="0" smtClean="0"/>
              <a:t>との比較自体が興味となり、非常に面白い。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19" y="1219200"/>
            <a:ext cx="2888681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126202"/>
            <a:ext cx="2442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Tadaki</a:t>
            </a:r>
            <a:r>
              <a:rPr lang="en-US" altLang="ja-JP" sz="1600" dirty="0" smtClean="0"/>
              <a:t> et al. (2013) in prep.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74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Mid-H break (J-K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red) galaxies &amp; Green Peas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&amp;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LAEs</a:t>
            </a:r>
            <a:endParaRPr kumimoji="1" lang="ja-JP" altLang="en-US" dirty="0"/>
          </a:p>
        </p:txBody>
      </p:sp>
      <p:pic>
        <p:nvPicPr>
          <p:cNvPr id="4" name="Content Placeholder 3" descr="pea salad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0800" y="2209800"/>
            <a:ext cx="4179532" cy="31242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667000" y="1447800"/>
            <a:ext cx="11430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62400" y="1752600"/>
            <a:ext cx="1219200" cy="25908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5421868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ち</a:t>
            </a:r>
            <a:r>
              <a:rPr kumimoji="1" lang="ja-JP" altLang="en-US" dirty="0" smtClean="0"/>
              <a:t>と無理があるか。</a:t>
            </a:r>
            <a:endParaRPr kumimoji="1" lang="ja-JP" alt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6000" y="1752600"/>
            <a:ext cx="381000" cy="32766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4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原始銀河団サーベイと</a:t>
            </a:r>
            <a:r>
              <a:rPr kumimoji="1" lang="en-US" altLang="ja-JP" sz="3200" dirty="0" smtClean="0"/>
              <a:t>z</a:t>
            </a:r>
            <a:r>
              <a:rPr kumimoji="1" lang="ja-JP" altLang="en-US" sz="3200" dirty="0" smtClean="0"/>
              <a:t>～</a:t>
            </a:r>
            <a:r>
              <a:rPr kumimoji="1" lang="en-US" altLang="ja-JP" sz="3200" dirty="0" smtClean="0"/>
              <a:t>3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kumimoji="1" lang="ja-JP" altLang="en-US" sz="2800" dirty="0" smtClean="0">
                <a:solidFill>
                  <a:srgbClr val="FF0000"/>
                </a:solidFill>
              </a:rPr>
              <a:t>興味</a:t>
            </a:r>
            <a:r>
              <a:rPr kumimoji="1" lang="ja-JP" altLang="en-US" sz="2800" dirty="0">
                <a:solidFill>
                  <a:srgbClr val="FF0000"/>
                </a:solidFill>
              </a:rPr>
              <a:t>：銀河団の大質量銀河はいつできた？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kumimoji="1" lang="ja-JP" altLang="en-US" sz="2800" dirty="0" smtClean="0"/>
              <a:t>・銀河団大質量銀河の形成メカニズムの理解の場としての、価値。</a:t>
            </a:r>
            <a:endParaRPr kumimoji="1" lang="en-US" altLang="ja-JP" sz="2800" dirty="0" smtClean="0"/>
          </a:p>
          <a:p>
            <a:pPr>
              <a:buNone/>
            </a:pPr>
            <a:r>
              <a:rPr kumimoji="1" lang="ja-JP" altLang="en-US" sz="2800" dirty="0" smtClean="0">
                <a:solidFill>
                  <a:srgbClr val="FF0000"/>
                </a:solidFill>
              </a:rPr>
              <a:t>“</a:t>
            </a:r>
            <a:r>
              <a:rPr kumimoji="1" lang="ja-JP" altLang="en-US" sz="2800" dirty="0">
                <a:solidFill>
                  <a:srgbClr val="FF0000"/>
                </a:solidFill>
              </a:rPr>
              <a:t>銀河団は多様なのか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？“</a:t>
            </a:r>
            <a:r>
              <a:rPr kumimoji="1" lang="ja-JP" altLang="en-US" sz="2800" dirty="0" smtClean="0"/>
              <a:t>　</a:t>
            </a:r>
            <a:endParaRPr kumimoji="1" lang="en-US" altLang="ja-JP" sz="2800" dirty="0" smtClean="0"/>
          </a:p>
          <a:p>
            <a:pPr>
              <a:buNone/>
            </a:pPr>
            <a:r>
              <a:rPr kumimoji="1" lang="ja-JP" altLang="en-US" sz="2800" dirty="0"/>
              <a:t>・</a:t>
            </a:r>
            <a:r>
              <a:rPr kumimoji="1" lang="ja-JP" altLang="en-US" sz="2800" dirty="0" smtClean="0"/>
              <a:t>近傍ではかき消されている銀</a:t>
            </a:r>
            <a:r>
              <a:rPr kumimoji="1" lang="ja-JP" altLang="en-US" sz="2800" dirty="0"/>
              <a:t>河団の多様</a:t>
            </a:r>
            <a:r>
              <a:rPr kumimoji="1" lang="ja-JP" altLang="en-US" sz="2800" dirty="0" smtClean="0"/>
              <a:t>性が、形成期では豊かに残っている可能性。</a:t>
            </a:r>
            <a:endParaRPr kumimoji="1" lang="en-US" altLang="ja-JP" sz="2800" dirty="0" smtClean="0"/>
          </a:p>
          <a:p>
            <a:pPr>
              <a:buNone/>
            </a:pPr>
            <a:endParaRPr kumimoji="1" lang="en-US" altLang="ja-JP" sz="2800" dirty="0"/>
          </a:p>
          <a:p>
            <a:pPr>
              <a:buNone/>
            </a:pPr>
            <a:r>
              <a:rPr kumimoji="1" lang="ja-JP" altLang="en-US" sz="2800" dirty="0" smtClean="0"/>
              <a:t>大質量銀河は</a:t>
            </a:r>
            <a:r>
              <a:rPr kumimoji="1" lang="en-US" altLang="ja-JP" sz="2800" dirty="0" smtClean="0"/>
              <a:t>z=2</a:t>
            </a:r>
            <a:r>
              <a:rPr kumimoji="1" lang="ja-JP" altLang="en-US" sz="2800" dirty="0" smtClean="0"/>
              <a:t>までにほとんどの</a:t>
            </a:r>
            <a:r>
              <a:rPr kumimoji="1" lang="ja-JP" altLang="en-US" sz="2800" dirty="0"/>
              <a:t>星質</a:t>
            </a:r>
            <a:r>
              <a:rPr kumimoji="1" lang="ja-JP" altLang="en-US" sz="2800" dirty="0" smtClean="0"/>
              <a:t>量を完成している→より遠方に、それらの形成現場がある。→どこでどんな形で？</a:t>
            </a:r>
            <a:endParaRPr kumimoji="1"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kumimoji="1" lang="en-US" altLang="ja-JP" sz="2800" dirty="0" smtClean="0"/>
              <a:t>LAE</a:t>
            </a:r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LBG</a:t>
            </a:r>
            <a:r>
              <a:rPr kumimoji="1" lang="ja-JP" altLang="en-US" sz="2800" dirty="0" smtClean="0"/>
              <a:t>による銀河団探査が欠けているものは？</a:t>
            </a:r>
            <a:endParaRPr kumimoji="1" lang="en-US" altLang="ja-JP" sz="2800" dirty="0"/>
          </a:p>
          <a:p>
            <a:pPr>
              <a:buNone/>
            </a:pPr>
            <a:r>
              <a:rPr kumimoji="1" lang="ja-JP" altLang="en-US" sz="2800" dirty="0" smtClean="0"/>
              <a:t>ｚ～３：銀河団銀河の星</a:t>
            </a:r>
            <a:r>
              <a:rPr kumimoji="1" lang="ja-JP" altLang="en-US" sz="2800" dirty="0"/>
              <a:t>質量</a:t>
            </a:r>
            <a:r>
              <a:rPr kumimoji="1" lang="ja-JP" altLang="en-US" sz="2800" dirty="0" smtClean="0"/>
              <a:t>を地上から知る</a:t>
            </a:r>
            <a:r>
              <a:rPr kumimoji="1" lang="ja-JP" altLang="en-US" sz="2800" dirty="0"/>
              <a:t>最</a:t>
            </a:r>
            <a:r>
              <a:rPr kumimoji="1" lang="ja-JP" altLang="en-US" sz="2800" dirty="0" smtClean="0"/>
              <a:t>後の砦。</a:t>
            </a:r>
            <a:endParaRPr kumimoji="1"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Protoclusters</a:t>
            </a:r>
            <a:r>
              <a:rPr kumimoji="1" lang="en-US" altLang="ja-JP" dirty="0" smtClean="0"/>
              <a:t> at z~2.3</a:t>
            </a:r>
            <a:r>
              <a:rPr kumimoji="1" lang="ja-JP" altLang="en-US" dirty="0" smtClean="0"/>
              <a:t>もまだまだ？</a:t>
            </a:r>
            <a:endParaRPr kumimoji="1" lang="ja-JP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/>
              <a:t>同</a:t>
            </a:r>
            <a:r>
              <a:rPr kumimoji="1" lang="ja-JP" altLang="en-US" sz="2800" dirty="0" smtClean="0"/>
              <a:t>じ</a:t>
            </a:r>
            <a:r>
              <a:rPr kumimoji="1" lang="ja-JP" altLang="en-US" sz="2800" dirty="0"/>
              <a:t>フィル</a:t>
            </a:r>
            <a:r>
              <a:rPr kumimoji="1" lang="ja-JP" altLang="en-US" sz="2800" dirty="0" smtClean="0"/>
              <a:t>タで</a:t>
            </a:r>
            <a:r>
              <a:rPr kumimoji="1" lang="en-US" altLang="ja-JP" sz="2800" dirty="0" smtClean="0"/>
              <a:t>Hα</a:t>
            </a:r>
            <a:r>
              <a:rPr kumimoji="1" lang="ja-JP" altLang="en-US" sz="2800" dirty="0" smtClean="0"/>
              <a:t>輝線を拾うと、</a:t>
            </a:r>
            <a:r>
              <a:rPr kumimoji="1" lang="en-US" altLang="ja-JP" sz="2800" dirty="0" smtClean="0"/>
              <a:t>z~2.3</a:t>
            </a:r>
            <a:r>
              <a:rPr kumimoji="1" lang="ja-JP" altLang="en-US" sz="2800" dirty="0" smtClean="0"/>
              <a:t>。</a:t>
            </a:r>
            <a:endParaRPr kumimoji="1" lang="en-US" altLang="ja-JP" sz="2800" dirty="0" smtClean="0"/>
          </a:p>
          <a:p>
            <a:r>
              <a:rPr kumimoji="1" lang="ja-JP" altLang="en-US" sz="2800" dirty="0" smtClean="0">
                <a:solidFill>
                  <a:srgbClr val="FFC000"/>
                </a:solidFill>
              </a:rPr>
              <a:t>“</a:t>
            </a:r>
            <a:r>
              <a:rPr kumimoji="1" lang="en-US" altLang="ja-JP" sz="2800" dirty="0" smtClean="0">
                <a:solidFill>
                  <a:srgbClr val="FFC000"/>
                </a:solidFill>
              </a:rPr>
              <a:t>[OIII]+Hα</a:t>
            </a:r>
            <a:r>
              <a:rPr kumimoji="1" lang="ja-JP" altLang="en-US" sz="2800" dirty="0" smtClean="0">
                <a:solidFill>
                  <a:srgbClr val="FFC000"/>
                </a:solidFill>
              </a:rPr>
              <a:t>”ペアフィルタ</a:t>
            </a:r>
            <a:r>
              <a:rPr kumimoji="1" lang="ja-JP" altLang="en-US" sz="2800" dirty="0" smtClean="0"/>
              <a:t>：</a:t>
            </a:r>
            <a:r>
              <a:rPr kumimoji="1" lang="en-US" altLang="ja-JP" sz="2800" dirty="0" smtClean="0"/>
              <a:t>NB163</a:t>
            </a:r>
            <a:r>
              <a:rPr kumimoji="1" lang="ja-JP" altLang="en-US" sz="2800" dirty="0" smtClean="0"/>
              <a:t>と</a:t>
            </a:r>
            <a:r>
              <a:rPr kumimoji="1" lang="en-US" altLang="ja-JP" sz="2800" dirty="0" smtClean="0"/>
              <a:t>NB165</a:t>
            </a:r>
            <a:r>
              <a:rPr kumimoji="1" lang="ja-JP" altLang="en-US" sz="2800" dirty="0" smtClean="0"/>
              <a:t>がある。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en-US" altLang="ja-JP" sz="2800" dirty="0" smtClean="0">
                <a:solidFill>
                  <a:srgbClr val="FFC000"/>
                </a:solidFill>
              </a:rPr>
              <a:t>LAE</a:t>
            </a:r>
            <a:r>
              <a:rPr kumimoji="1" lang="ja-JP" altLang="en-US" sz="2800" dirty="0" smtClean="0">
                <a:solidFill>
                  <a:srgbClr val="FFC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C000"/>
                </a:solidFill>
              </a:rPr>
              <a:t>vs.</a:t>
            </a:r>
            <a:r>
              <a:rPr kumimoji="1" lang="ja-JP" altLang="en-US" sz="2800" dirty="0" smtClean="0">
                <a:solidFill>
                  <a:srgbClr val="FFC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C000"/>
                </a:solidFill>
              </a:rPr>
              <a:t>OIIIE</a:t>
            </a:r>
            <a:r>
              <a:rPr kumimoji="1" lang="ja-JP" altLang="en-US" sz="2800" dirty="0" smtClean="0">
                <a:solidFill>
                  <a:srgbClr val="FFC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C000"/>
                </a:solidFill>
              </a:rPr>
              <a:t>vs</a:t>
            </a:r>
            <a:r>
              <a:rPr kumimoji="1" lang="en-US" altLang="ja-JP" sz="2800" dirty="0">
                <a:solidFill>
                  <a:srgbClr val="FFC000"/>
                </a:solidFill>
              </a:rPr>
              <a:t>.</a:t>
            </a:r>
            <a:r>
              <a:rPr kumimoji="1" lang="ja-JP" altLang="en-US" sz="2800" dirty="0" smtClean="0">
                <a:solidFill>
                  <a:srgbClr val="FFC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C000"/>
                </a:solidFill>
              </a:rPr>
              <a:t>HAE</a:t>
            </a:r>
            <a:r>
              <a:rPr kumimoji="1" lang="ja-JP" altLang="en-US" sz="2800" dirty="0" smtClean="0">
                <a:solidFill>
                  <a:srgbClr val="FFC000"/>
                </a:solidFill>
              </a:rPr>
              <a:t>の研究</a:t>
            </a:r>
            <a:r>
              <a:rPr kumimoji="1" lang="ja-JP" altLang="en-US" sz="2800" dirty="0" smtClean="0"/>
              <a:t>：銀河質量、</a:t>
            </a:r>
            <a:r>
              <a:rPr kumimoji="1" lang="en-US" altLang="ja-JP" sz="2800" dirty="0" smtClean="0"/>
              <a:t>AGN</a:t>
            </a:r>
            <a:r>
              <a:rPr kumimoji="1" lang="ja-JP" altLang="en-US" sz="2800" dirty="0" smtClean="0"/>
              <a:t>、ダストと年齢という視点で、</a:t>
            </a:r>
            <a:r>
              <a:rPr kumimoji="1" lang="ja-JP" altLang="en-US" sz="2800" dirty="0" smtClean="0">
                <a:solidFill>
                  <a:srgbClr val="FFC000"/>
                </a:solidFill>
              </a:rPr>
              <a:t>多面的に銀河団銀河を見れる面白さ。</a:t>
            </a:r>
            <a:endParaRPr kumimoji="1" lang="en-US" altLang="ja-JP" sz="2400" dirty="0" smtClean="0">
              <a:solidFill>
                <a:srgbClr val="FFC000"/>
              </a:solidFill>
            </a:endParaRPr>
          </a:p>
          <a:p>
            <a:endParaRPr kumimoji="1" lang="en-US" altLang="ja-JP" sz="2800" dirty="0" smtClean="0"/>
          </a:p>
          <a:p>
            <a:pPr>
              <a:buFont typeface="Wingdings" pitchFamily="2" charset="2"/>
              <a:buChar char="ü"/>
            </a:pPr>
            <a:r>
              <a:rPr kumimoji="1" lang="en-US" altLang="ja-JP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TAO</a:t>
            </a:r>
            <a:r>
              <a:rPr kumimoji="1" lang="ja-JP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ができる頃の</a:t>
            </a:r>
            <a:r>
              <a:rPr kumimoji="1" lang="en-US" altLang="ja-JP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z~2.5</a:t>
            </a:r>
            <a:r>
              <a:rPr kumimoji="1" lang="ja-JP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の原始銀河団の研究の状況は？</a:t>
            </a:r>
            <a:endParaRPr kumimoji="1" lang="en-US" altLang="ja-JP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GP/GB </a:t>
            </a:r>
            <a:r>
              <a:rPr kumimoji="1" lang="en-US" altLang="ja-JP" dirty="0" err="1" smtClean="0"/>
              <a:t>Protocluster</a:t>
            </a:r>
            <a:r>
              <a:rPr kumimoji="1" lang="en-US" altLang="ja-JP" dirty="0" smtClean="0"/>
              <a:t> Survey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まずは電波銀河周りのクイックサーチ。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pPr lvl="1">
              <a:spcAft>
                <a:spcPts val="600"/>
              </a:spcAft>
            </a:pPr>
            <a:r>
              <a:rPr kumimoji="1" lang="en-US" altLang="ja-JP" dirty="0" smtClean="0"/>
              <a:t>NB 2.5hr, bb 1hr</a:t>
            </a:r>
            <a:r>
              <a:rPr kumimoji="1" lang="ja-JP" altLang="en-US" dirty="0" smtClean="0"/>
              <a:t>で氷山の一角が見えるはず。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3.5</a:t>
            </a:r>
            <a:r>
              <a:rPr kumimoji="1" lang="ja-JP" altLang="en-US" dirty="0" smtClean="0"/>
              <a:t>時間</a:t>
            </a:r>
            <a:r>
              <a:rPr kumimoji="1" lang="en-US" altLang="ja-JP" dirty="0" smtClean="0"/>
              <a:t>/1</a:t>
            </a:r>
            <a:r>
              <a:rPr kumimoji="1" lang="ja-JP" altLang="en-US" dirty="0" smtClean="0"/>
              <a:t>天体。　冬なら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天体</a:t>
            </a:r>
            <a:r>
              <a:rPr kumimoji="1" lang="en-US" altLang="ja-JP" dirty="0" smtClean="0"/>
              <a:t>/night</a:t>
            </a:r>
            <a:r>
              <a:rPr kumimoji="1" lang="ja-JP" altLang="en-US" dirty="0"/>
              <a:t>とし、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晩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天体。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その約</a:t>
            </a:r>
            <a:r>
              <a:rPr kumimoji="1" lang="en-US" altLang="ja-JP" dirty="0" smtClean="0"/>
              <a:t>75%(</a:t>
            </a:r>
            <a:r>
              <a:rPr kumimoji="1" lang="en-US" altLang="ja-JP" dirty="0" err="1" smtClean="0"/>
              <a:t>Venemans</a:t>
            </a:r>
            <a:r>
              <a:rPr kumimoji="1" lang="en-US" altLang="ja-JP" dirty="0" smtClean="0"/>
              <a:t>+ 2007)</a:t>
            </a:r>
            <a:r>
              <a:rPr kumimoji="1" lang="ja-JP" altLang="en-US" dirty="0" smtClean="0"/>
              <a:t>に何らかの構造が期待？</a:t>
            </a:r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HSC</a:t>
            </a:r>
            <a:r>
              <a:rPr kumimoji="1" lang="ja-JP" altLang="en-US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dirty="0" smtClean="0">
                <a:solidFill>
                  <a:srgbClr val="FFFF00"/>
                </a:solidFill>
              </a:rPr>
              <a:t>NB527</a:t>
            </a:r>
            <a:r>
              <a:rPr kumimoji="1" lang="ja-JP" altLang="en-US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dirty="0" smtClean="0">
                <a:solidFill>
                  <a:srgbClr val="FFFF00"/>
                </a:solidFill>
              </a:rPr>
              <a:t>Survey Field</a:t>
            </a:r>
            <a:r>
              <a:rPr kumimoji="1" lang="ja-JP" altLang="en-US" dirty="0" smtClean="0">
                <a:solidFill>
                  <a:srgbClr val="FFFF00"/>
                </a:solidFill>
              </a:rPr>
              <a:t>での</a:t>
            </a:r>
            <a:r>
              <a:rPr kumimoji="1" lang="en-US" altLang="ja-JP" dirty="0" smtClean="0">
                <a:solidFill>
                  <a:srgbClr val="FFFF00"/>
                </a:solidFill>
              </a:rPr>
              <a:t>LAE</a:t>
            </a:r>
            <a:r>
              <a:rPr kumimoji="1" lang="ja-JP" altLang="en-US" dirty="0" smtClean="0">
                <a:solidFill>
                  <a:srgbClr val="FFFF00"/>
                </a:solidFill>
              </a:rPr>
              <a:t>超過領域</a:t>
            </a:r>
            <a:r>
              <a:rPr kumimoji="1" lang="ja-JP" altLang="en-US" dirty="0" smtClean="0"/>
              <a:t>のフォローアップは極めて重要。</a:t>
            </a:r>
            <a:endParaRPr kumimoji="1" lang="en-US" altLang="ja-JP" dirty="0" smtClean="0"/>
          </a:p>
          <a:p>
            <a:r>
              <a:rPr kumimoji="1" lang="ja-JP" altLang="en-US" dirty="0"/>
              <a:t>何らかの</a:t>
            </a:r>
            <a:r>
              <a:rPr kumimoji="1" lang="ja-JP" altLang="en-US" dirty="0" smtClean="0"/>
              <a:t>超過が見られたものを、</a:t>
            </a:r>
            <a:r>
              <a:rPr kumimoji="1" lang="en-US" altLang="ja-JP" dirty="0" smtClean="0">
                <a:solidFill>
                  <a:srgbClr val="FFFF00"/>
                </a:solidFill>
              </a:rPr>
              <a:t>SWIMS</a:t>
            </a:r>
            <a:r>
              <a:rPr kumimoji="1" lang="ja-JP" altLang="en-US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dirty="0" smtClean="0">
                <a:solidFill>
                  <a:srgbClr val="FFFF00"/>
                </a:solidFill>
              </a:rPr>
              <a:t>Medium-band</a:t>
            </a:r>
            <a:r>
              <a:rPr kumimoji="1" lang="ja-JP" altLang="en-US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dirty="0" smtClean="0">
                <a:solidFill>
                  <a:srgbClr val="FFFF00"/>
                </a:solidFill>
              </a:rPr>
              <a:t>Deep</a:t>
            </a:r>
            <a:r>
              <a:rPr kumimoji="1" lang="ja-JP" altLang="en-US" dirty="0" smtClean="0"/>
              <a:t>＋</a:t>
            </a:r>
            <a:r>
              <a:rPr kumimoji="1" lang="en-US" altLang="ja-JP" dirty="0" err="1" smtClean="0"/>
              <a:t>Deep+Optical</a:t>
            </a:r>
            <a:r>
              <a:rPr kumimoji="1" lang="ja-JP" altLang="en-US" dirty="0" smtClean="0"/>
              <a:t>でフォローアップ。</a:t>
            </a:r>
            <a:r>
              <a:rPr kumimoji="1" lang="en-US" altLang="ja-JP" dirty="0" err="1" smtClean="0"/>
              <a:t>Opt+NIR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MOS</a:t>
            </a:r>
            <a:r>
              <a:rPr kumimoji="1" lang="ja-JP" altLang="en-US" dirty="0" smtClean="0"/>
              <a:t>分光で確認。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個以上の銀河団銀河形成現場を</a:t>
            </a:r>
            <a:r>
              <a:rPr kumimoji="1" lang="ja-JP" altLang="en-US" dirty="0" smtClean="0">
                <a:solidFill>
                  <a:srgbClr val="FFFF00"/>
                </a:solidFill>
              </a:rPr>
              <a:t>独自にカタログ化</a:t>
            </a:r>
            <a:r>
              <a:rPr kumimoji="1" lang="ja-JP" altLang="en-US" dirty="0" smtClean="0"/>
              <a:t>するのが目標－銀河団銀河形成期の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非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多様性を調べるサンプルとしたい。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ja-JP" dirty="0" smtClean="0"/>
              <a:t>Target: </a:t>
            </a:r>
            <a:r>
              <a:rPr lang="en-US" dirty="0" smtClean="0"/>
              <a:t>NED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66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ja-JP" altLang="en-US" dirty="0" smtClean="0"/>
              <a:t>ｚを</a:t>
            </a:r>
            <a:r>
              <a:rPr lang="en-US" altLang="ja-JP" dirty="0" smtClean="0"/>
              <a:t>&gt;70%T</a:t>
            </a:r>
            <a:r>
              <a:rPr lang="ja-JP" altLang="en-US" dirty="0" smtClean="0"/>
              <a:t>の波長に絞っても</a:t>
            </a:r>
            <a:r>
              <a:rPr lang="en-US" altLang="ja-JP" dirty="0" smtClean="0"/>
              <a:t>21</a:t>
            </a:r>
            <a:r>
              <a:rPr lang="ja-JP" altLang="en-US" dirty="0" smtClean="0"/>
              <a:t>個出てきた。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en-US" dirty="0" smtClean="0"/>
              <a:t>MOIRCS</a:t>
            </a:r>
            <a:r>
              <a:rPr lang="ja-JP" altLang="en-US" dirty="0" smtClean="0"/>
              <a:t>の</a:t>
            </a:r>
            <a:r>
              <a:rPr lang="en-US" altLang="ja-JP" dirty="0" smtClean="0"/>
              <a:t>NB</a:t>
            </a:r>
            <a:r>
              <a:rPr lang="ja-JP" altLang="en-US" dirty="0" smtClean="0"/>
              <a:t>も含めると、サンプルは結構ある。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u="sng" dirty="0">
                <a:solidFill>
                  <a:srgbClr val="FFC000"/>
                </a:solidFill>
              </a:rPr>
              <a:t>可</a:t>
            </a:r>
            <a:r>
              <a:rPr lang="ja-JP" altLang="en-US" u="sng" dirty="0" smtClean="0">
                <a:solidFill>
                  <a:srgbClr val="FFC000"/>
                </a:solidFill>
              </a:rPr>
              <a:t>視</a:t>
            </a:r>
            <a:r>
              <a:rPr lang="en-US" altLang="ja-JP" u="sng" dirty="0" smtClean="0">
                <a:solidFill>
                  <a:srgbClr val="FFC000"/>
                </a:solidFill>
              </a:rPr>
              <a:t>LAE</a:t>
            </a:r>
            <a:r>
              <a:rPr lang="ja-JP" altLang="en-US" u="sng" dirty="0" smtClean="0">
                <a:solidFill>
                  <a:srgbClr val="FFC000"/>
                </a:solidFill>
              </a:rPr>
              <a:t>デ</a:t>
            </a:r>
            <a:r>
              <a:rPr lang="ja-JP" altLang="en-US" u="sng" dirty="0">
                <a:solidFill>
                  <a:srgbClr val="FFC000"/>
                </a:solidFill>
              </a:rPr>
              <a:t>ー</a:t>
            </a:r>
            <a:r>
              <a:rPr lang="ja-JP" altLang="en-US" u="sng" dirty="0" smtClean="0">
                <a:solidFill>
                  <a:srgbClr val="FFC000"/>
                </a:solidFill>
              </a:rPr>
              <a:t>タのある</a:t>
            </a:r>
            <a:r>
              <a:rPr lang="en-US" altLang="ja-JP" u="sng" dirty="0" smtClean="0">
                <a:solidFill>
                  <a:srgbClr val="FFC000"/>
                </a:solidFill>
              </a:rPr>
              <a:t>HSC</a:t>
            </a:r>
            <a:r>
              <a:rPr lang="ja-JP" altLang="en-US" u="sng" dirty="0" smtClean="0">
                <a:solidFill>
                  <a:srgbClr val="FFC000"/>
                </a:solidFill>
              </a:rPr>
              <a:t>領域は非常に魅力。</a:t>
            </a:r>
            <a:endParaRPr lang="en-US" u="sng" dirty="0" smtClean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467600" cy="194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54236"/>
            <a:ext cx="7467600" cy="24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55853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NB2167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1943" y="457200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NB2137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銀河団銀河の形成期では、非常に強くかつメタルプアな星形成が起きている可能性があり、</a:t>
            </a:r>
            <a:r>
              <a:rPr lang="en-US" altLang="ja-JP" dirty="0" smtClean="0"/>
              <a:t>z~3.3</a:t>
            </a:r>
            <a:r>
              <a:rPr lang="ja-JP" altLang="en-US" dirty="0" smtClean="0"/>
              <a:t>の</a:t>
            </a:r>
            <a:r>
              <a:rPr lang="en-US" altLang="ja-JP" dirty="0" smtClean="0"/>
              <a:t>[OIII]</a:t>
            </a:r>
            <a:r>
              <a:rPr lang="ja-JP" altLang="en-US" dirty="0" smtClean="0"/>
              <a:t>エミッタで、そういう銀河が集団で発生している現場を捉えたい。</a:t>
            </a:r>
            <a:endParaRPr lang="en-US" altLang="ja-JP" dirty="0" smtClean="0"/>
          </a:p>
          <a:p>
            <a:r>
              <a:rPr lang="en-US" altLang="ja-JP" dirty="0" smtClean="0"/>
              <a:t>NB2169</a:t>
            </a:r>
            <a:r>
              <a:rPr lang="ja-JP" altLang="en-US" dirty="0" smtClean="0"/>
              <a:t>は、</a:t>
            </a:r>
            <a:r>
              <a:rPr lang="en-US" altLang="ja-JP" dirty="0" smtClean="0"/>
              <a:t>HSC</a:t>
            </a:r>
            <a:r>
              <a:rPr lang="ja-JP" altLang="en-US" dirty="0" smtClean="0"/>
              <a:t>で</a:t>
            </a:r>
            <a:r>
              <a:rPr lang="en-US" altLang="ja-JP" dirty="0" smtClean="0"/>
              <a:t>LAE</a:t>
            </a:r>
            <a:r>
              <a:rPr lang="ja-JP" altLang="en-US" dirty="0" smtClean="0"/>
              <a:t>もできる。</a:t>
            </a:r>
            <a:r>
              <a:rPr lang="en-US" altLang="ja-JP" dirty="0" smtClean="0"/>
              <a:t>H</a:t>
            </a:r>
            <a:r>
              <a:rPr lang="ja-JP" altLang="en-US" dirty="0" smtClean="0"/>
              <a:t>帯の</a:t>
            </a:r>
            <a:r>
              <a:rPr lang="en-US" altLang="ja-JP" dirty="0" smtClean="0"/>
              <a:t>Medium</a:t>
            </a:r>
            <a:r>
              <a:rPr lang="ja-JP" altLang="en-US" dirty="0" smtClean="0"/>
              <a:t> </a:t>
            </a:r>
            <a:r>
              <a:rPr lang="en-US" altLang="ja-JP" dirty="0" smtClean="0"/>
              <a:t>Band</a:t>
            </a:r>
            <a:r>
              <a:rPr lang="ja-JP" altLang="en-US" dirty="0" smtClean="0"/>
              <a:t>で</a:t>
            </a:r>
            <a:r>
              <a:rPr lang="en-US" altLang="ja-JP" dirty="0" smtClean="0"/>
              <a:t>Break</a:t>
            </a:r>
            <a:r>
              <a:rPr lang="ja-JP" altLang="en-US" dirty="0" smtClean="0"/>
              <a:t>が拾え、</a:t>
            </a:r>
            <a:r>
              <a:rPr lang="en-US" altLang="ja-JP" dirty="0" smtClean="0"/>
              <a:t>K</a:t>
            </a:r>
            <a:r>
              <a:rPr lang="ja-JP" altLang="en-US" dirty="0" smtClean="0"/>
              <a:t>帯の</a:t>
            </a:r>
            <a:r>
              <a:rPr lang="en-US" altLang="ja-JP" dirty="0" smtClean="0"/>
              <a:t>Medium</a:t>
            </a:r>
            <a:r>
              <a:rPr lang="ja-JP" altLang="en-US" dirty="0" smtClean="0"/>
              <a:t>バンドと合わせる事で</a:t>
            </a:r>
            <a:r>
              <a:rPr lang="en-US" altLang="ja-JP" dirty="0" smtClean="0"/>
              <a:t>Stellar</a:t>
            </a:r>
            <a:r>
              <a:rPr lang="ja-JP" altLang="en-US" dirty="0" smtClean="0"/>
              <a:t> </a:t>
            </a:r>
            <a:r>
              <a:rPr lang="en-US" altLang="ja-JP" dirty="0" smtClean="0"/>
              <a:t>Mass</a:t>
            </a:r>
            <a:r>
              <a:rPr lang="ja-JP" altLang="en-US" dirty="0" smtClean="0"/>
              <a:t>、</a:t>
            </a:r>
            <a:r>
              <a:rPr lang="en-US" altLang="ja-JP" dirty="0" smtClean="0"/>
              <a:t>good </a:t>
            </a:r>
            <a:r>
              <a:rPr lang="en-US" altLang="ja-JP" dirty="0" err="1" smtClean="0"/>
              <a:t>ph</a:t>
            </a:r>
            <a:r>
              <a:rPr lang="en-US" altLang="ja-JP" dirty="0" smtClean="0"/>
              <a:t>-z</a:t>
            </a:r>
            <a:r>
              <a:rPr lang="ja-JP" altLang="en-US" dirty="0" smtClean="0"/>
              <a:t>へと進める事が可能。</a:t>
            </a:r>
            <a:endParaRPr lang="en-US" altLang="ja-JP" dirty="0" smtClean="0"/>
          </a:p>
          <a:p>
            <a:r>
              <a:rPr lang="en-US" altLang="ja-JP" dirty="0" smtClean="0"/>
              <a:t>J</a:t>
            </a:r>
            <a:r>
              <a:rPr lang="ja-JP" altLang="en-US" dirty="0" smtClean="0"/>
              <a:t>帯の同時撮像は</a:t>
            </a:r>
            <a:r>
              <a:rPr lang="en-US" altLang="ja-JP" dirty="0" smtClean="0"/>
              <a:t>foreground contamination</a:t>
            </a:r>
            <a:r>
              <a:rPr lang="ja-JP" altLang="en-US" dirty="0" smtClean="0"/>
              <a:t>除去のためのデータを効率よく得るのに不可欠。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すばるでは</a:t>
            </a:r>
            <a:r>
              <a:rPr lang="en-US" altLang="ja-JP" dirty="0" smtClean="0"/>
              <a:t>Targeted</a:t>
            </a:r>
            <a:r>
              <a:rPr lang="ja-JP" altLang="en-US" dirty="0" smtClean="0"/>
              <a:t>サーベイは</a:t>
            </a:r>
            <a:r>
              <a:rPr lang="en-US" altLang="ja-JP" dirty="0" smtClean="0"/>
              <a:t>(</a:t>
            </a:r>
            <a:r>
              <a:rPr lang="ja-JP" altLang="en-US" dirty="0" smtClean="0"/>
              <a:t>経験上</a:t>
            </a:r>
            <a:r>
              <a:rPr lang="en-US" altLang="ja-JP" dirty="0" smtClean="0"/>
              <a:t>)</a:t>
            </a:r>
            <a:r>
              <a:rPr lang="ja-JP" altLang="en-US" dirty="0" smtClean="0"/>
              <a:t>全く好まれな</a:t>
            </a:r>
            <a:r>
              <a:rPr lang="ja-JP" altLang="en-US" dirty="0"/>
              <a:t>い。</a:t>
            </a:r>
            <a:endParaRPr lang="en-US" altLang="ja-JP" dirty="0"/>
          </a:p>
          <a:p>
            <a:r>
              <a:rPr lang="ja-JP" altLang="en-US" dirty="0" smtClean="0"/>
              <a:t>しかし、</a:t>
            </a:r>
            <a:r>
              <a:rPr lang="en-US" altLang="ja-JP" dirty="0" smtClean="0"/>
              <a:t>TMT</a:t>
            </a:r>
            <a:r>
              <a:rPr lang="ja-JP" altLang="en-US" dirty="0" smtClean="0"/>
              <a:t>時代、独自なサンプルを持つ重要性</a:t>
            </a:r>
            <a:r>
              <a:rPr lang="ja-JP" altLang="en-US" dirty="0"/>
              <a:t>ます</a:t>
            </a:r>
            <a:r>
              <a:rPr lang="ja-JP" altLang="en-US" dirty="0" smtClean="0"/>
              <a:t>ます高まる？</a:t>
            </a:r>
            <a:endParaRPr lang="en-US" altLang="ja-JP" dirty="0" smtClean="0"/>
          </a:p>
          <a:p>
            <a:r>
              <a:rPr lang="ja-JP" altLang="en-US" dirty="0" smtClean="0"/>
              <a:t>銀河団の色んな事が分かる</a:t>
            </a:r>
            <a:r>
              <a:rPr lang="en-US" altLang="ja-JP" dirty="0" smtClean="0"/>
              <a:t>z~2-3</a:t>
            </a:r>
            <a:r>
              <a:rPr lang="ja-JP" altLang="en-US" dirty="0"/>
              <a:t>で</a:t>
            </a:r>
            <a:r>
              <a:rPr lang="ja-JP" altLang="en-US" dirty="0" smtClean="0"/>
              <a:t>面白い事をしましょう。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MAHALO-Subaru</a:t>
            </a:r>
            <a:br>
              <a:rPr lang="en-US" altLang="ja-JP" dirty="0" smtClean="0"/>
            </a:br>
            <a:r>
              <a:rPr lang="en-US" altLang="ja-JP" sz="2700" dirty="0" smtClean="0"/>
              <a:t>(2010~, PI: </a:t>
            </a:r>
            <a:r>
              <a:rPr lang="en-US" altLang="ja-JP" sz="2700" dirty="0" err="1" smtClean="0"/>
              <a:t>T.Kodama</a:t>
            </a:r>
            <a:r>
              <a:rPr lang="en-US" altLang="ja-JP" sz="27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400" dirty="0"/>
              <a:t>銀河団大質量銀河形成</a:t>
            </a:r>
            <a:r>
              <a:rPr lang="ja-JP" altLang="en-US" sz="2400" dirty="0" smtClean="0"/>
              <a:t>の現</a:t>
            </a:r>
            <a:r>
              <a:rPr lang="ja-JP" altLang="en-US" sz="2400" dirty="0"/>
              <a:t>場を直</a:t>
            </a:r>
            <a:r>
              <a:rPr lang="ja-JP" altLang="en-US" sz="2400" dirty="0" smtClean="0"/>
              <a:t>接見たい！</a:t>
            </a:r>
            <a:endParaRPr lang="en-US" altLang="ja-JP" sz="2400" dirty="0" smtClean="0"/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Hα</a:t>
            </a:r>
            <a:r>
              <a:rPr lang="ja-JP" altLang="en-US" sz="2400" dirty="0" smtClean="0">
                <a:solidFill>
                  <a:srgbClr val="FF0000"/>
                </a:solidFill>
              </a:rPr>
              <a:t>：</a:t>
            </a:r>
            <a:r>
              <a:rPr lang="ja-JP" altLang="en-US" sz="2400" dirty="0" smtClean="0"/>
              <a:t>ダ</a:t>
            </a:r>
            <a:r>
              <a:rPr lang="ja-JP" altLang="en-US" sz="2400" dirty="0"/>
              <a:t>ストに</a:t>
            </a:r>
            <a:r>
              <a:rPr lang="ja-JP" altLang="en-US" sz="2400" dirty="0" smtClean="0"/>
              <a:t>強</a:t>
            </a:r>
            <a:r>
              <a:rPr lang="ja-JP" altLang="en-US" sz="2400" dirty="0"/>
              <a:t>く</a:t>
            </a:r>
            <a:r>
              <a:rPr lang="ja-JP" altLang="en-US" sz="2400" dirty="0" smtClean="0"/>
              <a:t>、星形成の良いトレーサー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z</a:t>
            </a:r>
            <a:r>
              <a:rPr lang="ja-JP" altLang="en-US" sz="2400" dirty="0" smtClean="0"/>
              <a:t>＝</a:t>
            </a:r>
            <a:r>
              <a:rPr lang="en-US" altLang="ja-JP" sz="2400" dirty="0" smtClean="0"/>
              <a:t>2.1</a:t>
            </a:r>
            <a:r>
              <a:rPr lang="ja-JP" altLang="en-US" sz="2400" dirty="0" smtClean="0"/>
              <a:t>銀河団の例：爆発的星形成をする、大質量銀河をメンバーに持つ銀河団。</a:t>
            </a:r>
            <a:endParaRPr lang="en-US" altLang="ja-JP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700" dirty="0" smtClean="0"/>
              <a:t>					</a:t>
            </a:r>
            <a:r>
              <a:rPr lang="ja-JP" altLang="en-US" sz="1700" dirty="0" smtClean="0"/>
              <a:t>　　　　　</a:t>
            </a:r>
            <a:r>
              <a:rPr lang="en-US" altLang="ja-JP" sz="1700" dirty="0" smtClean="0"/>
              <a:t>Koyama+2012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ja-JP" altLang="en-US" sz="2600" dirty="0" smtClean="0"/>
              <a:t>しかし、それらはｓ</a:t>
            </a:r>
            <a:r>
              <a:rPr lang="en-US" altLang="ja-JP" sz="2600" dirty="0" smtClean="0"/>
              <a:t>SFR</a:t>
            </a:r>
            <a:r>
              <a:rPr lang="ja-JP" altLang="en-US" sz="2600" dirty="0" smtClean="0"/>
              <a:t>は通常フィールド銀河と同レベル。</a:t>
            </a:r>
            <a:r>
              <a:rPr lang="ja-JP" altLang="en-US" sz="2600" u="sng" dirty="0" smtClean="0"/>
              <a:t>既に完成した</a:t>
            </a:r>
            <a:r>
              <a:rPr lang="ja-JP" altLang="en-US" sz="2600" dirty="0" smtClean="0"/>
              <a:t>銀河団楕円銀河の末期の姿？</a:t>
            </a:r>
            <a:endParaRPr lang="en-US" altLang="ja-JP" sz="2600" dirty="0" smtClean="0"/>
          </a:p>
          <a:p>
            <a:pPr marL="0" indent="0">
              <a:buNone/>
            </a:pPr>
            <a:r>
              <a:rPr lang="ja-JP" altLang="en-US" sz="2600" dirty="0" smtClean="0"/>
              <a:t>形成中の銀河団銀河の「幼年期」は、</a:t>
            </a:r>
            <a:r>
              <a:rPr lang="en-US" altLang="ja-JP" sz="2600" dirty="0" smtClean="0"/>
              <a:t>z&gt;2.5</a:t>
            </a:r>
            <a:r>
              <a:rPr lang="ja-JP" altLang="en-US" sz="2600" dirty="0" smtClean="0"/>
              <a:t>か？</a:t>
            </a:r>
            <a:endParaRPr lang="en-US" altLang="ja-JP" sz="2600" dirty="0" smtClean="0"/>
          </a:p>
          <a:p>
            <a:pPr marL="0" indent="0" algn="ctr">
              <a:buNone/>
            </a:pPr>
            <a:r>
              <a:rPr lang="ja-JP" altLang="en-US" sz="2600" dirty="0">
                <a:solidFill>
                  <a:srgbClr val="FF0000"/>
                </a:solidFill>
              </a:rPr>
              <a:t>しかし</a:t>
            </a:r>
            <a:r>
              <a:rPr lang="ja-JP" altLang="en-US" sz="2600" dirty="0" smtClean="0">
                <a:solidFill>
                  <a:srgbClr val="FF0000"/>
                </a:solidFill>
              </a:rPr>
              <a:t>、</a:t>
            </a:r>
            <a:r>
              <a:rPr lang="en-US" altLang="ja-JP" sz="2600" dirty="0" smtClean="0">
                <a:solidFill>
                  <a:srgbClr val="FF0000"/>
                </a:solidFill>
              </a:rPr>
              <a:t>Hα</a:t>
            </a:r>
            <a:r>
              <a:rPr lang="ja-JP" altLang="en-US" sz="2600" dirty="0">
                <a:solidFill>
                  <a:srgbClr val="FF0000"/>
                </a:solidFill>
              </a:rPr>
              <a:t>は</a:t>
            </a:r>
            <a:r>
              <a:rPr lang="en-US" altLang="ja-JP" sz="2600" dirty="0" smtClean="0">
                <a:solidFill>
                  <a:srgbClr val="FF0000"/>
                </a:solidFill>
              </a:rPr>
              <a:t>z&gt;2.6</a:t>
            </a:r>
            <a:r>
              <a:rPr lang="ja-JP" altLang="en-US" sz="2600" dirty="0" smtClean="0">
                <a:solidFill>
                  <a:srgbClr val="FF0000"/>
                </a:solidFill>
              </a:rPr>
              <a:t>では</a:t>
            </a:r>
            <a:r>
              <a:rPr lang="en-US" altLang="ja-JP" sz="2600" dirty="0" smtClean="0">
                <a:solidFill>
                  <a:srgbClr val="FF0000"/>
                </a:solidFill>
              </a:rPr>
              <a:t>K</a:t>
            </a:r>
            <a:r>
              <a:rPr lang="ja-JP" altLang="en-US" sz="2600" dirty="0">
                <a:solidFill>
                  <a:srgbClr val="FF0000"/>
                </a:solidFill>
              </a:rPr>
              <a:t>バン</a:t>
            </a:r>
            <a:r>
              <a:rPr lang="ja-JP" altLang="en-US" sz="2600" dirty="0" smtClean="0">
                <a:solidFill>
                  <a:srgbClr val="FF0000"/>
                </a:solidFill>
              </a:rPr>
              <a:t>ドの外</a:t>
            </a:r>
            <a:endParaRPr lang="en-US" altLang="ja-JP" sz="26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391654" cy="228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7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/>
              <a:t>Hα</a:t>
            </a:r>
            <a:r>
              <a:rPr kumimoji="1" lang="ja-JP" altLang="en-US" sz="3600" dirty="0"/>
              <a:t>観測</a:t>
            </a:r>
            <a:r>
              <a:rPr kumimoji="1" lang="ja-JP" altLang="en-US" sz="3600" dirty="0" smtClean="0"/>
              <a:t>限界＠</a:t>
            </a:r>
            <a:r>
              <a:rPr kumimoji="1" lang="en-US" altLang="ja-JP" sz="3600" dirty="0" smtClean="0"/>
              <a:t>z</a:t>
            </a:r>
            <a:r>
              <a:rPr kumimoji="1" lang="ja-JP" altLang="en-US" sz="3600" dirty="0" smtClean="0"/>
              <a:t>＝</a:t>
            </a:r>
            <a:r>
              <a:rPr kumimoji="1" lang="en-US" altLang="ja-JP" sz="3600" dirty="0" smtClean="0"/>
              <a:t>2.6</a:t>
            </a:r>
            <a:r>
              <a:rPr kumimoji="1" lang="ja-JP" altLang="en-US" sz="3600" dirty="0" smtClean="0"/>
              <a:t>：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z&gt;3</a:t>
            </a:r>
            <a:r>
              <a:rPr kumimoji="1" lang="ja-JP" altLang="en-US" sz="3600" dirty="0" smtClean="0"/>
              <a:t>では</a:t>
            </a:r>
            <a:r>
              <a:rPr kumimoji="1" lang="en-US" altLang="ja-JP" sz="3600" dirty="0" smtClean="0"/>
              <a:t>[OIII]</a:t>
            </a:r>
            <a:r>
              <a:rPr kumimoji="1" lang="ja-JP" altLang="en-US" sz="3600" dirty="0" smtClean="0"/>
              <a:t>が期待できる</a:t>
            </a:r>
            <a:endParaRPr kumimoji="1" lang="ja-JP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199"/>
          </a:xfrm>
        </p:spPr>
        <p:txBody>
          <a:bodyPr>
            <a:normAutofit fontScale="92500"/>
          </a:bodyPr>
          <a:lstStyle/>
          <a:p>
            <a:r>
              <a:rPr kumimoji="1" lang="ja-JP" altLang="en-US" sz="2400" dirty="0" smtClean="0"/>
              <a:t>しかし、</a:t>
            </a:r>
            <a:r>
              <a:rPr kumimoji="1" lang="en-US" altLang="ja-JP" sz="2400" dirty="0" smtClean="0"/>
              <a:t>z&gt;2</a:t>
            </a:r>
            <a:r>
              <a:rPr kumimoji="1" lang="ja-JP" altLang="en-US" sz="2400" dirty="0" smtClean="0"/>
              <a:t>では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[OIII]</a:t>
            </a:r>
            <a:r>
              <a:rPr kumimoji="1" lang="ja-JP" altLang="en-US" sz="2400" dirty="0" smtClean="0">
                <a:solidFill>
                  <a:srgbClr val="00B0F0"/>
                </a:solidFill>
              </a:rPr>
              <a:t>が</a:t>
            </a:r>
            <a:r>
              <a:rPr kumimoji="1" lang="ja-JP" altLang="en-US" sz="2400" dirty="0">
                <a:solidFill>
                  <a:srgbClr val="00B0F0"/>
                </a:solidFill>
              </a:rPr>
              <a:t>しばし</a:t>
            </a:r>
            <a:r>
              <a:rPr kumimoji="1" lang="ja-JP" altLang="en-US" sz="2400" dirty="0" smtClean="0">
                <a:solidFill>
                  <a:srgbClr val="00B0F0"/>
                </a:solidFill>
              </a:rPr>
              <a:t>ば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Hα</a:t>
            </a:r>
            <a:r>
              <a:rPr kumimoji="1" lang="ja-JP" altLang="en-US" sz="2400" dirty="0" smtClean="0">
                <a:solidFill>
                  <a:srgbClr val="00B0F0"/>
                </a:solidFill>
              </a:rPr>
              <a:t>より強くなる</a:t>
            </a:r>
            <a:r>
              <a:rPr kumimoji="1" lang="ja-JP" altLang="en-US" sz="2400" dirty="0" smtClean="0"/>
              <a:t>（観測）！</a:t>
            </a:r>
            <a:endParaRPr kumimoji="1" lang="en-US" altLang="ja-JP" sz="2400" dirty="0" smtClean="0"/>
          </a:p>
          <a:p>
            <a:pPr lvl="1"/>
            <a:r>
              <a:rPr kumimoji="1" lang="en-US" altLang="ja-JP" sz="2000" dirty="0" smtClean="0"/>
              <a:t>M-Z evolution</a:t>
            </a:r>
            <a:r>
              <a:rPr kumimoji="1" lang="ja-JP" altLang="en-US" sz="2000" dirty="0" smtClean="0"/>
              <a:t>：</a:t>
            </a:r>
            <a:r>
              <a:rPr kumimoji="1" lang="en-US" altLang="ja-JP" sz="2000" dirty="0" smtClean="0"/>
              <a:t>z&gt;3</a:t>
            </a:r>
            <a:r>
              <a:rPr kumimoji="1" lang="ja-JP" altLang="en-US" sz="2000" dirty="0" smtClean="0"/>
              <a:t>では大質量銀河でも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メタルプア</a:t>
            </a:r>
            <a:r>
              <a:rPr kumimoji="1" lang="ja-JP" altLang="en-US" sz="2000" dirty="0" smtClean="0"/>
              <a:t>。</a:t>
            </a:r>
            <a:endParaRPr kumimoji="1" lang="en-US" altLang="ja-JP" sz="2000" dirty="0" smtClean="0"/>
          </a:p>
          <a:p>
            <a:pPr lvl="1"/>
            <a:r>
              <a:rPr kumimoji="1" lang="ja-JP" altLang="en-US" sz="2000" dirty="0" smtClean="0">
                <a:solidFill>
                  <a:srgbClr val="FF0000"/>
                </a:solidFill>
              </a:rPr>
              <a:t>ガスリッチで活発な星形成・</a:t>
            </a:r>
            <a:r>
              <a:rPr kumimoji="1" lang="ja-JP" altLang="en-US" sz="2000" dirty="0" smtClean="0"/>
              <a:t>・・</a:t>
            </a:r>
            <a:r>
              <a:rPr kumimoji="1" lang="en-US" altLang="ja-JP" sz="2000" dirty="0" smtClean="0"/>
              <a:t>high ionization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parameter</a:t>
            </a:r>
            <a:r>
              <a:rPr kumimoji="1" lang="ja-JP" altLang="en-US" sz="2000" dirty="0" smtClean="0"/>
              <a:t>：大きな</a:t>
            </a:r>
            <a:r>
              <a:rPr kumimoji="1" lang="en-US" altLang="ja-JP" sz="2000" dirty="0" smtClean="0"/>
              <a:t>[</a:t>
            </a:r>
            <a:r>
              <a:rPr kumimoji="1" lang="en-US" altLang="ja-JP" sz="2000" dirty="0"/>
              <a:t>OIII]/</a:t>
            </a:r>
            <a:r>
              <a:rPr kumimoji="1" lang="en-US" altLang="ja-JP" sz="2000" dirty="0" err="1" smtClean="0"/>
              <a:t>H</a:t>
            </a:r>
            <a:r>
              <a:rPr kumimoji="1" lang="en-US" altLang="ja-JP" sz="2000" dirty="0" err="1" smtClean="0">
                <a:latin typeface="Symbol" pitchFamily="18" charset="2"/>
              </a:rPr>
              <a:t>b</a:t>
            </a:r>
            <a:r>
              <a:rPr kumimoji="1" lang="ja-JP" altLang="en-US" sz="2000" dirty="0" smtClean="0">
                <a:latin typeface="Symbol" pitchFamily="18" charset="2"/>
              </a:rPr>
              <a:t>。</a:t>
            </a:r>
            <a:endParaRPr kumimoji="1" lang="en-US" altLang="ja-JP" sz="2000" dirty="0" smtClean="0"/>
          </a:p>
          <a:p>
            <a:pPr lvl="1"/>
            <a:r>
              <a:rPr kumimoji="1" lang="ja-JP" altLang="en-US" sz="2000" dirty="0"/>
              <a:t>大質</a:t>
            </a:r>
            <a:r>
              <a:rPr kumimoji="1" lang="ja-JP" altLang="en-US" sz="2000" dirty="0" smtClean="0"/>
              <a:t>量</a:t>
            </a:r>
            <a:r>
              <a:rPr kumimoji="1" lang="ja-JP" altLang="en-US" sz="2000" dirty="0"/>
              <a:t>銀</a:t>
            </a:r>
            <a:r>
              <a:rPr kumimoji="1" lang="ja-JP" altLang="en-US" sz="2000" dirty="0" smtClean="0"/>
              <a:t>河における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AGN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比の増大</a:t>
            </a:r>
            <a:r>
              <a:rPr kumimoji="1" lang="ja-JP" altLang="en-US" sz="2000" dirty="0" smtClean="0"/>
              <a:t>も、同じ傾向となる。</a:t>
            </a:r>
            <a:endParaRPr kumimoji="1" lang="en-US" altLang="ja-JP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6324600"/>
            <a:ext cx="160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Kewley</a:t>
            </a:r>
            <a:r>
              <a:rPr kumimoji="1" lang="en-US" altLang="ja-JP" dirty="0" smtClean="0"/>
              <a:t>+ 2013b</a:t>
            </a:r>
            <a:endParaRPr kumimoji="1" lang="ja-JP" alt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85067"/>
            <a:ext cx="314092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82889" y="63246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Manucci</a:t>
            </a:r>
            <a:r>
              <a:rPr kumimoji="1" lang="en-US" altLang="ja-JP" dirty="0" smtClean="0"/>
              <a:t>+ 2009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20" y="3200400"/>
            <a:ext cx="316512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81600" y="41910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00600" y="4495800"/>
            <a:ext cx="381000" cy="266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71190" y="4762500"/>
            <a:ext cx="1156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“Green Peas”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28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Green Beans/Green PEAs</a:t>
            </a:r>
            <a:r>
              <a:rPr lang="ja-JP" altLang="en-US" dirty="0" smtClean="0"/>
              <a:t>とは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000" dirty="0" smtClean="0"/>
              <a:t>近傍銀河で、</a:t>
            </a:r>
            <a:r>
              <a:rPr kumimoji="1" lang="en-US" altLang="ja-JP" sz="2000" dirty="0" smtClean="0"/>
              <a:t>[</a:t>
            </a:r>
            <a:r>
              <a:rPr kumimoji="1" lang="en-US" altLang="ja-JP" sz="2000" dirty="0"/>
              <a:t>OIII]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EW</a:t>
            </a:r>
            <a:r>
              <a:rPr kumimoji="1" lang="ja-JP" altLang="en-US" sz="2000" dirty="0"/>
              <a:t>が＞</a:t>
            </a:r>
            <a:r>
              <a:rPr kumimoji="1" lang="en-US" altLang="ja-JP" sz="2000" dirty="0" smtClean="0"/>
              <a:t>1000A</a:t>
            </a:r>
            <a:r>
              <a:rPr kumimoji="1" lang="ja-JP" altLang="en-US" sz="2000" dirty="0" smtClean="0"/>
              <a:t>のコンパクトな銀河。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Discovery</a:t>
            </a:r>
            <a:r>
              <a:rPr kumimoji="1" lang="en-US" altLang="ja-JP" sz="2000" dirty="0"/>
              <a:t>: “Galaxy Zoo” Public project (starting July 2007): </a:t>
            </a:r>
          </a:p>
          <a:p>
            <a:pPr lvl="1"/>
            <a:r>
              <a:rPr kumimoji="1" lang="en-US" altLang="ja-JP" sz="1600" dirty="0"/>
              <a:t>SDSS</a:t>
            </a:r>
            <a:r>
              <a:rPr kumimoji="1" lang="ja-JP" altLang="en-US" sz="1600" dirty="0"/>
              <a:t>で</a:t>
            </a:r>
            <a:r>
              <a:rPr kumimoji="1" lang="ja-JP" altLang="en-US" sz="1600" dirty="0" smtClean="0"/>
              <a:t>“コンパクトな緑</a:t>
            </a:r>
            <a:r>
              <a:rPr kumimoji="1" lang="ja-JP" altLang="en-US" sz="1600" dirty="0"/>
              <a:t>色の点源</a:t>
            </a:r>
            <a:r>
              <a:rPr kumimoji="1" lang="ja-JP" altLang="en-US" sz="1600" dirty="0" smtClean="0"/>
              <a:t>”。</a:t>
            </a:r>
            <a:r>
              <a:rPr kumimoji="1" lang="en-US" altLang="ja-JP" sz="1600" dirty="0" err="1" smtClean="0"/>
              <a:t>Hanny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/>
              <a:t>van </a:t>
            </a:r>
            <a:r>
              <a:rPr kumimoji="1" lang="en-US" altLang="ja-JP" sz="1600" dirty="0" err="1"/>
              <a:t>Arkel</a:t>
            </a:r>
            <a:r>
              <a:rPr kumimoji="1" lang="ja-JP" altLang="en-US" sz="1600" dirty="0"/>
              <a:t>さ</a:t>
            </a:r>
            <a:r>
              <a:rPr kumimoji="1" lang="ja-JP" altLang="en-US" sz="1600" dirty="0" smtClean="0"/>
              <a:t>ん命名。</a:t>
            </a:r>
            <a:r>
              <a:rPr lang="en-US" altLang="ja-JP" sz="1600" dirty="0"/>
              <a:t> </a:t>
            </a:r>
            <a:r>
              <a:rPr lang="en-US" altLang="ja-JP" sz="1600" dirty="0" err="1"/>
              <a:t>Cardamone</a:t>
            </a:r>
            <a:r>
              <a:rPr lang="en-US" altLang="ja-JP" sz="1600" dirty="0"/>
              <a:t> et al. (</a:t>
            </a:r>
            <a:r>
              <a:rPr lang="en-US" altLang="ja-JP" sz="1600" dirty="0" smtClean="0"/>
              <a:t>2009, MNRAS, 399,1191)</a:t>
            </a:r>
            <a:r>
              <a:rPr lang="ja-JP" altLang="en-US" sz="1600" dirty="0" smtClean="0"/>
              <a:t>で初めて詳細な調査。</a:t>
            </a:r>
            <a:endParaRPr kumimoji="1" lang="en-US" altLang="ja-JP" sz="1600" dirty="0" smtClean="0"/>
          </a:p>
          <a:p>
            <a:pPr lvl="1"/>
            <a:r>
              <a:rPr kumimoji="1" lang="en-US" altLang="ja-JP" sz="2000" dirty="0" smtClean="0"/>
              <a:t>Metal poor</a:t>
            </a:r>
            <a:r>
              <a:rPr kumimoji="1" lang="ja-JP" altLang="en-US" sz="2000" dirty="0" smtClean="0"/>
              <a:t>で</a:t>
            </a:r>
            <a:r>
              <a:rPr kumimoji="1" lang="en-US" altLang="ja-JP" sz="2000" dirty="0" smtClean="0"/>
              <a:t>ionization parameter</a:t>
            </a:r>
            <a:r>
              <a:rPr kumimoji="1" lang="ja-JP" altLang="en-US" sz="2000" dirty="0" smtClean="0"/>
              <a:t>の大きい星形成が起源。</a:t>
            </a:r>
            <a:endParaRPr kumimoji="1" lang="en-US" altLang="ja-JP" sz="2000" dirty="0" smtClean="0"/>
          </a:p>
          <a:p>
            <a:endParaRPr kumimoji="1" lang="en-US" altLang="ja-JP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09_fig10_sed.PNG"/>
          <p:cNvPicPr>
            <a:picLocks noChangeAspect="1"/>
          </p:cNvPicPr>
          <p:nvPr/>
        </p:nvPicPr>
        <p:blipFill>
          <a:blip r:embed="rId3" cstate="print"/>
          <a:srcRect l="2883" t="39454" b="15348"/>
          <a:stretch>
            <a:fillRect/>
          </a:stretch>
        </p:blipFill>
        <p:spPr>
          <a:xfrm>
            <a:off x="3048000" y="5029200"/>
            <a:ext cx="5528628" cy="1676400"/>
          </a:xfrm>
          <a:prstGeom prst="rect">
            <a:avLst/>
          </a:prstGeom>
        </p:spPr>
      </p:pic>
      <p:pic>
        <p:nvPicPr>
          <p:cNvPr id="4" name="Picture 2" descr="http://sciencenotes.files.wordpress.com/2009/04/galaxies-green-p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245" y="3660799"/>
            <a:ext cx="3200400" cy="1782891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5365044" y="4546602"/>
            <a:ext cx="0" cy="4572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4177270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[OIII]5007A          H</a:t>
            </a:r>
            <a:r>
              <a:rPr lang="en-US" dirty="0" smtClean="0">
                <a:latin typeface="Symbol" pitchFamily="18" charset="2"/>
              </a:rPr>
              <a:t>a</a:t>
            </a:r>
            <a:endParaRPr lang="en-US" dirty="0">
              <a:latin typeface="Symbol" pitchFamily="18" charset="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29400" y="4552245"/>
            <a:ext cx="0" cy="4572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152400" y="5715001"/>
            <a:ext cx="3276600" cy="990600"/>
          </a:xfrm>
          <a:prstGeom prst="wedgeEllipseCallout">
            <a:avLst>
              <a:gd name="adj1" fmla="val -52205"/>
              <a:gd name="adj2" fmla="val -7624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bg2">
                    <a:lumMod val="75000"/>
                  </a:schemeClr>
                </a:solidFill>
                <a:latin typeface="HG平成角ｺﾞｼｯｸ体W9" pitchFamily="49" charset="-128"/>
                <a:ea typeface="HG平成角ｺﾞｼｯｸ体W9" pitchFamily="49" charset="-128"/>
              </a:rPr>
              <a:t>ここでは、この様な極端な</a:t>
            </a:r>
            <a:r>
              <a:rPr lang="en-US" altLang="ja-JP" sz="1600" dirty="0" smtClean="0">
                <a:solidFill>
                  <a:schemeClr val="bg2">
                    <a:lumMod val="75000"/>
                  </a:schemeClr>
                </a:solidFill>
                <a:latin typeface="HG平成角ｺﾞｼｯｸ体W9" pitchFamily="49" charset="-128"/>
                <a:ea typeface="HG平成角ｺﾞｼｯｸ体W9" pitchFamily="49" charset="-128"/>
              </a:rPr>
              <a:t>[OIII]</a:t>
            </a:r>
            <a:r>
              <a:rPr lang="ja-JP" altLang="en-US" sz="1600" dirty="0" smtClean="0">
                <a:solidFill>
                  <a:schemeClr val="bg2">
                    <a:lumMod val="75000"/>
                  </a:schemeClr>
                </a:solidFill>
                <a:latin typeface="HG平成角ｺﾞｼｯｸ体W9" pitchFamily="49" charset="-128"/>
                <a:ea typeface="HG平成角ｺﾞｼｯｸ体W9" pitchFamily="49" charset="-128"/>
              </a:rPr>
              <a:t>エミッタを</a:t>
            </a:r>
            <a:r>
              <a:rPr lang="en-US" altLang="ja-JP" sz="1600" dirty="0" smtClean="0">
                <a:solidFill>
                  <a:schemeClr val="bg2">
                    <a:lumMod val="75000"/>
                  </a:schemeClr>
                </a:solidFill>
                <a:latin typeface="HG平成角ｺﾞｼｯｸ体W9" pitchFamily="49" charset="-128"/>
                <a:ea typeface="HG平成角ｺﾞｼｯｸ体W9" pitchFamily="49" charset="-128"/>
              </a:rPr>
              <a:t>GPs/PBs</a:t>
            </a:r>
            <a:r>
              <a:rPr lang="ja-JP" altLang="en-US" sz="1600" dirty="0" smtClean="0">
                <a:solidFill>
                  <a:schemeClr val="bg2">
                    <a:lumMod val="75000"/>
                  </a:schemeClr>
                </a:solidFill>
                <a:latin typeface="HG平成角ｺﾞｼｯｸ体W9" pitchFamily="49" charset="-128"/>
                <a:ea typeface="HG平成角ｺﾞｼｯｸ体W9" pitchFamily="49" charset="-128"/>
              </a:rPr>
              <a:t>と呼びます。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HG平成角ｺﾞｼｯｸ体W9" pitchFamily="49" charset="-128"/>
              <a:ea typeface="HG平成角ｺﾞｼｯｸ体W9" pitchFamily="49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4732446"/>
            <a:ext cx="1694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/>
              <a:t>Cardamone</a:t>
            </a:r>
            <a:r>
              <a:rPr lang="en-US" altLang="ja-JP" sz="1200" dirty="0"/>
              <a:t> et al. (2009)</a:t>
            </a:r>
          </a:p>
        </p:txBody>
      </p:sp>
    </p:spTree>
    <p:extLst>
      <p:ext uri="{BB962C8B-B14F-4D97-AF65-F5344CB8AC3E}">
        <p14:creationId xmlns:p14="http://schemas.microsoft.com/office/powerpoint/2010/main" val="7553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z&gt;3</a:t>
            </a:r>
            <a:r>
              <a:rPr kumimoji="1" lang="ja-JP" altLang="en-US" sz="3200" dirty="0" smtClean="0"/>
              <a:t>では大質量銀河ほど</a:t>
            </a:r>
            <a:r>
              <a:rPr kumimoji="1" lang="en-US" altLang="ja-JP" sz="3200" dirty="0" smtClean="0"/>
              <a:t>Green Pea</a:t>
            </a:r>
            <a:r>
              <a:rPr kumimoji="1" lang="ja-JP" altLang="en-US" sz="3200" dirty="0" smtClean="0"/>
              <a:t>に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なれるかもしれない。</a:t>
            </a:r>
            <a:endParaRPr kumimoji="1" lang="ja-JP" altLang="en-US" sz="3200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2057400"/>
            <a:ext cx="43243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81133" y="56504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Log(Z/</a:t>
            </a:r>
            <a:r>
              <a:rPr kumimoji="1" lang="en-US" altLang="ja-JP" dirty="0" err="1" smtClean="0"/>
              <a:t>Zsun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454303" y="3413097"/>
            <a:ext cx="24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Relative Emissivity to </a:t>
            </a:r>
            <a:r>
              <a:rPr kumimoji="1" lang="en-US" altLang="ja-JP" dirty="0" err="1" smtClean="0"/>
              <a:t>H</a:t>
            </a:r>
            <a:r>
              <a:rPr kumimoji="1" lang="en-US" altLang="ja-JP" dirty="0" err="1" smtClean="0">
                <a:latin typeface="Symbol" pitchFamily="18" charset="2"/>
              </a:rPr>
              <a:t>b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1549" y="60198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Inoue 2011</a:t>
            </a:r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星形成活動が強いほど、ダスト吸収も強い傾向がある。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M-SFR</a:t>
            </a:r>
            <a:r>
              <a:rPr kumimoji="1" lang="ja-JP" altLang="en-US" dirty="0" smtClean="0"/>
              <a:t>関係から、大質量銀河ほど星形成活動が強い。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→ダスト吸収も大きい。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LAE</a:t>
            </a:r>
            <a:r>
              <a:rPr kumimoji="1" lang="ja-JP" altLang="en-US" dirty="0" smtClean="0"/>
              <a:t>では不利になるだろう。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実際大質量</a:t>
            </a:r>
            <a:r>
              <a:rPr kumimoji="1" lang="en-US" altLang="ja-JP" dirty="0" smtClean="0"/>
              <a:t>LAE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z&gt;3</a:t>
            </a:r>
            <a:r>
              <a:rPr kumimoji="1" lang="ja-JP" altLang="en-US" dirty="0" smtClean="0"/>
              <a:t>では稀。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dirty="0" smtClean="0"/>
              <a:t>(Shimakawa+2013 </a:t>
            </a:r>
            <a:r>
              <a:rPr kumimoji="1" lang="en-US" altLang="ja-JP" dirty="0" err="1" smtClean="0"/>
              <a:t>inprep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をご期待ください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019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/>
              <a:t>Green</a:t>
            </a:r>
            <a:r>
              <a:rPr kumimoji="1" lang="ja-JP" altLang="en-US" sz="2800" u="sng" dirty="0" smtClean="0"/>
              <a:t> </a:t>
            </a:r>
            <a:r>
              <a:rPr kumimoji="1" lang="en-US" altLang="ja-JP" sz="2800" u="sng" dirty="0" smtClean="0"/>
              <a:t>Peas</a:t>
            </a:r>
            <a:r>
              <a:rPr kumimoji="1" lang="ja-JP" altLang="en-US" sz="2800" u="sng" dirty="0" smtClean="0"/>
              <a:t> </a:t>
            </a:r>
            <a:r>
              <a:rPr kumimoji="1" lang="en-US" altLang="ja-JP" sz="2800" u="sng" dirty="0" smtClean="0"/>
              <a:t>[OIII] emitters</a:t>
            </a:r>
            <a:r>
              <a:rPr kumimoji="1" lang="ja-JP" altLang="en-US" sz="2800" u="sng" dirty="0" smtClean="0"/>
              <a:t>は期待大。</a:t>
            </a:r>
            <a:endParaRPr kumimoji="1" lang="ja-JP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0952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Green Peas </a:t>
            </a:r>
            <a:r>
              <a:rPr kumimoji="1" lang="en-US" altLang="ja-JP" dirty="0" smtClean="0">
                <a:solidFill>
                  <a:srgbClr val="FFFF00"/>
                </a:solidFill>
                <a:sym typeface="Wingdings" pitchFamily="2" charset="2"/>
              </a:rPr>
              <a:t> Green Beans</a:t>
            </a:r>
            <a:br>
              <a:rPr kumimoji="1" lang="en-US" altLang="ja-JP" dirty="0" smtClean="0">
                <a:solidFill>
                  <a:srgbClr val="FFFF00"/>
                </a:solidFill>
                <a:sym typeface="Wingdings" pitchFamily="2" charset="2"/>
              </a:rPr>
            </a:br>
            <a:r>
              <a:rPr kumimoji="1" lang="en-US" altLang="ja-JP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Schirmer</a:t>
            </a:r>
            <a:r>
              <a:rPr kumimoji="1" lang="en-US" altLang="ja-JP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(2013) </a:t>
            </a:r>
            <a:r>
              <a:rPr kumimoji="1" lang="en-US" altLang="ja-JP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ApJ</a:t>
            </a:r>
            <a:r>
              <a:rPr kumimoji="1" lang="en-US" altLang="ja-JP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763, 60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572000" cy="5105400"/>
          </a:xfrm>
          <a:solidFill>
            <a:schemeClr val="dk1">
              <a:alpha val="32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“Green Peas” = Compact.</a:t>
            </a:r>
            <a:r>
              <a:rPr kumimoji="1"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about Larger System?</a:t>
            </a:r>
          </a:p>
          <a:p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case study for J2240-0927 discovered by CFHT.</a:t>
            </a:r>
          </a:p>
          <a:p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Search for larger size(&gt;2”) and large EW system by SDSS DR8  </a:t>
            </a:r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Only 17 (0.12&lt;z&lt;0.35: 12 for 0.39&lt;z&lt;0.69). Rarest objects (~4.4 Gpc</a:t>
            </a:r>
            <a:r>
              <a:rPr kumimoji="1" lang="en-US" altLang="ja-JP" sz="24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-3</a:t>
            </a:r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). “Green Beans”</a:t>
            </a:r>
          </a:p>
          <a:p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Extremely bright [OIII], mostly 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AGN</a:t>
            </a:r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for ionizing source ( </a:t>
            </a:r>
            <a:r>
              <a:rPr kumimoji="1" lang="en-US" altLang="ja-JP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cf</a:t>
            </a:r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~90% pure SB origin for GP).</a:t>
            </a:r>
          </a:p>
          <a:p>
            <a:pPr>
              <a:buNone/>
            </a:pPr>
            <a:endParaRPr kumimoji="1" lang="en-US" altLang="ja-JP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None/>
            </a:pPr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unusual ENLR. Light Echo of past QSO activity?</a:t>
            </a:r>
            <a:endParaRPr kumimoji="1" lang="en-US" altLang="ja-JP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eso.org/public/archives/images/large/eso1249b.jpg"/>
          <p:cNvPicPr>
            <a:picLocks noChangeAspect="1" noChangeArrowheads="1"/>
          </p:cNvPicPr>
          <p:nvPr/>
        </p:nvPicPr>
        <p:blipFill>
          <a:blip r:embed="rId3" cstate="print"/>
          <a:srcRect l="31563" t="25098" r="24734" b="26274"/>
          <a:stretch>
            <a:fillRect/>
          </a:stretch>
        </p:blipFill>
        <p:spPr bwMode="auto">
          <a:xfrm>
            <a:off x="5105400" y="1752600"/>
            <a:ext cx="3581400" cy="308398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285862"/>
            <a:ext cx="4114800" cy="15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1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Protoclusters at z=3.3 window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kumimoji="1" lang="ja-JP" altLang="en-US" sz="3800" u="sng" dirty="0" smtClean="0"/>
              <a:t>なぜ</a:t>
            </a:r>
            <a:r>
              <a:rPr kumimoji="1" lang="en-US" altLang="ja-JP" sz="3800" u="sng" dirty="0" smtClean="0"/>
              <a:t>z=3.3</a:t>
            </a:r>
            <a:r>
              <a:rPr kumimoji="1" lang="ja-JP" altLang="en-US" sz="3800" u="sng" dirty="0" smtClean="0"/>
              <a:t>か</a:t>
            </a:r>
            <a:endParaRPr kumimoji="1" lang="en-US" altLang="ja-JP" sz="3800" u="sng" dirty="0" smtClean="0"/>
          </a:p>
          <a:p>
            <a:pPr>
              <a:buNone/>
            </a:pPr>
            <a:endParaRPr kumimoji="1" lang="en-US" altLang="ja-JP" sz="2100" u="sng" dirty="0" smtClean="0"/>
          </a:p>
          <a:p>
            <a:pPr>
              <a:buFontTx/>
              <a:buChar char="-"/>
            </a:pPr>
            <a:r>
              <a:rPr kumimoji="1" lang="en-US" altLang="ja-JP" dirty="0" smtClean="0"/>
              <a:t>K</a:t>
            </a:r>
            <a:r>
              <a:rPr kumimoji="1" lang="ja-JP" altLang="en-US" dirty="0" smtClean="0"/>
              <a:t>バンドが</a:t>
            </a:r>
            <a:r>
              <a:rPr kumimoji="1" lang="en-US" altLang="ja-JP" dirty="0" smtClean="0"/>
              <a:t>rest V</a:t>
            </a:r>
            <a:r>
              <a:rPr kumimoji="1" lang="ja-JP" altLang="en-US" dirty="0" smtClean="0"/>
              <a:t>の観測、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バンドが</a:t>
            </a:r>
            <a:r>
              <a:rPr kumimoji="1" lang="en-US" altLang="ja-JP" dirty="0" smtClean="0"/>
              <a:t>Balmer Break</a:t>
            </a:r>
            <a:r>
              <a:rPr kumimoji="1" lang="ja-JP" altLang="en-US" dirty="0" smtClean="0"/>
              <a:t>。</a:t>
            </a:r>
            <a:r>
              <a:rPr kumimoji="1" lang="en-US" altLang="ja-JP" dirty="0" smtClean="0">
                <a:solidFill>
                  <a:srgbClr val="FF0000"/>
                </a:solidFill>
              </a:rPr>
              <a:t>H3-K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が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rest B-V</a:t>
            </a:r>
            <a:r>
              <a:rPr kumimoji="1" lang="ja-JP" altLang="en-US" dirty="0" smtClean="0">
                <a:solidFill>
                  <a:srgbClr val="FF0000"/>
                </a:solidFill>
              </a:rPr>
              <a:t>→信頼性の高い</a:t>
            </a:r>
            <a:r>
              <a:rPr kumimoji="1" lang="en-US" altLang="ja-JP" dirty="0" smtClean="0">
                <a:solidFill>
                  <a:srgbClr val="FF0000"/>
                </a:solidFill>
              </a:rPr>
              <a:t>M/L</a:t>
            </a:r>
            <a:r>
              <a:rPr kumimoji="1" lang="ja-JP" altLang="en-US" dirty="0" smtClean="0">
                <a:solidFill>
                  <a:srgbClr val="FF0000"/>
                </a:solidFill>
              </a:rPr>
              <a:t>推定。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kumimoji="1" lang="en-US" altLang="ja-JP" dirty="0" smtClean="0"/>
              <a:t>J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2900A</a:t>
            </a:r>
            <a:r>
              <a:rPr kumimoji="1" lang="ja-JP" altLang="en-US" dirty="0" smtClean="0"/>
              <a:t>付近。</a:t>
            </a:r>
            <a:r>
              <a:rPr kumimoji="1" lang="en-US" altLang="ja-JP" dirty="0" smtClean="0">
                <a:solidFill>
                  <a:srgbClr val="FF0000"/>
                </a:solidFill>
              </a:rPr>
              <a:t>J-H3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カラーでブレイク→</a:t>
            </a:r>
            <a:r>
              <a:rPr kumimoji="1" lang="en-US" altLang="ja-JP" dirty="0" smtClean="0">
                <a:solidFill>
                  <a:srgbClr val="FF0000"/>
                </a:solidFill>
              </a:rPr>
              <a:t>photo-z</a:t>
            </a:r>
            <a:r>
              <a:rPr kumimoji="1" lang="ja-JP" altLang="en-US" dirty="0" smtClean="0"/>
              <a:t>で有利。</a:t>
            </a:r>
            <a:endParaRPr kumimoji="1" lang="en-US" altLang="ja-JP" dirty="0" smtClean="0"/>
          </a:p>
          <a:p>
            <a:pPr>
              <a:buFontTx/>
              <a:buChar char="-"/>
            </a:pPr>
            <a:r>
              <a:rPr kumimoji="1" lang="en-US" altLang="ja-JP" dirty="0" smtClean="0">
                <a:solidFill>
                  <a:srgbClr val="FF0000"/>
                </a:solidFill>
              </a:rPr>
              <a:t>[OIII]5007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が</a:t>
            </a:r>
            <a:r>
              <a:rPr kumimoji="1" lang="en-US" altLang="ja-JP" dirty="0" smtClean="0">
                <a:solidFill>
                  <a:srgbClr val="FF0000"/>
                </a:solidFill>
              </a:rPr>
              <a:t>NB windows (NB2137,NB2167)</a:t>
            </a:r>
            <a:r>
              <a:rPr kumimoji="1" lang="ja-JP" altLang="en-US" dirty="0" smtClean="0"/>
              <a:t>に入る。</a:t>
            </a:r>
            <a:endParaRPr kumimoji="1" lang="en-US" altLang="ja-JP" dirty="0" smtClean="0"/>
          </a:p>
          <a:p>
            <a:pPr>
              <a:buFontTx/>
              <a:buChar char="-"/>
            </a:pPr>
            <a:r>
              <a:rPr kumimoji="1" lang="en-US" altLang="ja-JP" dirty="0" smtClean="0"/>
              <a:t>z=3.328 </a:t>
            </a: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err="1" smtClean="0"/>
              <a:t>H</a:t>
            </a:r>
            <a:r>
              <a:rPr kumimoji="1" lang="en-US" altLang="ja-JP" dirty="0" err="1" smtClean="0">
                <a:latin typeface="Symbol" pitchFamily="18" charset="2"/>
              </a:rPr>
              <a:t>b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telluric </a:t>
            </a:r>
            <a:r>
              <a:rPr kumimoji="1" lang="ja-JP" altLang="en-US" dirty="0" smtClean="0"/>
              <a:t>吸収の外にある。→</a:t>
            </a:r>
            <a:r>
              <a:rPr kumimoji="1" lang="ja-JP" altLang="en-US" dirty="0" smtClean="0">
                <a:solidFill>
                  <a:srgbClr val="FF0000"/>
                </a:solidFill>
              </a:rPr>
              <a:t>星形成率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Sp</a:t>
            </a:r>
            <a:r>
              <a:rPr kumimoji="1" lang="en-US" altLang="ja-JP" dirty="0" smtClean="0"/>
              <a:t>)</a:t>
            </a:r>
          </a:p>
          <a:p>
            <a:pPr>
              <a:buFontTx/>
              <a:buChar char="-"/>
            </a:pPr>
            <a:r>
              <a:rPr kumimoji="1" lang="en-US" altLang="ja-JP" dirty="0" smtClean="0"/>
              <a:t>[OII], [OIII], </a:t>
            </a:r>
            <a:r>
              <a:rPr kumimoji="1" lang="en-US" altLang="ja-JP" dirty="0" err="1" smtClean="0"/>
              <a:t>H</a:t>
            </a:r>
            <a:r>
              <a:rPr kumimoji="1" lang="en-US" altLang="ja-JP" dirty="0" err="1" smtClean="0">
                <a:latin typeface="Symbol" pitchFamily="18" charset="2"/>
              </a:rPr>
              <a:t>b</a:t>
            </a:r>
            <a:r>
              <a:rPr kumimoji="1" lang="ja-JP" altLang="en-US" dirty="0" smtClean="0">
                <a:latin typeface="Symbol" pitchFamily="18" charset="2"/>
              </a:rPr>
              <a:t>が全て</a:t>
            </a:r>
            <a:r>
              <a:rPr kumimoji="1" lang="en-US" altLang="ja-JP" dirty="0" smtClean="0"/>
              <a:t>Available </a:t>
            </a: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R23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でメタル、輝線診断</a:t>
            </a:r>
            <a:r>
              <a:rPr kumimoji="1" lang="en-US" altLang="ja-JP" dirty="0" smtClean="0"/>
              <a:t>(</a:t>
            </a:r>
            <a:r>
              <a:rPr kumimoji="1" lang="en-US" altLang="ja-JP" dirty="0" err="1"/>
              <a:t>S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>
              <a:buFontTx/>
              <a:buChar char="-"/>
            </a:pPr>
            <a:endParaRPr kumimoji="1" lang="en-US" altLang="ja-JP" dirty="0" smtClean="0"/>
          </a:p>
          <a:p>
            <a:pPr>
              <a:buFontTx/>
              <a:buChar char="-"/>
            </a:pPr>
            <a:r>
              <a:rPr kumimoji="1" lang="en-US" altLang="ja-JP" dirty="0" smtClean="0"/>
              <a:t>J</a:t>
            </a:r>
            <a:r>
              <a:rPr kumimoji="1" lang="ja-JP" altLang="en-US" dirty="0" smtClean="0"/>
              <a:t>バンドで同時撮像が可能→</a:t>
            </a:r>
            <a:r>
              <a:rPr kumimoji="1" lang="en-US" altLang="ja-JP" dirty="0" smtClean="0"/>
              <a:t>Red Old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Gals</a:t>
            </a:r>
            <a:r>
              <a:rPr kumimoji="1" lang="ja-JP" altLang="en-US" dirty="0" smtClean="0"/>
              <a:t>も見えてくるだろう。</a:t>
            </a:r>
            <a:endParaRPr kumimoji="1" lang="en-US" altLang="ja-JP" dirty="0" smtClean="0"/>
          </a:p>
          <a:p>
            <a:pPr>
              <a:buFontTx/>
              <a:buChar char="-"/>
            </a:pPr>
            <a:r>
              <a:rPr kumimoji="1" lang="ja-JP" altLang="en-US" dirty="0" smtClean="0"/>
              <a:t>本当に面白い領域を</a:t>
            </a:r>
            <a:r>
              <a:rPr kumimoji="1" lang="en-US" altLang="ja-JP" smtClean="0"/>
              <a:t>J1+H2&amp;H3</a:t>
            </a:r>
            <a:r>
              <a:rPr kumimoji="1" lang="ja-JP" altLang="en-US" dirty="0"/>
              <a:t>撮</a:t>
            </a:r>
            <a:r>
              <a:rPr kumimoji="1" lang="ja-JP" altLang="en-US" dirty="0" smtClean="0"/>
              <a:t>像に持ち込み、</a:t>
            </a:r>
            <a:r>
              <a:rPr kumimoji="1" lang="en-US" altLang="ja-JP" dirty="0" smtClean="0"/>
              <a:t>SED</a:t>
            </a:r>
            <a:r>
              <a:rPr kumimoji="1" lang="ja-JP" altLang="en-US" dirty="0" smtClean="0"/>
              <a:t>フィット。</a:t>
            </a:r>
            <a:endParaRPr kumimoji="1" lang="en-US" altLang="ja-JP" dirty="0" smtClean="0"/>
          </a:p>
          <a:p>
            <a:pPr>
              <a:buFontTx/>
              <a:buChar char="-"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B-V</a:t>
            </a:r>
            <a:r>
              <a:rPr kumimoji="1" lang="ja-JP" altLang="en-US" smtClean="0"/>
              <a:t>　→　</a:t>
            </a:r>
            <a:r>
              <a:rPr kumimoji="1" lang="en-US" altLang="ja-JP" dirty="0" smtClean="0"/>
              <a:t>M/L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543800" cy="12192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400" dirty="0" err="1" smtClean="0"/>
              <a:t>Bruzual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Charlot</a:t>
            </a:r>
            <a:r>
              <a:rPr kumimoji="1" lang="en-US" altLang="ja-JP" sz="2400" dirty="0" smtClean="0"/>
              <a:t> (2003) …Age</a:t>
            </a:r>
            <a:r>
              <a:rPr kumimoji="1" lang="ja-JP" altLang="en-US" sz="2400" smtClean="0"/>
              <a:t> </a:t>
            </a:r>
            <a:r>
              <a:rPr kumimoji="1" lang="en-US" altLang="ja-JP" sz="2400" dirty="0" smtClean="0"/>
              <a:t>&gt;10</a:t>
            </a:r>
            <a:r>
              <a:rPr kumimoji="1" lang="en-US" altLang="ja-JP" sz="2400" baseline="30000" dirty="0" smtClean="0"/>
              <a:t>8.5</a:t>
            </a:r>
            <a:r>
              <a:rPr kumimoji="1" lang="en-US" altLang="ja-JP" sz="2400" dirty="0" smtClean="0"/>
              <a:t>yr</a:t>
            </a:r>
            <a:r>
              <a:rPr kumimoji="1" lang="ja-JP" altLang="en-US" sz="2400" smtClean="0"/>
              <a:t>なら良い結果。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U-B</a:t>
            </a:r>
            <a:r>
              <a:rPr kumimoji="1" lang="ja-JP" altLang="en-US" sz="2400" smtClean="0"/>
              <a:t>は現在の星形成の影響大。</a:t>
            </a:r>
            <a:endParaRPr kumimoji="1" lang="en-US" altLang="ja-JP" sz="2400" dirty="0" smtClean="0"/>
          </a:p>
          <a:p>
            <a:r>
              <a:rPr kumimoji="1" lang="ja-JP" altLang="en-US" sz="2400" smtClean="0"/>
              <a:t>つまり</a:t>
            </a:r>
            <a:r>
              <a:rPr kumimoji="1" lang="en-US" altLang="ja-JP" sz="2400" dirty="0" smtClean="0"/>
              <a:t>z~3</a:t>
            </a:r>
            <a:r>
              <a:rPr kumimoji="1" lang="ja-JP" altLang="en-US" sz="2400" smtClean="0"/>
              <a:t>は地上から</a:t>
            </a:r>
            <a:r>
              <a:rPr kumimoji="1" lang="en-US" altLang="ja-JP" sz="2400" dirty="0" smtClean="0"/>
              <a:t>Stellar Mass</a:t>
            </a:r>
            <a:r>
              <a:rPr kumimoji="1" lang="ja-JP" altLang="en-US" sz="2400" smtClean="0"/>
              <a:t>をする最後の砦。</a:t>
            </a:r>
            <a:endParaRPr kumimoji="1" lang="en-US" altLang="ja-JP" sz="2400" dirty="0" smtClean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743200"/>
            <a:ext cx="67150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1894</Words>
  <Application>Microsoft Office PowerPoint</Application>
  <PresentationFormat>On-screen Show (4:3)</PresentationFormat>
  <Paragraphs>168</Paragraphs>
  <Slides>23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"Green Beans" [OIII]輝線天体による原始銀河団探査＠z=3. 3</vt:lpstr>
      <vt:lpstr>原始銀河団サーベイとz～3</vt:lpstr>
      <vt:lpstr>MAHALO-Subaru (2010~, PI: T.Kodama)</vt:lpstr>
      <vt:lpstr>Hα観測限界＠z＝2.6： z&gt;3では[OIII]が期待できる</vt:lpstr>
      <vt:lpstr>Green Beans/Green PEAsとは</vt:lpstr>
      <vt:lpstr>z&gt;3では大質量銀河ほどGreen Peaに なれるかもしれない。</vt:lpstr>
      <vt:lpstr>Green Peas  Green Beans Schirmer et al. (2013) ApJ, 763, 60</vt:lpstr>
      <vt:lpstr>１．Protoclusters at z=3.3 window</vt:lpstr>
      <vt:lpstr>B-V　→　M/L</vt:lpstr>
      <vt:lpstr>SED for z=3.328</vt:lpstr>
      <vt:lpstr>SED for z=3.268</vt:lpstr>
      <vt:lpstr>Removing Foreground Contamination</vt:lpstr>
      <vt:lpstr>同時撮像によるJ-Kカラー</vt:lpstr>
      <vt:lpstr>“H-K jump” objects for z&gt;3 old gals. Bremer &amp; van Dokkum (2007)</vt:lpstr>
      <vt:lpstr>Mid-H break (J-K red) galaxies &amp; Green Peas</vt:lpstr>
      <vt:lpstr>Red “H-K” objects: how useful?</vt:lpstr>
      <vt:lpstr>(例)TXS1911 NB imaging for [OIII] emitters</vt:lpstr>
      <vt:lpstr>LAE Surveyではだめなの？</vt:lpstr>
      <vt:lpstr>Mid-H break (J-K red) galaxies &amp; Green Peas &amp; LAEs</vt:lpstr>
      <vt:lpstr>Protoclusters at z~2.3もまだまだ？</vt:lpstr>
      <vt:lpstr>GP/GB Protocluster Survey</vt:lpstr>
      <vt:lpstr>Target: NED Search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nuMOIRCS Science Proposal</dc:title>
  <dc:creator>ichi</dc:creator>
  <cp:lastModifiedBy>IT</cp:lastModifiedBy>
  <cp:revision>190</cp:revision>
  <dcterms:created xsi:type="dcterms:W3CDTF">2006-08-16T00:00:00Z</dcterms:created>
  <dcterms:modified xsi:type="dcterms:W3CDTF">2013-08-04T15:48:32Z</dcterms:modified>
</cp:coreProperties>
</file>