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s/slide1.xml" ContentType="application/vnd.openxmlformats-officedocument.presentationml.slide+xml"/>
  <Override PartName="/ppt/theme/theme1.xml" ContentType="application/vnd.openxmlformats-officedocument.them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5638" cy="43205400"/>
  <p:notesSz cx="7086600" cy="102108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CC00"/>
    <a:srgbClr val="FFFF66"/>
    <a:srgbClr val="E4E420"/>
    <a:srgbClr val="FF00FF"/>
    <a:srgbClr val="0033CC"/>
    <a:srgbClr val="FFFFFF"/>
    <a:srgbClr val="CCECFF"/>
    <a:srgbClr val="99CCFF"/>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8" autoAdjust="0"/>
    <p:restoredTop sz="94604" autoAdjust="0"/>
  </p:normalViewPr>
  <p:slideViewPr>
    <p:cSldViewPr>
      <p:cViewPr>
        <p:scale>
          <a:sx n="30" d="100"/>
          <a:sy n="30" d="100"/>
        </p:scale>
        <p:origin x="-912" y="4098"/>
      </p:cViewPr>
      <p:guideLst>
        <p:guide orient="horz" pos="13609"/>
        <p:guide pos="1020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577840"/>
            <a:ext cx="32405637" cy="37490400"/>
          </a:xfrm>
          <a:prstGeom prst="rect">
            <a:avLst/>
          </a:prstGeom>
          <a:solidFill>
            <a:srgbClr val="CCECFF">
              <a:alpha val="50000"/>
            </a:srgbClr>
          </a:solidFill>
          <a:ln>
            <a:solidFill>
              <a:srgbClr val="FF0000"/>
            </a:solidFill>
          </a:ln>
          <a:effectLst>
            <a:outerShdw blurRad="40000" dist="20000" dir="5400000" rotWithShape="0">
              <a:srgbClr val="000000">
                <a:alpha val="38000"/>
              </a:srgbClr>
            </a:outerShdw>
            <a:softEdge rad="6350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l="-13000" t="-5000" r="-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83" y="1730220"/>
            <a:ext cx="29165075" cy="7200901"/>
          </a:xfrm>
          <a:prstGeom prst="rect">
            <a:avLst/>
          </a:prstGeom>
        </p:spPr>
        <p:txBody>
          <a:bodyPr vert="horz" lIns="417588" tIns="208794" rIns="417588" bIns="2087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20283" y="10081265"/>
            <a:ext cx="29165075" cy="28513567"/>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20283" y="40045008"/>
            <a:ext cx="7561315" cy="2300287"/>
          </a:xfrm>
          <a:prstGeom prst="rect">
            <a:avLst/>
          </a:prstGeom>
        </p:spPr>
        <p:txBody>
          <a:bodyPr vert="horz" lIns="417588" tIns="208794" rIns="417588" bIns="208794" rtlCol="0" anchor="ctr"/>
          <a:lstStyle>
            <a:lvl1pPr algn="l">
              <a:defRPr sz="5500">
                <a:solidFill>
                  <a:schemeClr val="tx1">
                    <a:tint val="75000"/>
                  </a:schemeClr>
                </a:solidFill>
              </a:defRPr>
            </a:lvl1pPr>
          </a:lstStyle>
          <a:p>
            <a:fld id="{E995200B-DC49-4EBA-90A4-D852CB752D64}" type="datetimeFigureOut">
              <a:rPr lang="en-US" smtClean="0"/>
              <a:pPr/>
              <a:t>6/24/2010</a:t>
            </a:fld>
            <a:endParaRPr lang="en-US"/>
          </a:p>
        </p:txBody>
      </p:sp>
      <p:sp>
        <p:nvSpPr>
          <p:cNvPr id="5" name="Footer Placeholder 4"/>
          <p:cNvSpPr>
            <a:spLocks noGrp="1"/>
          </p:cNvSpPr>
          <p:nvPr>
            <p:ph type="ftr" sz="quarter" idx="3"/>
          </p:nvPr>
        </p:nvSpPr>
        <p:spPr>
          <a:xfrm>
            <a:off x="11071927" y="40045008"/>
            <a:ext cx="10261786" cy="2300287"/>
          </a:xfrm>
          <a:prstGeom prst="rect">
            <a:avLst/>
          </a:prstGeom>
        </p:spPr>
        <p:txBody>
          <a:bodyPr vert="horz" lIns="417588" tIns="208794" rIns="417588" bIns="20879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24042" y="40045008"/>
            <a:ext cx="7561315" cy="2300287"/>
          </a:xfrm>
          <a:prstGeom prst="rect">
            <a:avLst/>
          </a:prstGeom>
        </p:spPr>
        <p:txBody>
          <a:bodyPr vert="horz" lIns="417588" tIns="208794" rIns="417588" bIns="208794" rtlCol="0" anchor="ctr"/>
          <a:lstStyle>
            <a:lvl1pPr algn="r">
              <a:defRPr sz="5500">
                <a:solidFill>
                  <a:schemeClr val="tx1">
                    <a:tint val="75000"/>
                  </a:schemeClr>
                </a:solidFill>
              </a:defRPr>
            </a:lvl1pPr>
          </a:lstStyle>
          <a:p>
            <a:fld id="{E5EDDC7D-ABBA-4E0C-9FA1-8D7BE0FE95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5882"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904" indent="-1304963" algn="l" defTabSz="4175882"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852" indent="-1043970" algn="l" defTabSz="4175882"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793"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wm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66700"/>
            <a:ext cx="32405638" cy="1754326"/>
          </a:xfrm>
          <a:prstGeom prst="rect">
            <a:avLst/>
          </a:prstGeom>
          <a:noFill/>
        </p:spPr>
        <p:txBody>
          <a:bodyPr wrap="square" rtlCol="0">
            <a:spAutoFit/>
          </a:bodyPr>
          <a:lstStyle/>
          <a:p>
            <a:pPr algn="ctr"/>
            <a:r>
              <a:rPr lang="en-US" sz="5400" dirty="0" smtClean="0">
                <a:solidFill>
                  <a:schemeClr val="bg1"/>
                </a:solidFill>
                <a:effectLst>
                  <a:glow rad="101600">
                    <a:schemeClr val="accent5">
                      <a:satMod val="175000"/>
                      <a:alpha val="40000"/>
                    </a:schemeClr>
                  </a:glow>
                  <a:outerShdw blurRad="50800" dist="63500" dir="2700000" algn="tl" rotWithShape="0">
                    <a:prstClr val="black">
                      <a:alpha val="40000"/>
                    </a:prstClr>
                  </a:outerShdw>
                </a:effectLst>
                <a:latin typeface="Arial Black" pitchFamily="34" charset="0"/>
                <a:cs typeface="Aharoni" pitchFamily="2" charset="-79"/>
              </a:rPr>
              <a:t>Design and status of a near-infrared multi-object spectrograph </a:t>
            </a:r>
            <a:br>
              <a:rPr lang="en-US" sz="5400" dirty="0" smtClean="0">
                <a:solidFill>
                  <a:schemeClr val="bg1"/>
                </a:solidFill>
                <a:effectLst>
                  <a:glow rad="101600">
                    <a:schemeClr val="accent5">
                      <a:satMod val="175000"/>
                      <a:alpha val="40000"/>
                    </a:schemeClr>
                  </a:glow>
                  <a:outerShdw blurRad="50800" dist="63500" dir="2700000" algn="tl" rotWithShape="0">
                    <a:prstClr val="black">
                      <a:alpha val="40000"/>
                    </a:prstClr>
                  </a:outerShdw>
                </a:effectLst>
                <a:latin typeface="Arial Black" pitchFamily="34" charset="0"/>
                <a:cs typeface="Aharoni" pitchFamily="2" charset="-79"/>
              </a:rPr>
            </a:br>
            <a:r>
              <a:rPr lang="en-US" sz="5400" dirty="0" smtClean="0">
                <a:solidFill>
                  <a:schemeClr val="bg1"/>
                </a:solidFill>
                <a:effectLst>
                  <a:glow rad="101600">
                    <a:schemeClr val="accent5">
                      <a:satMod val="175000"/>
                      <a:alpha val="40000"/>
                    </a:schemeClr>
                  </a:glow>
                  <a:outerShdw blurRad="50800" dist="63500" dir="2700000" algn="tl" rotWithShape="0">
                    <a:prstClr val="black">
                      <a:alpha val="40000"/>
                    </a:prstClr>
                  </a:outerShdw>
                </a:effectLst>
                <a:latin typeface="Arial Black" pitchFamily="34" charset="0"/>
                <a:cs typeface="Aharoni" pitchFamily="2" charset="-79"/>
              </a:rPr>
              <a:t>for the TAO 6.5-m Telescope</a:t>
            </a:r>
            <a:endParaRPr lang="en-US" sz="5400" dirty="0">
              <a:solidFill>
                <a:schemeClr val="bg1"/>
              </a:solidFill>
              <a:effectLst>
                <a:glow rad="101600">
                  <a:schemeClr val="accent5">
                    <a:satMod val="175000"/>
                    <a:alpha val="40000"/>
                  </a:schemeClr>
                </a:glow>
                <a:outerShdw blurRad="50800" dist="63500" dir="2700000" algn="tl" rotWithShape="0">
                  <a:prstClr val="black">
                    <a:alpha val="40000"/>
                  </a:prstClr>
                </a:outerShdw>
              </a:effectLst>
              <a:latin typeface="Arial Black" pitchFamily="34" charset="0"/>
              <a:cs typeface="Aharoni" pitchFamily="2" charset="-79"/>
            </a:endParaRPr>
          </a:p>
        </p:txBody>
      </p:sp>
      <p:sp>
        <p:nvSpPr>
          <p:cNvPr id="5" name="Rectangle 4"/>
          <p:cNvSpPr/>
          <p:nvPr/>
        </p:nvSpPr>
        <p:spPr>
          <a:xfrm>
            <a:off x="0" y="2011084"/>
            <a:ext cx="32405638" cy="2308324"/>
          </a:xfrm>
          <a:prstGeom prst="rect">
            <a:avLst/>
          </a:prstGeom>
        </p:spPr>
        <p:txBody>
          <a:bodyPr wrap="square">
            <a:spAutoFit/>
          </a:bodyPr>
          <a:lstStyle/>
          <a:p>
            <a:pPr algn="ctr"/>
            <a:r>
              <a:rPr lang="en-US" sz="3600" dirty="0" smtClean="0">
                <a:solidFill>
                  <a:schemeClr val="bg1"/>
                </a:solidFill>
              </a:rPr>
              <a:t>Masahiro </a:t>
            </a:r>
            <a:r>
              <a:rPr lang="en-US" sz="3600" dirty="0" err="1" smtClean="0">
                <a:solidFill>
                  <a:schemeClr val="bg1"/>
                </a:solidFill>
              </a:rPr>
              <a:t>Konishi</a:t>
            </a:r>
            <a:r>
              <a:rPr lang="en-US" sz="3600" baseline="30000" dirty="0" err="1" smtClean="0">
                <a:solidFill>
                  <a:schemeClr val="bg1"/>
                </a:solidFill>
              </a:rPr>
              <a:t>a</a:t>
            </a:r>
            <a:r>
              <a:rPr lang="en-US" sz="3600" dirty="0" smtClean="0">
                <a:solidFill>
                  <a:schemeClr val="bg1"/>
                </a:solidFill>
              </a:rPr>
              <a:t>  &lt; konishi@ioa.s.u-tokyo.ac.jp &gt;</a:t>
            </a:r>
          </a:p>
          <a:p>
            <a:pPr algn="ctr"/>
            <a:r>
              <a:rPr lang="en-US" sz="3600" dirty="0" err="1" smtClean="0">
                <a:solidFill>
                  <a:schemeClr val="bg1"/>
                </a:solidFill>
              </a:rPr>
              <a:t>Kentaro</a:t>
            </a:r>
            <a:r>
              <a:rPr lang="en-US" sz="3600" dirty="0" smtClean="0">
                <a:solidFill>
                  <a:schemeClr val="bg1"/>
                </a:solidFill>
              </a:rPr>
              <a:t> </a:t>
            </a:r>
            <a:r>
              <a:rPr lang="en-US" sz="3600" dirty="0" err="1" smtClean="0">
                <a:solidFill>
                  <a:schemeClr val="bg1"/>
                </a:solidFill>
              </a:rPr>
              <a:t>Motohara</a:t>
            </a:r>
            <a:r>
              <a:rPr lang="en-US" sz="3600" baseline="30000" dirty="0" err="1" smtClean="0">
                <a:solidFill>
                  <a:schemeClr val="bg1"/>
                </a:solidFill>
              </a:rPr>
              <a:t>a</a:t>
            </a:r>
            <a:r>
              <a:rPr lang="en-US" sz="3600" dirty="0" smtClean="0">
                <a:solidFill>
                  <a:schemeClr val="bg1"/>
                </a:solidFill>
              </a:rPr>
              <a:t>, Mamoru </a:t>
            </a:r>
            <a:r>
              <a:rPr lang="en-US" sz="3600" dirty="0" err="1" smtClean="0">
                <a:solidFill>
                  <a:schemeClr val="bg1"/>
                </a:solidFill>
              </a:rPr>
              <a:t>Doi</a:t>
            </a:r>
            <a:r>
              <a:rPr lang="en-US" sz="3600" baseline="30000" dirty="0" err="1" smtClean="0">
                <a:solidFill>
                  <a:schemeClr val="bg1"/>
                </a:solidFill>
              </a:rPr>
              <a:t>a</a:t>
            </a:r>
            <a:r>
              <a:rPr lang="en-US" sz="3600" dirty="0" smtClean="0">
                <a:solidFill>
                  <a:schemeClr val="bg1"/>
                </a:solidFill>
              </a:rPr>
              <a:t>, Shigeyuki </a:t>
            </a:r>
            <a:r>
              <a:rPr lang="en-US" sz="3600" dirty="0" err="1" smtClean="0">
                <a:solidFill>
                  <a:schemeClr val="bg1"/>
                </a:solidFill>
              </a:rPr>
              <a:t>Sako</a:t>
            </a:r>
            <a:r>
              <a:rPr lang="en-US" sz="3600" baseline="30000" dirty="0" err="1" smtClean="0">
                <a:solidFill>
                  <a:schemeClr val="bg1"/>
                </a:solidFill>
              </a:rPr>
              <a:t>a</a:t>
            </a:r>
            <a:r>
              <a:rPr lang="en-US" sz="3600" dirty="0" smtClean="0">
                <a:solidFill>
                  <a:schemeClr val="bg1"/>
                </a:solidFill>
              </a:rPr>
              <a:t>, Koji </a:t>
            </a:r>
            <a:r>
              <a:rPr lang="en-US" sz="3600" dirty="0" err="1" smtClean="0">
                <a:solidFill>
                  <a:schemeClr val="bg1"/>
                </a:solidFill>
              </a:rPr>
              <a:t>Toshikawa</a:t>
            </a:r>
            <a:r>
              <a:rPr lang="en-US" sz="3600" baseline="30000" dirty="0" err="1" smtClean="0">
                <a:solidFill>
                  <a:schemeClr val="bg1"/>
                </a:solidFill>
              </a:rPr>
              <a:t>a</a:t>
            </a:r>
            <a:r>
              <a:rPr lang="en-US" sz="3600" dirty="0" smtClean="0">
                <a:solidFill>
                  <a:schemeClr val="bg1"/>
                </a:solidFill>
              </a:rPr>
              <a:t>, </a:t>
            </a:r>
            <a:r>
              <a:rPr lang="en-US" sz="3600" dirty="0" err="1" smtClean="0">
                <a:solidFill>
                  <a:schemeClr val="bg1"/>
                </a:solidFill>
              </a:rPr>
              <a:t>Natsuko</a:t>
            </a:r>
            <a:r>
              <a:rPr lang="en-US" sz="3600" dirty="0" smtClean="0">
                <a:solidFill>
                  <a:schemeClr val="bg1"/>
                </a:solidFill>
              </a:rPr>
              <a:t> </a:t>
            </a:r>
            <a:r>
              <a:rPr lang="en-US" sz="3600" dirty="0" err="1" smtClean="0">
                <a:solidFill>
                  <a:schemeClr val="bg1"/>
                </a:solidFill>
              </a:rPr>
              <a:t>Mitani</a:t>
            </a:r>
            <a:r>
              <a:rPr lang="en-US" sz="3600" baseline="30000" dirty="0" err="1" smtClean="0">
                <a:solidFill>
                  <a:schemeClr val="bg1"/>
                </a:solidFill>
              </a:rPr>
              <a:t>a</a:t>
            </a:r>
            <a:r>
              <a:rPr lang="en-US" sz="3600" dirty="0" smtClean="0">
                <a:solidFill>
                  <a:schemeClr val="bg1"/>
                </a:solidFill>
              </a:rPr>
              <a:t>, Tsutomu </a:t>
            </a:r>
            <a:r>
              <a:rPr lang="en-US" sz="3600" dirty="0" err="1" smtClean="0">
                <a:solidFill>
                  <a:schemeClr val="bg1"/>
                </a:solidFill>
              </a:rPr>
              <a:t>Aoki</a:t>
            </a:r>
            <a:r>
              <a:rPr lang="en-US" sz="3600" baseline="30000" dirty="0" err="1" smtClean="0">
                <a:solidFill>
                  <a:schemeClr val="bg1"/>
                </a:solidFill>
              </a:rPr>
              <a:t>b</a:t>
            </a:r>
            <a:r>
              <a:rPr lang="en-US" sz="3600" dirty="0" smtClean="0">
                <a:solidFill>
                  <a:schemeClr val="bg1"/>
                </a:solidFill>
              </a:rPr>
              <a:t>,</a:t>
            </a:r>
          </a:p>
          <a:p>
            <a:pPr algn="ctr"/>
            <a:r>
              <a:rPr lang="en-US" sz="3600" dirty="0" smtClean="0">
                <a:solidFill>
                  <a:schemeClr val="bg1"/>
                </a:solidFill>
              </a:rPr>
              <a:t> Toshihiro </a:t>
            </a:r>
            <a:r>
              <a:rPr lang="en-US" sz="3600" dirty="0" err="1" smtClean="0">
                <a:solidFill>
                  <a:schemeClr val="bg1"/>
                </a:solidFill>
              </a:rPr>
              <a:t>Handa</a:t>
            </a:r>
            <a:r>
              <a:rPr lang="en-US" sz="3600" baseline="30000" dirty="0" err="1" smtClean="0">
                <a:solidFill>
                  <a:schemeClr val="bg1"/>
                </a:solidFill>
              </a:rPr>
              <a:t>a</a:t>
            </a:r>
            <a:r>
              <a:rPr lang="en-US" sz="3600" dirty="0" smtClean="0">
                <a:solidFill>
                  <a:schemeClr val="bg1"/>
                </a:solidFill>
              </a:rPr>
              <a:t>, </a:t>
            </a:r>
            <a:r>
              <a:rPr lang="en-US" sz="3600" dirty="0" err="1" smtClean="0">
                <a:solidFill>
                  <a:schemeClr val="bg1"/>
                </a:solidFill>
              </a:rPr>
              <a:t>Yoshifusa</a:t>
            </a:r>
            <a:r>
              <a:rPr lang="en-US" sz="3600" dirty="0" smtClean="0">
                <a:solidFill>
                  <a:schemeClr val="bg1"/>
                </a:solidFill>
              </a:rPr>
              <a:t> </a:t>
            </a:r>
            <a:r>
              <a:rPr lang="en-US" sz="3600" dirty="0" err="1" smtClean="0">
                <a:solidFill>
                  <a:schemeClr val="bg1"/>
                </a:solidFill>
              </a:rPr>
              <a:t>Ita</a:t>
            </a:r>
            <a:r>
              <a:rPr lang="en-US" sz="3600" baseline="30000" dirty="0" err="1" smtClean="0">
                <a:solidFill>
                  <a:schemeClr val="bg1"/>
                </a:solidFill>
              </a:rPr>
              <a:t>c,d</a:t>
            </a:r>
            <a:r>
              <a:rPr lang="en-US" sz="3600" dirty="0" smtClean="0">
                <a:solidFill>
                  <a:schemeClr val="bg1"/>
                </a:solidFill>
              </a:rPr>
              <a:t>, Daisuke </a:t>
            </a:r>
            <a:r>
              <a:rPr lang="en-US" sz="3600" dirty="0" err="1" smtClean="0">
                <a:solidFill>
                  <a:schemeClr val="bg1"/>
                </a:solidFill>
              </a:rPr>
              <a:t>Kato</a:t>
            </a:r>
            <a:r>
              <a:rPr lang="en-US" sz="3600" baseline="30000" dirty="0" err="1" smtClean="0">
                <a:solidFill>
                  <a:schemeClr val="bg1"/>
                </a:solidFill>
              </a:rPr>
              <a:t>e,f</a:t>
            </a:r>
            <a:r>
              <a:rPr lang="en-US" sz="3600" dirty="0" smtClean="0">
                <a:solidFill>
                  <a:schemeClr val="bg1"/>
                </a:solidFill>
              </a:rPr>
              <a:t>, </a:t>
            </a:r>
            <a:r>
              <a:rPr lang="en-US" sz="3600" dirty="0" err="1" smtClean="0">
                <a:solidFill>
                  <a:schemeClr val="bg1"/>
                </a:solidFill>
              </a:rPr>
              <a:t>Kimiaki</a:t>
            </a:r>
            <a:r>
              <a:rPr lang="en-US" sz="3600" dirty="0" smtClean="0">
                <a:solidFill>
                  <a:schemeClr val="bg1"/>
                </a:solidFill>
              </a:rPr>
              <a:t> </a:t>
            </a:r>
            <a:r>
              <a:rPr lang="en-US" sz="3600" dirty="0" err="1" smtClean="0">
                <a:solidFill>
                  <a:schemeClr val="bg1"/>
                </a:solidFill>
              </a:rPr>
              <a:t>Kawara</a:t>
            </a:r>
            <a:r>
              <a:rPr lang="en-US" sz="3600" baseline="30000" dirty="0" err="1" smtClean="0">
                <a:solidFill>
                  <a:schemeClr val="bg1"/>
                </a:solidFill>
              </a:rPr>
              <a:t>a</a:t>
            </a:r>
            <a:r>
              <a:rPr lang="en-US" sz="3600" dirty="0" smtClean="0">
                <a:solidFill>
                  <a:schemeClr val="bg1"/>
                </a:solidFill>
              </a:rPr>
              <a:t>, Kotaro </a:t>
            </a:r>
            <a:r>
              <a:rPr lang="en-US" sz="3600" dirty="0" err="1" smtClean="0">
                <a:solidFill>
                  <a:schemeClr val="bg1"/>
                </a:solidFill>
              </a:rPr>
              <a:t>Kohno</a:t>
            </a:r>
            <a:r>
              <a:rPr lang="en-US" sz="3600" baseline="30000" dirty="0" err="1" smtClean="0">
                <a:solidFill>
                  <a:schemeClr val="bg1"/>
                </a:solidFill>
              </a:rPr>
              <a:t>a</a:t>
            </a:r>
            <a:r>
              <a:rPr lang="en-US" sz="3600" dirty="0" smtClean="0">
                <a:solidFill>
                  <a:schemeClr val="bg1"/>
                </a:solidFill>
              </a:rPr>
              <a:t>, </a:t>
            </a:r>
            <a:r>
              <a:rPr lang="en-US" sz="3600" dirty="0" err="1" smtClean="0">
                <a:solidFill>
                  <a:schemeClr val="bg1"/>
                </a:solidFill>
              </a:rPr>
              <a:t>Shintaro</a:t>
            </a:r>
            <a:r>
              <a:rPr lang="en-US" sz="3600" dirty="0" smtClean="0">
                <a:solidFill>
                  <a:schemeClr val="bg1"/>
                </a:solidFill>
              </a:rPr>
              <a:t> </a:t>
            </a:r>
            <a:r>
              <a:rPr lang="en-US" sz="3600" dirty="0" err="1" smtClean="0">
                <a:solidFill>
                  <a:schemeClr val="bg1"/>
                </a:solidFill>
              </a:rPr>
              <a:t>Koshida</a:t>
            </a:r>
            <a:r>
              <a:rPr lang="en-US" sz="3600" baseline="30000" dirty="0" err="1" smtClean="0">
                <a:solidFill>
                  <a:schemeClr val="bg1"/>
                </a:solidFill>
              </a:rPr>
              <a:t>a</a:t>
            </a:r>
            <a:r>
              <a:rPr lang="en-US" sz="3600" dirty="0" smtClean="0">
                <a:solidFill>
                  <a:schemeClr val="bg1"/>
                </a:solidFill>
              </a:rPr>
              <a:t>, Takeo </a:t>
            </a:r>
            <a:r>
              <a:rPr lang="en-US" sz="3600" dirty="0" err="1" smtClean="0">
                <a:solidFill>
                  <a:schemeClr val="bg1"/>
                </a:solidFill>
              </a:rPr>
              <a:t>Minezaki</a:t>
            </a:r>
            <a:r>
              <a:rPr lang="en-US" sz="3600" baseline="30000" dirty="0" err="1" smtClean="0">
                <a:solidFill>
                  <a:schemeClr val="bg1"/>
                </a:solidFill>
              </a:rPr>
              <a:t>a</a:t>
            </a:r>
            <a:r>
              <a:rPr lang="en-US" sz="3600" dirty="0" smtClean="0">
                <a:solidFill>
                  <a:schemeClr val="bg1"/>
                </a:solidFill>
              </a:rPr>
              <a:t>,</a:t>
            </a:r>
          </a:p>
          <a:p>
            <a:pPr algn="ctr"/>
            <a:r>
              <a:rPr lang="en-US" sz="3600" dirty="0" smtClean="0">
                <a:solidFill>
                  <a:schemeClr val="bg1"/>
                </a:solidFill>
              </a:rPr>
              <a:t> Takashi </a:t>
            </a:r>
            <a:r>
              <a:rPr lang="en-US" sz="3600" dirty="0" err="1" smtClean="0">
                <a:solidFill>
                  <a:schemeClr val="bg1"/>
                </a:solidFill>
              </a:rPr>
              <a:t>Miyata</a:t>
            </a:r>
            <a:r>
              <a:rPr lang="en-US" sz="3600" baseline="30000" dirty="0" err="1" smtClean="0">
                <a:solidFill>
                  <a:schemeClr val="bg1"/>
                </a:solidFill>
              </a:rPr>
              <a:t>a</a:t>
            </a:r>
            <a:r>
              <a:rPr lang="en-US" sz="3600" dirty="0" smtClean="0">
                <a:solidFill>
                  <a:schemeClr val="bg1"/>
                </a:solidFill>
              </a:rPr>
              <a:t>, Takao </a:t>
            </a:r>
            <a:r>
              <a:rPr lang="en-US" sz="3600" dirty="0" err="1" smtClean="0">
                <a:solidFill>
                  <a:schemeClr val="bg1"/>
                </a:solidFill>
              </a:rPr>
              <a:t>Soyano</a:t>
            </a:r>
            <a:r>
              <a:rPr lang="en-US" sz="3600" baseline="30000" dirty="0" err="1" smtClean="0">
                <a:solidFill>
                  <a:schemeClr val="bg1"/>
                </a:solidFill>
              </a:rPr>
              <a:t>b</a:t>
            </a:r>
            <a:r>
              <a:rPr lang="en-US" sz="3600" dirty="0" smtClean="0">
                <a:solidFill>
                  <a:schemeClr val="bg1"/>
                </a:solidFill>
              </a:rPr>
              <a:t>, Toshihiko </a:t>
            </a:r>
            <a:r>
              <a:rPr lang="en-US" sz="3600" dirty="0" err="1" smtClean="0">
                <a:solidFill>
                  <a:schemeClr val="bg1"/>
                </a:solidFill>
              </a:rPr>
              <a:t>Tanabe</a:t>
            </a:r>
            <a:r>
              <a:rPr lang="en-US" sz="3600" baseline="30000" dirty="0" err="1" smtClean="0">
                <a:solidFill>
                  <a:schemeClr val="bg1"/>
                </a:solidFill>
              </a:rPr>
              <a:t>a</a:t>
            </a:r>
            <a:r>
              <a:rPr lang="en-US" sz="3600" dirty="0" smtClean="0">
                <a:solidFill>
                  <a:schemeClr val="bg1"/>
                </a:solidFill>
              </a:rPr>
              <a:t>, </a:t>
            </a:r>
            <a:r>
              <a:rPr lang="en-US" sz="3600" dirty="0" err="1" smtClean="0">
                <a:solidFill>
                  <a:schemeClr val="bg1"/>
                </a:solidFill>
              </a:rPr>
              <a:t>Masuo</a:t>
            </a:r>
            <a:r>
              <a:rPr lang="en-US" sz="3600" dirty="0" smtClean="0">
                <a:solidFill>
                  <a:schemeClr val="bg1"/>
                </a:solidFill>
              </a:rPr>
              <a:t> </a:t>
            </a:r>
            <a:r>
              <a:rPr lang="en-US" sz="3600" dirty="0" err="1" smtClean="0">
                <a:solidFill>
                  <a:schemeClr val="bg1"/>
                </a:solidFill>
              </a:rPr>
              <a:t>Tanaka</a:t>
            </a:r>
            <a:r>
              <a:rPr lang="en-US" sz="3600" baseline="30000" dirty="0" err="1" smtClean="0">
                <a:solidFill>
                  <a:schemeClr val="bg1"/>
                </a:solidFill>
              </a:rPr>
              <a:t>a</a:t>
            </a:r>
            <a:r>
              <a:rPr lang="en-US" sz="3600" dirty="0" smtClean="0">
                <a:solidFill>
                  <a:schemeClr val="bg1"/>
                </a:solidFill>
              </a:rPr>
              <a:t>, </a:t>
            </a:r>
            <a:r>
              <a:rPr lang="en-US" sz="3600" dirty="0" err="1" smtClean="0">
                <a:solidFill>
                  <a:schemeClr val="bg1"/>
                </a:solidFill>
              </a:rPr>
              <a:t>Ken’ichi</a:t>
            </a:r>
            <a:r>
              <a:rPr lang="en-US" sz="3600" dirty="0" smtClean="0">
                <a:solidFill>
                  <a:schemeClr val="bg1"/>
                </a:solidFill>
              </a:rPr>
              <a:t> </a:t>
            </a:r>
            <a:r>
              <a:rPr lang="en-US" sz="3600" dirty="0" err="1" smtClean="0">
                <a:solidFill>
                  <a:schemeClr val="bg1"/>
                </a:solidFill>
              </a:rPr>
              <a:t>Tarusawa</a:t>
            </a:r>
            <a:r>
              <a:rPr lang="en-US" sz="3600" baseline="30000" dirty="0" err="1" smtClean="0">
                <a:solidFill>
                  <a:schemeClr val="bg1"/>
                </a:solidFill>
              </a:rPr>
              <a:t>b</a:t>
            </a:r>
            <a:r>
              <a:rPr lang="en-US" sz="3600" dirty="0" smtClean="0">
                <a:solidFill>
                  <a:schemeClr val="bg1"/>
                </a:solidFill>
              </a:rPr>
              <a:t>, and Yuzuru </a:t>
            </a:r>
            <a:r>
              <a:rPr lang="en-US" sz="3600" dirty="0" err="1" smtClean="0">
                <a:solidFill>
                  <a:schemeClr val="bg1"/>
                </a:solidFill>
              </a:rPr>
              <a:t>Yoshii</a:t>
            </a:r>
            <a:r>
              <a:rPr lang="en-US" sz="3600" baseline="30000" dirty="0" err="1" smtClean="0">
                <a:solidFill>
                  <a:schemeClr val="bg1"/>
                </a:solidFill>
              </a:rPr>
              <a:t>a</a:t>
            </a:r>
            <a:endParaRPr lang="en-US" sz="3600" baseline="30000" dirty="0">
              <a:solidFill>
                <a:schemeClr val="bg1"/>
              </a:solidFill>
            </a:endParaRPr>
          </a:p>
        </p:txBody>
      </p:sp>
      <p:pic>
        <p:nvPicPr>
          <p:cNvPr id="6" name="Picture 11231" descr="logo2tr"/>
          <p:cNvPicPr>
            <a:picLocks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8561967" y="785336"/>
            <a:ext cx="3490452" cy="304800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7" name="Picture 11230" descr="logo1t"/>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77019" y="785336"/>
            <a:ext cx="3764280" cy="3138964"/>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sp>
        <p:nvSpPr>
          <p:cNvPr id="1025" name="Rectangle 1"/>
          <p:cNvSpPr>
            <a:spLocks noChangeArrowheads="1"/>
          </p:cNvSpPr>
          <p:nvPr/>
        </p:nvSpPr>
        <p:spPr bwMode="auto">
          <a:xfrm>
            <a:off x="112051" y="106859"/>
            <a:ext cx="318709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baseline="0" dirty="0" smtClean="0">
                <a:ln>
                  <a:noFill/>
                </a:ln>
                <a:solidFill>
                  <a:schemeClr val="bg1"/>
                </a:solidFill>
                <a:effectLst/>
                <a:latin typeface="Arial Black" pitchFamily="34" charset="0"/>
                <a:cs typeface="Arial" pitchFamily="34" charset="0"/>
              </a:rPr>
              <a:t>7735-252 </a:t>
            </a:r>
          </a:p>
        </p:txBody>
      </p:sp>
      <p:sp>
        <p:nvSpPr>
          <p:cNvPr id="8" name="Rectangle 7"/>
          <p:cNvSpPr/>
          <p:nvPr/>
        </p:nvSpPr>
        <p:spPr>
          <a:xfrm>
            <a:off x="0" y="4229100"/>
            <a:ext cx="32405637" cy="1384995"/>
          </a:xfrm>
          <a:prstGeom prst="rect">
            <a:avLst/>
          </a:prstGeom>
        </p:spPr>
        <p:txBody>
          <a:bodyPr wrap="square">
            <a:spAutoFit/>
          </a:bodyPr>
          <a:lstStyle/>
          <a:p>
            <a:pPr lvl="3"/>
            <a:r>
              <a:rPr lang="en-US" sz="2800" baseline="30000" dirty="0" err="1" smtClean="0">
                <a:solidFill>
                  <a:schemeClr val="bg1"/>
                </a:solidFill>
              </a:rPr>
              <a:t>a</a:t>
            </a:r>
            <a:r>
              <a:rPr lang="en-US" sz="2800" dirty="0" err="1" smtClean="0">
                <a:solidFill>
                  <a:schemeClr val="bg1"/>
                </a:solidFill>
              </a:rPr>
              <a:t>Institute</a:t>
            </a:r>
            <a:r>
              <a:rPr lang="en-US" sz="2800" dirty="0" smtClean="0">
                <a:solidFill>
                  <a:schemeClr val="bg1"/>
                </a:solidFill>
              </a:rPr>
              <a:t> of Astronomy, the University of Tokyo, Mitaka, Japan; </a:t>
            </a:r>
            <a:r>
              <a:rPr lang="en-US" sz="2800" baseline="30000" dirty="0" err="1" smtClean="0">
                <a:solidFill>
                  <a:schemeClr val="bg1"/>
                </a:solidFill>
              </a:rPr>
              <a:t>b</a:t>
            </a:r>
            <a:r>
              <a:rPr lang="en-US" sz="2800" dirty="0" err="1" smtClean="0">
                <a:solidFill>
                  <a:schemeClr val="bg1"/>
                </a:solidFill>
              </a:rPr>
              <a:t>Kiso</a:t>
            </a:r>
            <a:r>
              <a:rPr lang="en-US" sz="2800" dirty="0" smtClean="0">
                <a:solidFill>
                  <a:schemeClr val="bg1"/>
                </a:solidFill>
              </a:rPr>
              <a:t> Observatory, Institute of Astronomy, the University of Tokyo, </a:t>
            </a:r>
            <a:r>
              <a:rPr lang="en-US" sz="2800" dirty="0" err="1" smtClean="0">
                <a:solidFill>
                  <a:schemeClr val="bg1"/>
                </a:solidFill>
              </a:rPr>
              <a:t>Kiso</a:t>
            </a:r>
            <a:r>
              <a:rPr lang="en-US" sz="2800" dirty="0" smtClean="0">
                <a:solidFill>
                  <a:schemeClr val="bg1"/>
                </a:solidFill>
              </a:rPr>
              <a:t>, Japan;</a:t>
            </a:r>
          </a:p>
          <a:p>
            <a:pPr lvl="3"/>
            <a:r>
              <a:rPr lang="en-US" sz="2800" baseline="30000" dirty="0" err="1" smtClean="0">
                <a:solidFill>
                  <a:schemeClr val="bg1"/>
                </a:solidFill>
              </a:rPr>
              <a:t>c</a:t>
            </a:r>
            <a:r>
              <a:rPr lang="en-US" sz="2800" dirty="0" err="1" smtClean="0">
                <a:solidFill>
                  <a:schemeClr val="bg1"/>
                </a:solidFill>
              </a:rPr>
              <a:t>National</a:t>
            </a:r>
            <a:r>
              <a:rPr lang="en-US" sz="2800" dirty="0" smtClean="0">
                <a:solidFill>
                  <a:schemeClr val="bg1"/>
                </a:solidFill>
              </a:rPr>
              <a:t> Astronomical Observatory of Japan, Mitaka, Japan; </a:t>
            </a:r>
            <a:r>
              <a:rPr lang="en-US" sz="2800" baseline="30000" dirty="0" err="1" smtClean="0">
                <a:solidFill>
                  <a:schemeClr val="bg1"/>
                </a:solidFill>
              </a:rPr>
              <a:t>d</a:t>
            </a:r>
            <a:r>
              <a:rPr lang="en-US" sz="2800" dirty="0" err="1" smtClean="0">
                <a:solidFill>
                  <a:schemeClr val="bg1"/>
                </a:solidFill>
              </a:rPr>
              <a:t>Astronomical</a:t>
            </a:r>
            <a:r>
              <a:rPr lang="en-US" sz="2800" dirty="0" smtClean="0">
                <a:solidFill>
                  <a:schemeClr val="bg1"/>
                </a:solidFill>
              </a:rPr>
              <a:t> Institute, Tohoku University, Sendai, Japan;</a:t>
            </a:r>
          </a:p>
          <a:p>
            <a:pPr lvl="3"/>
            <a:r>
              <a:rPr lang="en-US" sz="2800" baseline="30000" dirty="0" err="1" smtClean="0">
                <a:solidFill>
                  <a:schemeClr val="bg1"/>
                </a:solidFill>
              </a:rPr>
              <a:t>e</a:t>
            </a:r>
            <a:r>
              <a:rPr lang="en-US" sz="2800" dirty="0" err="1" smtClean="0">
                <a:solidFill>
                  <a:schemeClr val="bg1"/>
                </a:solidFill>
              </a:rPr>
              <a:t>Department</a:t>
            </a:r>
            <a:r>
              <a:rPr lang="en-US" sz="2800" dirty="0" smtClean="0">
                <a:solidFill>
                  <a:schemeClr val="bg1"/>
                </a:solidFill>
              </a:rPr>
              <a:t> of Astronomy, the University of Tokyo, Tokyo, Japan; </a:t>
            </a:r>
            <a:r>
              <a:rPr lang="en-US" sz="2800" baseline="30000" dirty="0" err="1" smtClean="0">
                <a:solidFill>
                  <a:schemeClr val="bg1"/>
                </a:solidFill>
              </a:rPr>
              <a:t>f</a:t>
            </a:r>
            <a:r>
              <a:rPr lang="en-US" sz="2800" dirty="0" err="1" smtClean="0">
                <a:solidFill>
                  <a:schemeClr val="bg1"/>
                </a:solidFill>
              </a:rPr>
              <a:t>Institute</a:t>
            </a:r>
            <a:r>
              <a:rPr lang="en-US" sz="2800" dirty="0" smtClean="0">
                <a:solidFill>
                  <a:schemeClr val="bg1"/>
                </a:solidFill>
              </a:rPr>
              <a:t> of Space and </a:t>
            </a:r>
            <a:r>
              <a:rPr lang="en-US" sz="2800" dirty="0" err="1" smtClean="0">
                <a:solidFill>
                  <a:schemeClr val="bg1"/>
                </a:solidFill>
              </a:rPr>
              <a:t>Astronautical</a:t>
            </a:r>
            <a:r>
              <a:rPr lang="en-US" sz="2800" dirty="0" smtClean="0">
                <a:solidFill>
                  <a:schemeClr val="bg1"/>
                </a:solidFill>
              </a:rPr>
              <a:t> Science, Sagamihara, Japan</a:t>
            </a:r>
            <a:endParaRPr lang="en-US" sz="2800" dirty="0">
              <a:solidFill>
                <a:schemeClr val="bg1"/>
              </a:solidFill>
            </a:endParaRPr>
          </a:p>
        </p:txBody>
      </p:sp>
      <p:grpSp>
        <p:nvGrpSpPr>
          <p:cNvPr id="87" name="Group 86"/>
          <p:cNvGrpSpPr/>
          <p:nvPr/>
        </p:nvGrpSpPr>
        <p:grpSpPr>
          <a:xfrm>
            <a:off x="1104763" y="39567268"/>
            <a:ext cx="18679456" cy="2609432"/>
            <a:chOff x="1201845" y="39433500"/>
            <a:chExt cx="18679456" cy="2609432"/>
          </a:xfrm>
        </p:grpSpPr>
        <p:sp>
          <p:nvSpPr>
            <p:cNvPr id="27" name="Text Box 11591"/>
            <p:cNvSpPr txBox="1">
              <a:spLocks noChangeArrowheads="1"/>
            </p:cNvSpPr>
            <p:nvPr/>
          </p:nvSpPr>
          <p:spPr bwMode="auto">
            <a:xfrm>
              <a:off x="1201845" y="39433500"/>
              <a:ext cx="2393604" cy="584775"/>
            </a:xfrm>
            <a:prstGeom prst="rect">
              <a:avLst/>
            </a:prstGeom>
            <a:noFill/>
            <a:ln w="9525">
              <a:noFill/>
              <a:miter lim="800000"/>
              <a:headEnd/>
              <a:tailEnd/>
            </a:ln>
            <a:effectLst/>
          </p:spPr>
          <p:txBody>
            <a:bodyPr wrap="none">
              <a:spAutoFit/>
            </a:bodyPr>
            <a:lstStyle/>
            <a:p>
              <a:pPr defTabSz="4321175"/>
              <a:r>
                <a:rPr lang="en-US" altLang="ja-JP" sz="3200" b="1" dirty="0">
                  <a:latin typeface="Arial" pitchFamily="34" charset="0"/>
                  <a:ea typeface="HG丸ｺﾞｼｯｸM-PRO" pitchFamily="50" charset="-128"/>
                  <a:cs typeface="Arial" pitchFamily="34" charset="0"/>
                </a:rPr>
                <a:t>References</a:t>
              </a:r>
            </a:p>
          </p:txBody>
        </p:sp>
        <p:sp>
          <p:nvSpPr>
            <p:cNvPr id="28" name="Rectangle 27"/>
            <p:cNvSpPr/>
            <p:nvPr/>
          </p:nvSpPr>
          <p:spPr>
            <a:xfrm>
              <a:off x="1226451" y="39919274"/>
              <a:ext cx="18654850" cy="2123658"/>
            </a:xfrm>
            <a:prstGeom prst="rect">
              <a:avLst/>
            </a:prstGeom>
          </p:spPr>
          <p:txBody>
            <a:bodyPr wrap="none">
              <a:spAutoFit/>
            </a:bodyPr>
            <a:lstStyle/>
            <a:p>
              <a:r>
                <a:rPr lang="en-US" sz="2200" dirty="0" smtClean="0">
                  <a:latin typeface="Arial" pitchFamily="34" charset="0"/>
                  <a:cs typeface="Arial" pitchFamily="34" charset="0"/>
                </a:rPr>
                <a:t>[1]  Yoshii, Y. et al., “Tokyo Atacama Observatory Project,” Proc. of the IAU 8th Asian-Pacific Regional Meeting II, 35–36 (2002).</a:t>
              </a:r>
            </a:p>
            <a:p>
              <a:r>
                <a:rPr lang="en-US" sz="2200" dirty="0" smtClean="0">
                  <a:latin typeface="Arial" pitchFamily="34" charset="0"/>
                  <a:cs typeface="Arial" pitchFamily="34" charset="0"/>
                </a:rPr>
                <a:t>[2]  Yoshii, Y. et al., “The University of Tokyo Atacama Observatory 6.5m Telescope project,” Proc. SPIE, in this conference (2010).</a:t>
              </a:r>
            </a:p>
            <a:p>
              <a:r>
                <a:rPr lang="en-US" sz="2200" dirty="0" smtClean="0">
                  <a:latin typeface="Arial" pitchFamily="34" charset="0"/>
                  <a:cs typeface="Arial" pitchFamily="34" charset="0"/>
                </a:rPr>
                <a:t>[3]  Miyata, T., et al., “Site evaluations of the summit of Co. Chajnantor for infrared observations,” Proc. SPIE 7012, 701243–701243–8 (2008).</a:t>
              </a:r>
            </a:p>
            <a:p>
              <a:r>
                <a:rPr lang="en-US" sz="2200" dirty="0" smtClean="0">
                  <a:latin typeface="Arial" pitchFamily="34" charset="0"/>
                  <a:cs typeface="Arial" pitchFamily="34" charset="0"/>
                </a:rPr>
                <a:t>[4]  Motohara, K. et al., “Seeing environment at a 5640m altitude of Co. Chajnantor in northern Chile,” Proc. SPIE 7012, 701244–701244–10 (2008).</a:t>
              </a:r>
            </a:p>
            <a:p>
              <a:r>
                <a:rPr lang="en-US" sz="2200" dirty="0" smtClean="0">
                  <a:latin typeface="Arial" pitchFamily="34" charset="0"/>
                  <a:cs typeface="Arial" pitchFamily="34" charset="0"/>
                </a:rPr>
                <a:t>[5]  Suzuki, R. et al., “Multi-Object Infrared Camera and Spectrograph (MOIRCS) for the Subaru Telescope I. Imaging,” PASJ 60, 1347–1362 (2008).</a:t>
              </a:r>
            </a:p>
            <a:p>
              <a:r>
                <a:rPr lang="en-US" sz="2200" dirty="0" smtClean="0">
                  <a:latin typeface="Arial" pitchFamily="34" charset="0"/>
                  <a:cs typeface="Arial" pitchFamily="34" charset="0"/>
                </a:rPr>
                <a:t>[6]  Tokoku, C. et al., “Infrared multi-object spectrograph of MOIRCS,” Proc. SPIE 6269, 62694N (2006).</a:t>
              </a:r>
              <a:endParaRPr lang="en-US" sz="2200" dirty="0">
                <a:latin typeface="Arial" pitchFamily="34" charset="0"/>
                <a:cs typeface="Arial" pitchFamily="34" charset="0"/>
              </a:endParaRPr>
            </a:p>
          </p:txBody>
        </p:sp>
      </p:grpSp>
      <p:sp>
        <p:nvSpPr>
          <p:cNvPr id="79" name="TextBox 78"/>
          <p:cNvSpPr txBox="1"/>
          <p:nvPr/>
        </p:nvSpPr>
        <p:spPr>
          <a:xfrm>
            <a:off x="1039019" y="12992100"/>
            <a:ext cx="11145102" cy="1323439"/>
          </a:xfrm>
          <a:prstGeom prst="rect">
            <a:avLst/>
          </a:prstGeom>
          <a:noFill/>
        </p:spPr>
        <p:txBody>
          <a:bodyPr wrap="non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2. S</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pecification</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 </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of</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 </a:t>
            </a: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SWIMS</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endParaRPr>
          </a:p>
        </p:txBody>
      </p:sp>
      <p:sp>
        <p:nvSpPr>
          <p:cNvPr id="81" name="TextBox 80"/>
          <p:cNvSpPr txBox="1"/>
          <p:nvPr/>
        </p:nvSpPr>
        <p:spPr>
          <a:xfrm>
            <a:off x="21308219" y="29375100"/>
            <a:ext cx="10466263" cy="1323439"/>
          </a:xfrm>
          <a:prstGeom prst="rect">
            <a:avLst/>
          </a:prstGeom>
          <a:noFill/>
        </p:spPr>
        <p:txBody>
          <a:bodyPr wrap="non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4. M</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ulti</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a:t>
            </a: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O</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bject</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 </a:t>
            </a: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S</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lit</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 </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rPr>
              <a:t>Unit</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ea typeface="HG丸ｺﾞｼｯｸM-PRO"/>
              <a:cs typeface="Times New Roman" pitchFamily="18" charset="0"/>
            </a:endParaRPr>
          </a:p>
        </p:txBody>
      </p:sp>
      <p:sp>
        <p:nvSpPr>
          <p:cNvPr id="82" name="TextBox 81"/>
          <p:cNvSpPr txBox="1"/>
          <p:nvPr/>
        </p:nvSpPr>
        <p:spPr>
          <a:xfrm>
            <a:off x="1198309" y="35227260"/>
            <a:ext cx="4823756" cy="1323439"/>
          </a:xfrm>
          <a:prstGeom prst="rect">
            <a:avLst/>
          </a:prstGeom>
          <a:noFill/>
        </p:spPr>
        <p:txBody>
          <a:bodyPr wrap="non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5. S</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chedule</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endParaRPr>
          </a:p>
        </p:txBody>
      </p:sp>
      <p:sp>
        <p:nvSpPr>
          <p:cNvPr id="93" name="Rectangle 92"/>
          <p:cNvSpPr/>
          <p:nvPr/>
        </p:nvSpPr>
        <p:spPr>
          <a:xfrm>
            <a:off x="23213219" y="9575780"/>
            <a:ext cx="8077200" cy="3046988"/>
          </a:xfrm>
          <a:prstGeom prst="rect">
            <a:avLst/>
          </a:prstGeom>
        </p:spPr>
        <p:txBody>
          <a:bodyPr wrap="square">
            <a:spAutoFit/>
          </a:bodyPr>
          <a:lstStyle/>
          <a:p>
            <a:pPr algn="just"/>
            <a:r>
              <a:rPr lang="en-US" sz="2400" dirty="0" smtClean="0">
                <a:solidFill>
                  <a:srgbClr val="002060"/>
                </a:solidFill>
                <a:latin typeface="Arial" pitchFamily="34" charset="0"/>
                <a:ea typeface="Tahoma" pitchFamily="34" charset="0"/>
                <a:cs typeface="Arial" pitchFamily="34" charset="0"/>
              </a:rPr>
              <a:t>Figure2. Observed-frame wavelength of optical emission lines as a function of redshift.  Red and green hatched regions represent wavelength ranges with low atmospheric transmittance (&lt;50%) at the TAO site and the VLT site, respectively. Solid lines show the wavelength of H</a:t>
            </a:r>
            <a:r>
              <a:rPr lang="el-GR" sz="2400" dirty="0" smtClean="0">
                <a:solidFill>
                  <a:srgbClr val="002060"/>
                </a:solidFill>
                <a:latin typeface="Arial" pitchFamily="34" charset="0"/>
                <a:ea typeface="Tahoma" pitchFamily="34" charset="0"/>
                <a:cs typeface="Arial" pitchFamily="34" charset="0"/>
              </a:rPr>
              <a:t>α</a:t>
            </a:r>
            <a:r>
              <a:rPr lang="en-US" sz="2400" dirty="0" smtClean="0">
                <a:solidFill>
                  <a:srgbClr val="002060"/>
                </a:solidFill>
                <a:latin typeface="Arial" pitchFamily="34" charset="0"/>
                <a:ea typeface="Tahoma" pitchFamily="34" charset="0"/>
                <a:cs typeface="Arial" pitchFamily="34" charset="0"/>
              </a:rPr>
              <a:t> (</a:t>
            </a:r>
            <a:r>
              <a:rPr lang="en-US" sz="2400" dirty="0" err="1" smtClean="0">
                <a:solidFill>
                  <a:srgbClr val="002060"/>
                </a:solidFill>
                <a:latin typeface="Arial" pitchFamily="34" charset="0"/>
                <a:ea typeface="Tahoma" pitchFamily="34" charset="0"/>
                <a:cs typeface="Arial" pitchFamily="34" charset="0"/>
              </a:rPr>
              <a:t>λ</a:t>
            </a:r>
            <a:r>
              <a:rPr lang="en-US" sz="2400" baseline="-25000" dirty="0" err="1" smtClean="0">
                <a:solidFill>
                  <a:srgbClr val="002060"/>
                </a:solidFill>
                <a:latin typeface="Arial" pitchFamily="34" charset="0"/>
                <a:ea typeface="Tahoma" pitchFamily="34" charset="0"/>
                <a:cs typeface="Arial" pitchFamily="34" charset="0"/>
              </a:rPr>
              <a:t>rest</a:t>
            </a:r>
            <a:r>
              <a:rPr lang="en-US" sz="2400" dirty="0" smtClean="0">
                <a:solidFill>
                  <a:srgbClr val="002060"/>
                </a:solidFill>
                <a:latin typeface="Arial" pitchFamily="34" charset="0"/>
                <a:ea typeface="Tahoma" pitchFamily="34" charset="0"/>
                <a:cs typeface="Arial" pitchFamily="34" charset="0"/>
              </a:rPr>
              <a:t> = 6563Å), [OIII] (</a:t>
            </a:r>
            <a:r>
              <a:rPr lang="en-US" sz="2400" dirty="0" err="1" smtClean="0">
                <a:solidFill>
                  <a:srgbClr val="002060"/>
                </a:solidFill>
                <a:latin typeface="Arial" pitchFamily="34" charset="0"/>
                <a:ea typeface="Tahoma" pitchFamily="34" charset="0"/>
                <a:cs typeface="Arial" pitchFamily="34" charset="0"/>
              </a:rPr>
              <a:t>λ</a:t>
            </a:r>
            <a:r>
              <a:rPr lang="en-US" sz="2400" baseline="-25000" dirty="0" err="1" smtClean="0">
                <a:solidFill>
                  <a:srgbClr val="002060"/>
                </a:solidFill>
                <a:latin typeface="Arial" pitchFamily="34" charset="0"/>
                <a:ea typeface="Tahoma" pitchFamily="34" charset="0"/>
                <a:cs typeface="Arial" pitchFamily="34" charset="0"/>
              </a:rPr>
              <a:t>rest</a:t>
            </a:r>
            <a:r>
              <a:rPr lang="en-US" sz="2400" dirty="0" smtClean="0">
                <a:solidFill>
                  <a:srgbClr val="002060"/>
                </a:solidFill>
                <a:latin typeface="Arial" pitchFamily="34" charset="0"/>
                <a:ea typeface="Tahoma" pitchFamily="34" charset="0"/>
                <a:cs typeface="Arial" pitchFamily="34" charset="0"/>
              </a:rPr>
              <a:t> = 4959, 5007Å), H</a:t>
            </a:r>
            <a:r>
              <a:rPr lang="el-GR" sz="2400" dirty="0" smtClean="0">
                <a:solidFill>
                  <a:srgbClr val="002060"/>
                </a:solidFill>
                <a:latin typeface="Arial" pitchFamily="34" charset="0"/>
                <a:ea typeface="Tahoma" pitchFamily="34" charset="0"/>
                <a:cs typeface="Arial" pitchFamily="34" charset="0"/>
              </a:rPr>
              <a:t>β</a:t>
            </a:r>
            <a:r>
              <a:rPr lang="en-US" sz="2400" dirty="0" smtClean="0">
                <a:solidFill>
                  <a:srgbClr val="002060"/>
                </a:solidFill>
                <a:latin typeface="Arial" pitchFamily="34" charset="0"/>
                <a:ea typeface="Tahoma" pitchFamily="34" charset="0"/>
                <a:cs typeface="Arial" pitchFamily="34" charset="0"/>
              </a:rPr>
              <a:t> (</a:t>
            </a:r>
            <a:r>
              <a:rPr lang="en-US" sz="2400" dirty="0" err="1" smtClean="0">
                <a:solidFill>
                  <a:srgbClr val="002060"/>
                </a:solidFill>
                <a:latin typeface="Arial" pitchFamily="34" charset="0"/>
                <a:ea typeface="Tahoma" pitchFamily="34" charset="0"/>
                <a:cs typeface="Arial" pitchFamily="34" charset="0"/>
              </a:rPr>
              <a:t>λ</a:t>
            </a:r>
            <a:r>
              <a:rPr lang="en-US" sz="2400" baseline="-25000" dirty="0" err="1" smtClean="0">
                <a:solidFill>
                  <a:srgbClr val="002060"/>
                </a:solidFill>
                <a:latin typeface="Arial" pitchFamily="34" charset="0"/>
                <a:ea typeface="Tahoma" pitchFamily="34" charset="0"/>
                <a:cs typeface="Arial" pitchFamily="34" charset="0"/>
              </a:rPr>
              <a:t>rest</a:t>
            </a:r>
            <a:r>
              <a:rPr lang="en-US" sz="2400" dirty="0" smtClean="0">
                <a:solidFill>
                  <a:srgbClr val="002060"/>
                </a:solidFill>
                <a:latin typeface="Arial" pitchFamily="34" charset="0"/>
                <a:ea typeface="Tahoma" pitchFamily="34" charset="0"/>
                <a:cs typeface="Arial" pitchFamily="34" charset="0"/>
              </a:rPr>
              <a:t> = 4861Å), and [OII] (</a:t>
            </a:r>
            <a:r>
              <a:rPr lang="en-US" sz="2400" dirty="0" err="1" smtClean="0">
                <a:solidFill>
                  <a:srgbClr val="002060"/>
                </a:solidFill>
                <a:latin typeface="Arial" pitchFamily="34" charset="0"/>
                <a:ea typeface="Tahoma" pitchFamily="34" charset="0"/>
                <a:cs typeface="Arial" pitchFamily="34" charset="0"/>
              </a:rPr>
              <a:t>λ</a:t>
            </a:r>
            <a:r>
              <a:rPr lang="en-US" sz="2400" baseline="-25000" dirty="0" err="1" smtClean="0">
                <a:solidFill>
                  <a:srgbClr val="002060"/>
                </a:solidFill>
                <a:latin typeface="Arial" pitchFamily="34" charset="0"/>
                <a:ea typeface="Tahoma" pitchFamily="34" charset="0"/>
                <a:cs typeface="Arial" pitchFamily="34" charset="0"/>
              </a:rPr>
              <a:t>rest</a:t>
            </a:r>
            <a:r>
              <a:rPr lang="en-US" sz="2400" dirty="0" smtClean="0">
                <a:solidFill>
                  <a:srgbClr val="002060"/>
                </a:solidFill>
                <a:latin typeface="Arial" pitchFamily="34" charset="0"/>
                <a:ea typeface="Tahoma" pitchFamily="34" charset="0"/>
                <a:cs typeface="Arial" pitchFamily="34" charset="0"/>
              </a:rPr>
              <a:t> = 3727Å). Wavelength </a:t>
            </a:r>
            <a:r>
              <a:rPr lang="en-US" sz="2400" dirty="0" err="1" smtClean="0">
                <a:solidFill>
                  <a:srgbClr val="002060"/>
                </a:solidFill>
                <a:latin typeface="Arial" pitchFamily="34" charset="0"/>
                <a:ea typeface="Tahoma" pitchFamily="34" charset="0"/>
                <a:cs typeface="Arial" pitchFamily="34" charset="0"/>
              </a:rPr>
              <a:t>coverages</a:t>
            </a:r>
            <a:r>
              <a:rPr lang="en-US" sz="2400" dirty="0" smtClean="0">
                <a:solidFill>
                  <a:srgbClr val="002060"/>
                </a:solidFill>
                <a:latin typeface="Arial" pitchFamily="34" charset="0"/>
                <a:ea typeface="Tahoma" pitchFamily="34" charset="0"/>
                <a:cs typeface="Arial" pitchFamily="34" charset="0"/>
              </a:rPr>
              <a:t> of SWIMS are also shown with arrows on the right.</a:t>
            </a:r>
            <a:endParaRPr lang="en-US" sz="2400" dirty="0">
              <a:solidFill>
                <a:srgbClr val="002060"/>
              </a:solidFill>
              <a:latin typeface="Arial" pitchFamily="34" charset="0"/>
              <a:ea typeface="Tahoma" pitchFamily="34" charset="0"/>
              <a:cs typeface="Arial" pitchFamily="34" charset="0"/>
            </a:endParaRPr>
          </a:p>
        </p:txBody>
      </p:sp>
      <p:sp>
        <p:nvSpPr>
          <p:cNvPr id="94" name="TextBox 93"/>
          <p:cNvSpPr txBox="1"/>
          <p:nvPr/>
        </p:nvSpPr>
        <p:spPr>
          <a:xfrm>
            <a:off x="1039019" y="6438900"/>
            <a:ext cx="14572579" cy="1323439"/>
          </a:xfrm>
          <a:prstGeom prst="rect">
            <a:avLst/>
          </a:prstGeom>
          <a:noFill/>
        </p:spPr>
        <p:txBody>
          <a:bodyPr wrap="non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1. TAO P</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ROJECT</a:t>
            </a: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 &amp; NIR A</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STRONOMY</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endParaRPr>
          </a:p>
        </p:txBody>
      </p:sp>
      <p:sp>
        <p:nvSpPr>
          <p:cNvPr id="97" name="TextBox 96"/>
          <p:cNvSpPr txBox="1"/>
          <p:nvPr/>
        </p:nvSpPr>
        <p:spPr>
          <a:xfrm>
            <a:off x="23213219" y="6873776"/>
            <a:ext cx="8077200" cy="2308324"/>
          </a:xfrm>
          <a:prstGeom prst="rect">
            <a:avLst/>
          </a:prstGeom>
          <a:noFill/>
        </p:spPr>
        <p:txBody>
          <a:bodyPr wrap="square" rtlCol="0">
            <a:spAutoFit/>
          </a:bodyPr>
          <a:lstStyle/>
          <a:p>
            <a:pPr algn="just"/>
            <a:r>
              <a:rPr lang="en-US" sz="2400" dirty="0" smtClean="0">
                <a:solidFill>
                  <a:srgbClr val="002060"/>
                </a:solidFill>
                <a:latin typeface="Arial" pitchFamily="34" charset="0"/>
                <a:ea typeface="Tahoma" pitchFamily="34" charset="0"/>
                <a:cs typeface="Arial" pitchFamily="34" charset="0"/>
              </a:rPr>
              <a:t>Figure 1. Atmospheric transmittances in NIR wavelengths at the TAO site (Co. Chajnantor, 5,600m alt., PWV=0.5mm) and the VLT site (Co. Paranal, 2,600m alt., PWV=6.0mm) calculated using ATRAN software </a:t>
            </a:r>
            <a:r>
              <a:rPr lang="en-US" altLang="ja-JP" sz="2400" dirty="0" smtClean="0">
                <a:solidFill>
                  <a:srgbClr val="002060"/>
                </a:solidFill>
                <a:latin typeface="Arial" pitchFamily="34" charset="0"/>
                <a:ea typeface="Tahoma" pitchFamily="34" charset="0"/>
                <a:cs typeface="Arial" pitchFamily="34" charset="0"/>
              </a:rPr>
              <a:t>(Lord, S.D. 1992, NASA).    </a:t>
            </a:r>
          </a:p>
          <a:p>
            <a:pPr algn="just"/>
            <a:r>
              <a:rPr lang="en-US" altLang="ja-JP" sz="2400" dirty="0" smtClean="0">
                <a:solidFill>
                  <a:srgbClr val="002060"/>
                </a:solidFill>
                <a:latin typeface="Arial" pitchFamily="34" charset="0"/>
                <a:ea typeface="Tahoma" pitchFamily="34" charset="0"/>
                <a:cs typeface="Arial" pitchFamily="34" charset="0"/>
              </a:rPr>
              <a:t>*PWV: Precipitable Water Vapor</a:t>
            </a:r>
            <a:endParaRPr lang="en-US" sz="2400" dirty="0">
              <a:solidFill>
                <a:srgbClr val="002060"/>
              </a:solidFill>
              <a:latin typeface="Arial" pitchFamily="34" charset="0"/>
              <a:ea typeface="Tahoma" pitchFamily="34" charset="0"/>
              <a:cs typeface="Arial" pitchFamily="34" charset="0"/>
            </a:endParaRPr>
          </a:p>
        </p:txBody>
      </p:sp>
      <p:sp>
        <p:nvSpPr>
          <p:cNvPr id="109" name="TextBox 108"/>
          <p:cNvSpPr txBox="1"/>
          <p:nvPr/>
        </p:nvSpPr>
        <p:spPr>
          <a:xfrm>
            <a:off x="1191419" y="7734300"/>
            <a:ext cx="15849600" cy="2246769"/>
          </a:xfrm>
          <a:prstGeom prst="rect">
            <a:avLst/>
          </a:prstGeom>
          <a:noFill/>
        </p:spPr>
        <p:txBody>
          <a:bodyPr wrap="square" rtlCol="0">
            <a:spAutoFit/>
          </a:bodyPr>
          <a:lstStyle/>
          <a:p>
            <a:pPr algn="just" defTabSz="4321175">
              <a:spcBef>
                <a:spcPct val="50000"/>
              </a:spcBef>
            </a:pPr>
            <a:r>
              <a:rPr lang="en-US" altLang="ja-JP" sz="2800" dirty="0" smtClean="0">
                <a:latin typeface="Arial" pitchFamily="34" charset="0"/>
                <a:ea typeface="Tahoma" pitchFamily="34" charset="0"/>
                <a:cs typeface="Arial" pitchFamily="34" charset="0"/>
              </a:rPr>
              <a:t>The University of Tokyo Atacama Observatory (</a:t>
            </a:r>
            <a:r>
              <a:rPr lang="en-US" altLang="ja-JP" sz="2800" b="1" dirty="0" smtClean="0">
                <a:latin typeface="Arial" pitchFamily="34" charset="0"/>
                <a:ea typeface="Tahoma" pitchFamily="34" charset="0"/>
                <a:cs typeface="Arial" pitchFamily="34" charset="0"/>
              </a:rPr>
              <a:t>TAO</a:t>
            </a:r>
            <a:r>
              <a:rPr lang="en-US" altLang="ja-JP" sz="2800" dirty="0" smtClean="0">
                <a:latin typeface="Arial" pitchFamily="34" charset="0"/>
                <a:ea typeface="Tahoma" pitchFamily="34" charset="0"/>
                <a:cs typeface="Arial" pitchFamily="34" charset="0"/>
              </a:rPr>
              <a:t>)  is a project to construct a 6.5m infrared-optimized telescope at the summit of Co. Chajnantor (5,640m altitude) in Atacama Desert, Chile (PI: Yuzuru Yoshii)</a:t>
            </a:r>
            <a:r>
              <a:rPr lang="en-US" altLang="ja-JP" sz="2800" baseline="30000" dirty="0" smtClean="0">
                <a:latin typeface="Arial" pitchFamily="34" charset="0"/>
                <a:ea typeface="Tahoma" pitchFamily="34" charset="0"/>
                <a:cs typeface="Arial" pitchFamily="34" charset="0"/>
              </a:rPr>
              <a:t>1,2</a:t>
            </a:r>
            <a:r>
              <a:rPr lang="en-US" altLang="ja-JP" sz="2800" dirty="0" smtClean="0">
                <a:latin typeface="Arial" pitchFamily="34" charset="0"/>
                <a:ea typeface="Tahoma" pitchFamily="34" charset="0"/>
                <a:cs typeface="Arial" pitchFamily="34" charset="0"/>
              </a:rPr>
              <a:t>. Thanks to the dry climate and high altitude</a:t>
            </a:r>
            <a:r>
              <a:rPr lang="en-US" altLang="ja-JP" sz="2800" baseline="30000" dirty="0" smtClean="0">
                <a:latin typeface="Arial" pitchFamily="34" charset="0"/>
                <a:ea typeface="Tahoma" pitchFamily="34" charset="0"/>
                <a:cs typeface="Arial" pitchFamily="34" charset="0"/>
              </a:rPr>
              <a:t>3,4</a:t>
            </a:r>
            <a:r>
              <a:rPr lang="en-US" altLang="ja-JP" sz="2800" dirty="0" smtClean="0">
                <a:latin typeface="Arial" pitchFamily="34" charset="0"/>
                <a:ea typeface="Tahoma" pitchFamily="34" charset="0"/>
                <a:cs typeface="Arial" pitchFamily="34" charset="0"/>
              </a:rPr>
              <a:t> at the TAO site, high atmospheric transmittance is expected in near-infrared (NIR) wavelengths (Figure 1), which is suitable for redshift surveys of distant astronomical objects (galaxies, galaxy clusters, and so on).</a:t>
            </a:r>
          </a:p>
        </p:txBody>
      </p:sp>
      <p:grpSp>
        <p:nvGrpSpPr>
          <p:cNvPr id="132" name="Group 131"/>
          <p:cNvGrpSpPr/>
          <p:nvPr/>
        </p:nvGrpSpPr>
        <p:grpSpPr>
          <a:xfrm>
            <a:off x="1115219" y="18935700"/>
            <a:ext cx="13182600" cy="6553200"/>
            <a:chOff x="1191419" y="19240500"/>
            <a:chExt cx="13182600" cy="6553200"/>
          </a:xfrm>
        </p:grpSpPr>
        <p:sp>
          <p:nvSpPr>
            <p:cNvPr id="131" name="Rounded Rectangle 130"/>
            <p:cNvSpPr/>
            <p:nvPr/>
          </p:nvSpPr>
          <p:spPr>
            <a:xfrm>
              <a:off x="1191419" y="19240500"/>
              <a:ext cx="13182600" cy="5638800"/>
            </a:xfrm>
            <a:prstGeom prst="roundRect">
              <a:avLst>
                <a:gd name="adj" fmla="val 10165"/>
              </a:avLst>
            </a:prstGeom>
            <a:solidFill>
              <a:schemeClr val="bg1"/>
            </a:solidFill>
            <a:ln w="50800" cmpd="sng">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1267620" y="24962703"/>
              <a:ext cx="13030199" cy="830997"/>
            </a:xfrm>
            <a:prstGeom prst="rect">
              <a:avLst/>
            </a:prstGeom>
            <a:noFill/>
          </p:spPr>
          <p:txBody>
            <a:bodyPr wrap="square" rtlCol="0">
              <a:spAutoFit/>
            </a:bodyPr>
            <a:lstStyle/>
            <a:p>
              <a:pPr algn="just"/>
              <a:r>
                <a:rPr lang="en-US" sz="2400" dirty="0" smtClean="0">
                  <a:solidFill>
                    <a:srgbClr val="002060"/>
                  </a:solidFill>
                  <a:latin typeface="Arial" pitchFamily="34" charset="0"/>
                  <a:ea typeface="Tahoma" pitchFamily="34" charset="0"/>
                  <a:cs typeface="Arial" pitchFamily="34" charset="0"/>
                </a:rPr>
                <a:t>Figure 3. 3D (</a:t>
              </a:r>
              <a:r>
                <a:rPr lang="en-US" sz="2400" i="1" dirty="0" smtClean="0">
                  <a:solidFill>
                    <a:srgbClr val="002060"/>
                  </a:solidFill>
                  <a:latin typeface="Arial" pitchFamily="34" charset="0"/>
                  <a:ea typeface="Tahoma" pitchFamily="34" charset="0"/>
                  <a:cs typeface="Arial" pitchFamily="34" charset="0"/>
                </a:rPr>
                <a:t>left</a:t>
              </a:r>
              <a:r>
                <a:rPr lang="en-US" sz="2400" dirty="0" smtClean="0">
                  <a:solidFill>
                    <a:srgbClr val="002060"/>
                  </a:solidFill>
                  <a:latin typeface="Arial" pitchFamily="34" charset="0"/>
                  <a:ea typeface="Tahoma" pitchFamily="34" charset="0"/>
                  <a:cs typeface="Arial" pitchFamily="34" charset="0"/>
                </a:rPr>
                <a:t>) and 2D cross-sectional (</a:t>
              </a:r>
              <a:r>
                <a:rPr lang="en-US" sz="2400" i="1" dirty="0" smtClean="0">
                  <a:solidFill>
                    <a:srgbClr val="002060"/>
                  </a:solidFill>
                  <a:latin typeface="Arial" pitchFamily="34" charset="0"/>
                  <a:ea typeface="Tahoma" pitchFamily="34" charset="0"/>
                  <a:cs typeface="Arial" pitchFamily="34" charset="0"/>
                </a:rPr>
                <a:t>right</a:t>
              </a:r>
              <a:r>
                <a:rPr lang="en-US" sz="2400" dirty="0" smtClean="0">
                  <a:solidFill>
                    <a:srgbClr val="002060"/>
                  </a:solidFill>
                  <a:latin typeface="Arial" pitchFamily="34" charset="0"/>
                  <a:ea typeface="Tahoma" pitchFamily="34" charset="0"/>
                  <a:cs typeface="Arial" pitchFamily="34" charset="0"/>
                </a:rPr>
                <a:t>)  </a:t>
              </a:r>
              <a:r>
                <a:rPr lang="en-US" sz="2400" dirty="0" smtClean="0">
                  <a:solidFill>
                    <a:srgbClr val="002060"/>
                  </a:solidFill>
                  <a:latin typeface="Arial" pitchFamily="34" charset="0"/>
                  <a:ea typeface="Tahoma" pitchFamily="34" charset="0"/>
                  <a:cs typeface="Arial" pitchFamily="34" charset="0"/>
                </a:rPr>
                <a:t>schematics of SWIMS. Dimension and weight of SWIMS are ~2x2x2 m</a:t>
              </a:r>
              <a:r>
                <a:rPr lang="en-US" sz="2400" baseline="30000" dirty="0" smtClean="0">
                  <a:solidFill>
                    <a:srgbClr val="002060"/>
                  </a:solidFill>
                  <a:latin typeface="Arial" pitchFamily="34" charset="0"/>
                  <a:ea typeface="Tahoma" pitchFamily="34" charset="0"/>
                  <a:cs typeface="Arial" pitchFamily="34" charset="0"/>
                </a:rPr>
                <a:t>3</a:t>
              </a:r>
              <a:r>
                <a:rPr lang="en-US" sz="2400" dirty="0" smtClean="0">
                  <a:solidFill>
                    <a:srgbClr val="002060"/>
                  </a:solidFill>
                  <a:latin typeface="Arial" pitchFamily="34" charset="0"/>
                  <a:ea typeface="Tahoma" pitchFamily="34" charset="0"/>
                  <a:cs typeface="Arial" pitchFamily="34" charset="0"/>
                </a:rPr>
                <a:t> and </a:t>
              </a:r>
              <a:r>
                <a:rPr lang="en-US" sz="2400" dirty="0" smtClean="0">
                  <a:solidFill>
                    <a:srgbClr val="002060"/>
                  </a:solidFill>
                  <a:latin typeface="Arial" pitchFamily="34" charset="0"/>
                  <a:ea typeface="Tahoma" pitchFamily="34" charset="0"/>
                  <a:cs typeface="Arial" pitchFamily="34" charset="0"/>
                </a:rPr>
                <a:t>2t .(</a:t>
              </a:r>
              <a:r>
                <a:rPr lang="en-US" sz="2400" dirty="0" smtClean="0">
                  <a:solidFill>
                    <a:srgbClr val="002060"/>
                  </a:solidFill>
                  <a:latin typeface="Arial" pitchFamily="34" charset="0"/>
                  <a:ea typeface="Tahoma" pitchFamily="34" charset="0"/>
                  <a:cs typeface="Arial" pitchFamily="34" charset="0"/>
                </a:rPr>
                <a:t>D</a:t>
              </a:r>
              <a:r>
                <a:rPr lang="en-US" sz="2400" dirty="0" smtClean="0">
                  <a:solidFill>
                    <a:srgbClr val="002060"/>
                  </a:solidFill>
                  <a:latin typeface="Arial" pitchFamily="34" charset="0"/>
                  <a:ea typeface="Tahoma" pitchFamily="34" charset="0"/>
                  <a:cs typeface="Arial" pitchFamily="34" charset="0"/>
                </a:rPr>
                <a:t>esigned by Sumitomo Heavy Industries, Inc)</a:t>
              </a:r>
              <a:endParaRPr lang="en-US" sz="2400" dirty="0">
                <a:solidFill>
                  <a:srgbClr val="002060"/>
                </a:solidFill>
                <a:latin typeface="Arial" pitchFamily="34" charset="0"/>
                <a:ea typeface="Tahoma" pitchFamily="34" charset="0"/>
                <a:cs typeface="Arial" pitchFamily="34" charset="0"/>
              </a:endParaRPr>
            </a:p>
          </p:txBody>
        </p:sp>
        <p:pic>
          <p:nvPicPr>
            <p:cNvPr id="1026" name="Picture 2" descr="C:\Users\Masahiro Konishi\Desktop\TAO_2010May\spie\spie2010_v2\swiims_3dview.png"/>
            <p:cNvPicPr>
              <a:picLocks noChangeAspect="1" noChangeArrowheads="1"/>
            </p:cNvPicPr>
            <p:nvPr/>
          </p:nvPicPr>
          <p:blipFill>
            <a:blip r:embed="rId4" cstate="print">
              <a:clrChange>
                <a:clrFrom>
                  <a:srgbClr val="FFFFFF"/>
                </a:clrFrom>
                <a:clrTo>
                  <a:srgbClr val="FFFFFF">
                    <a:alpha val="0"/>
                  </a:srgbClr>
                </a:clrTo>
              </a:clrChange>
            </a:blip>
            <a:srcRect l="2401"/>
            <a:stretch>
              <a:fillRect/>
            </a:stretch>
          </p:blipFill>
          <p:spPr bwMode="auto">
            <a:xfrm>
              <a:off x="1420019" y="19437573"/>
              <a:ext cx="5581634" cy="5350987"/>
            </a:xfrm>
            <a:prstGeom prst="rect">
              <a:avLst/>
            </a:prstGeom>
            <a:noFill/>
          </p:spPr>
        </p:pic>
        <p:grpSp>
          <p:nvGrpSpPr>
            <p:cNvPr id="44" name="Group 43"/>
            <p:cNvGrpSpPr/>
            <p:nvPr/>
          </p:nvGrpSpPr>
          <p:grpSpPr>
            <a:xfrm>
              <a:off x="7128224" y="19437573"/>
              <a:ext cx="6993088" cy="5289327"/>
              <a:chOff x="-112426" y="-8861"/>
              <a:chExt cx="9256426" cy="7001236"/>
            </a:xfrm>
          </p:grpSpPr>
          <p:pic>
            <p:nvPicPr>
              <p:cNvPr id="45" name="Picture 2" descr="C:\Users\Masahiro Konishi\Desktop\TAO_2010May\spie\spie2010_v2\swiims_2dview.png"/>
              <p:cNvPicPr>
                <a:picLocks noChangeAspect="1" noChangeArrowheads="1"/>
              </p:cNvPicPr>
              <p:nvPr/>
            </p:nvPicPr>
            <p:blipFill>
              <a:blip r:embed="rId5" cstate="print">
                <a:clrChange>
                  <a:clrFrom>
                    <a:srgbClr val="000000">
                      <a:alpha val="0"/>
                    </a:srgbClr>
                  </a:clrFrom>
                  <a:clrTo>
                    <a:srgbClr val="000000">
                      <a:alpha val="0"/>
                    </a:srgbClr>
                  </a:clrTo>
                </a:clrChange>
                <a:duotone>
                  <a:prstClr val="black"/>
                  <a:schemeClr val="tx2">
                    <a:tint val="45000"/>
                    <a:satMod val="400000"/>
                  </a:schemeClr>
                </a:duotone>
              </a:blip>
              <a:srcRect l="-15084" t="-17057" r="-14206" b="-10868"/>
              <a:stretch>
                <a:fillRect/>
              </a:stretch>
            </p:blipFill>
            <p:spPr bwMode="auto">
              <a:xfrm>
                <a:off x="0" y="0"/>
                <a:ext cx="9144000" cy="6858000"/>
              </a:xfrm>
              <a:prstGeom prst="rect">
                <a:avLst/>
              </a:prstGeom>
              <a:noFill/>
            </p:spPr>
          </p:pic>
          <p:sp>
            <p:nvSpPr>
              <p:cNvPr id="46" name="Left Bracket 45"/>
              <p:cNvSpPr/>
              <p:nvPr/>
            </p:nvSpPr>
            <p:spPr>
              <a:xfrm flipH="1">
                <a:off x="8077200" y="1905000"/>
                <a:ext cx="228600" cy="41148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ket 46"/>
              <p:cNvSpPr/>
              <p:nvPr/>
            </p:nvSpPr>
            <p:spPr>
              <a:xfrm>
                <a:off x="838200" y="990600"/>
                <a:ext cx="228600" cy="1905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ket 47"/>
              <p:cNvSpPr/>
              <p:nvPr/>
            </p:nvSpPr>
            <p:spPr>
              <a:xfrm rot="5400000">
                <a:off x="3924300" y="114300"/>
                <a:ext cx="228600" cy="13716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112426" y="4114800"/>
                <a:ext cx="2162163" cy="1226061"/>
              </a:xfrm>
              <a:prstGeom prst="rect">
                <a:avLst/>
              </a:prstGeom>
              <a:noFill/>
            </p:spPr>
            <p:txBody>
              <a:bodyPr wrap="none" rtlCol="0">
                <a:spAutoFit/>
              </a:bodyPr>
              <a:lstStyle/>
              <a:p>
                <a:r>
                  <a:rPr lang="en-US" sz="2400" dirty="0" smtClean="0">
                    <a:latin typeface="Times New Roman" pitchFamily="18" charset="0"/>
                    <a:cs typeface="Times New Roman" pitchFamily="18" charset="0"/>
                  </a:rPr>
                  <a:t>Cryogenic</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cooler</a:t>
                </a:r>
                <a:endParaRPr lang="en-US" sz="2400" dirty="0">
                  <a:latin typeface="Times New Roman" pitchFamily="18" charset="0"/>
                  <a:cs typeface="Times New Roman" pitchFamily="18" charset="0"/>
                </a:endParaRPr>
              </a:p>
            </p:txBody>
          </p:sp>
          <p:cxnSp>
            <p:nvCxnSpPr>
              <p:cNvPr id="50" name="Straight Connector 49"/>
              <p:cNvCxnSpPr/>
              <p:nvPr/>
            </p:nvCxnSpPr>
            <p:spPr>
              <a:xfrm rot="5400000" flipH="1" flipV="1">
                <a:off x="1257300" y="38481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600200" y="4724400"/>
                <a:ext cx="381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18012" y="-8861"/>
                <a:ext cx="3227713" cy="611084"/>
              </a:xfrm>
              <a:prstGeom prst="rect">
                <a:avLst/>
              </a:prstGeom>
              <a:noFill/>
            </p:spPr>
            <p:txBody>
              <a:bodyPr wrap="none" rtlCol="0">
                <a:spAutoFit/>
              </a:bodyPr>
              <a:lstStyle/>
              <a:p>
                <a:r>
                  <a:rPr lang="en-US" sz="2400" dirty="0" smtClean="0">
                    <a:latin typeface="Times New Roman" pitchFamily="18" charset="0"/>
                    <a:cs typeface="Times New Roman" pitchFamily="18" charset="0"/>
                  </a:rPr>
                  <a:t>Focal plane dewar</a:t>
                </a:r>
                <a:endParaRPr lang="en-US" sz="2400" dirty="0">
                  <a:latin typeface="Times New Roman" pitchFamily="18" charset="0"/>
                  <a:cs typeface="Times New Roman" pitchFamily="18" charset="0"/>
                </a:endParaRPr>
              </a:p>
            </p:txBody>
          </p:sp>
          <p:sp>
            <p:nvSpPr>
              <p:cNvPr id="53" name="TextBox 52"/>
              <p:cNvSpPr txBox="1"/>
              <p:nvPr/>
            </p:nvSpPr>
            <p:spPr>
              <a:xfrm rot="16200000">
                <a:off x="-721380" y="1550021"/>
                <a:ext cx="2505100" cy="681145"/>
              </a:xfrm>
              <a:prstGeom prst="rect">
                <a:avLst/>
              </a:prstGeom>
              <a:noFill/>
            </p:spPr>
            <p:txBody>
              <a:bodyPr wrap="none" rtlCol="0">
                <a:spAutoFit/>
              </a:bodyPr>
              <a:lstStyle/>
              <a:p>
                <a:r>
                  <a:rPr lang="en-US" sz="2400" dirty="0" smtClean="0">
                    <a:latin typeface="Times New Roman" pitchFamily="18" charset="0"/>
                    <a:cs typeface="Times New Roman" pitchFamily="18" charset="0"/>
                  </a:rPr>
                  <a:t>Mask dewar</a:t>
                </a:r>
                <a:endParaRPr lang="en-US" sz="2400" dirty="0">
                  <a:latin typeface="Times New Roman" pitchFamily="18" charset="0"/>
                  <a:cs typeface="Times New Roman" pitchFamily="18" charset="0"/>
                </a:endParaRPr>
              </a:p>
            </p:txBody>
          </p:sp>
          <p:sp>
            <p:nvSpPr>
              <p:cNvPr id="54" name="TextBox 53"/>
              <p:cNvSpPr txBox="1"/>
              <p:nvPr/>
            </p:nvSpPr>
            <p:spPr>
              <a:xfrm rot="5400000">
                <a:off x="7386300" y="3710606"/>
                <a:ext cx="2453068" cy="681145"/>
              </a:xfrm>
              <a:prstGeom prst="rect">
                <a:avLst/>
              </a:prstGeom>
              <a:noFill/>
            </p:spPr>
            <p:txBody>
              <a:bodyPr wrap="none" rtlCol="0">
                <a:spAutoFit/>
              </a:bodyPr>
              <a:lstStyle/>
              <a:p>
                <a:r>
                  <a:rPr lang="en-US" sz="2400" dirty="0" smtClean="0">
                    <a:latin typeface="Times New Roman" pitchFamily="18" charset="0"/>
                    <a:cs typeface="Times New Roman" pitchFamily="18" charset="0"/>
                  </a:rPr>
                  <a:t>Main dewar</a:t>
                </a:r>
                <a:endParaRPr lang="en-US" sz="2400" dirty="0">
                  <a:latin typeface="Times New Roman" pitchFamily="18" charset="0"/>
                  <a:cs typeface="Times New Roman" pitchFamily="18" charset="0"/>
                </a:endParaRPr>
              </a:p>
            </p:txBody>
          </p:sp>
          <p:sp>
            <p:nvSpPr>
              <p:cNvPr id="55" name="TextBox 54"/>
              <p:cNvSpPr txBox="1"/>
              <p:nvPr/>
            </p:nvSpPr>
            <p:spPr>
              <a:xfrm>
                <a:off x="5746588" y="6311230"/>
                <a:ext cx="3181515" cy="681145"/>
              </a:xfrm>
              <a:prstGeom prst="rect">
                <a:avLst/>
              </a:prstGeom>
              <a:noFill/>
            </p:spPr>
            <p:txBody>
              <a:bodyPr wrap="none" rtlCol="0">
                <a:spAutoFit/>
              </a:bodyPr>
              <a:lstStyle/>
              <a:p>
                <a:r>
                  <a:rPr lang="en-US" sz="2400" dirty="0" smtClean="0">
                    <a:latin typeface="Times New Roman" pitchFamily="18" charset="0"/>
                    <a:cs typeface="Times New Roman" pitchFamily="18" charset="0"/>
                  </a:rPr>
                  <a:t>Pre-cooling line</a:t>
                </a:r>
                <a:endParaRPr lang="en-US" sz="2400" dirty="0">
                  <a:latin typeface="Times New Roman" pitchFamily="18" charset="0"/>
                  <a:cs typeface="Times New Roman" pitchFamily="18" charset="0"/>
                </a:endParaRPr>
              </a:p>
            </p:txBody>
          </p:sp>
          <p:cxnSp>
            <p:nvCxnSpPr>
              <p:cNvPr id="56" name="Straight Connector 55"/>
              <p:cNvCxnSpPr/>
              <p:nvPr/>
            </p:nvCxnSpPr>
            <p:spPr>
              <a:xfrm rot="16200000" flipV="1">
                <a:off x="6934200" y="5791201"/>
                <a:ext cx="685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1115219" y="14287500"/>
            <a:ext cx="13182600" cy="954107"/>
          </a:xfrm>
          <a:prstGeom prst="rect">
            <a:avLst/>
          </a:prstGeom>
          <a:noFill/>
        </p:spPr>
        <p:txBody>
          <a:bodyPr wrap="square" rtlCol="0">
            <a:spAutoFit/>
          </a:bodyPr>
          <a:lstStyle/>
          <a:p>
            <a:pPr algn="just" defTabSz="4321175">
              <a:spcBef>
                <a:spcPct val="50000"/>
              </a:spcBef>
            </a:pPr>
            <a:r>
              <a:rPr lang="en-US" altLang="ja-JP" sz="2800" dirty="0" smtClean="0">
                <a:latin typeface="Arial" pitchFamily="34" charset="0"/>
                <a:ea typeface="Tahoma" pitchFamily="34" charset="0"/>
                <a:cs typeface="Arial" pitchFamily="34" charset="0"/>
              </a:rPr>
              <a:t>The most remarkable feature of SWIMS is </a:t>
            </a:r>
            <a:r>
              <a:rPr lang="en-US" altLang="ja-JP" sz="2800" dirty="0" smtClean="0">
                <a:solidFill>
                  <a:srgbClr val="FF0000"/>
                </a:solidFill>
                <a:latin typeface="Arial" pitchFamily="34" charset="0"/>
                <a:ea typeface="Tahoma" pitchFamily="34" charset="0"/>
                <a:cs typeface="Arial" pitchFamily="34" charset="0"/>
              </a:rPr>
              <a:t>NIR two-band </a:t>
            </a:r>
            <a:r>
              <a:rPr lang="en-US" altLang="ja-JP" sz="2800" b="1" dirty="0" smtClean="0">
                <a:solidFill>
                  <a:srgbClr val="FF0000"/>
                </a:solidFill>
                <a:latin typeface="Arial" pitchFamily="34" charset="0"/>
                <a:ea typeface="Tahoma" pitchFamily="34" charset="0"/>
                <a:cs typeface="Arial" pitchFamily="34" charset="0"/>
              </a:rPr>
              <a:t>simultaneous</a:t>
            </a:r>
            <a:r>
              <a:rPr lang="en-US" altLang="ja-JP" sz="2800" dirty="0" smtClean="0">
                <a:solidFill>
                  <a:srgbClr val="FF0000"/>
                </a:solidFill>
                <a:latin typeface="Arial" pitchFamily="34" charset="0"/>
                <a:ea typeface="Tahoma" pitchFamily="34" charset="0"/>
                <a:cs typeface="Arial" pitchFamily="34" charset="0"/>
              </a:rPr>
              <a:t> (imaging or MOS) observations</a:t>
            </a:r>
            <a:r>
              <a:rPr lang="en-US" altLang="ja-JP" sz="2800" dirty="0" smtClean="0">
                <a:latin typeface="Arial" pitchFamily="34" charset="0"/>
                <a:ea typeface="Tahoma" pitchFamily="34" charset="0"/>
                <a:cs typeface="Arial" pitchFamily="34" charset="0"/>
              </a:rPr>
              <a:t> (0.9-1.4 and 1.4-2.5 </a:t>
            </a:r>
            <a:r>
              <a:rPr lang="el-GR" sz="2800" dirty="0" smtClean="0">
                <a:latin typeface="Arial" pitchFamily="34" charset="0"/>
                <a:ea typeface="Tahoma" pitchFamily="34" charset="0"/>
                <a:cs typeface="Arial" pitchFamily="34" charset="0"/>
              </a:rPr>
              <a:t>μ</a:t>
            </a:r>
            <a:r>
              <a:rPr lang="en-US" altLang="ja-JP" sz="2800" dirty="0" smtClean="0">
                <a:latin typeface="Arial" pitchFamily="34" charset="0"/>
                <a:ea typeface="Tahoma" pitchFamily="34" charset="0"/>
                <a:cs typeface="Arial" pitchFamily="34" charset="0"/>
              </a:rPr>
              <a:t>m) using a dichroic mirror.</a:t>
            </a:r>
          </a:p>
        </p:txBody>
      </p:sp>
      <p:sp>
        <p:nvSpPr>
          <p:cNvPr id="80" name="TextBox 79"/>
          <p:cNvSpPr txBox="1"/>
          <p:nvPr/>
        </p:nvSpPr>
        <p:spPr>
          <a:xfrm>
            <a:off x="14526419" y="12992100"/>
            <a:ext cx="3868367" cy="1323439"/>
          </a:xfrm>
          <a:prstGeom prst="rect">
            <a:avLst/>
          </a:prstGeom>
          <a:noFill/>
        </p:spPr>
        <p:txBody>
          <a:bodyPr wrap="non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3. O</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rPr>
              <a:t>ptics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Times New Roman" pitchFamily="18" charset="0"/>
              <a:cs typeface="Times New Roman" pitchFamily="18" charset="0"/>
            </a:endParaRPr>
          </a:p>
        </p:txBody>
      </p:sp>
      <p:grpSp>
        <p:nvGrpSpPr>
          <p:cNvPr id="137" name="Group 136"/>
          <p:cNvGrpSpPr/>
          <p:nvPr/>
        </p:nvGrpSpPr>
        <p:grpSpPr>
          <a:xfrm>
            <a:off x="21155819" y="13220700"/>
            <a:ext cx="10287000" cy="5715000"/>
            <a:chOff x="21308219" y="13525500"/>
            <a:chExt cx="10287000" cy="5715000"/>
          </a:xfrm>
        </p:grpSpPr>
        <p:sp>
          <p:nvSpPr>
            <p:cNvPr id="136" name="Rounded Rectangle 135"/>
            <p:cNvSpPr/>
            <p:nvPr/>
          </p:nvSpPr>
          <p:spPr>
            <a:xfrm>
              <a:off x="21308219" y="13525500"/>
              <a:ext cx="10287000" cy="5715000"/>
            </a:xfrm>
            <a:prstGeom prst="roundRect">
              <a:avLst>
                <a:gd name="adj" fmla="val 9865"/>
              </a:avLst>
            </a:prstGeom>
            <a:solidFill>
              <a:schemeClr val="bg1"/>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E:\layout.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5400000">
              <a:off x="23781122" y="11551057"/>
              <a:ext cx="5366745" cy="9744881"/>
            </a:xfrm>
            <a:prstGeom prst="rect">
              <a:avLst/>
            </a:prstGeom>
            <a:noFill/>
          </p:spPr>
        </p:pic>
        <p:sp>
          <p:nvSpPr>
            <p:cNvPr id="71" name="TextBox 70"/>
            <p:cNvSpPr txBox="1"/>
            <p:nvPr/>
          </p:nvSpPr>
          <p:spPr>
            <a:xfrm>
              <a:off x="21566791" y="13677900"/>
              <a:ext cx="5075428" cy="830997"/>
            </a:xfrm>
            <a:prstGeom prst="rect">
              <a:avLst/>
            </a:prstGeom>
            <a:noFill/>
          </p:spPr>
          <p:txBody>
            <a:bodyPr wrap="none" rtlCol="0">
              <a:spAutoFit/>
            </a:bodyPr>
            <a:lstStyle/>
            <a:p>
              <a:pPr algn="just"/>
              <a:r>
                <a:rPr lang="en-US" sz="2400" dirty="0" smtClean="0">
                  <a:solidFill>
                    <a:srgbClr val="002060"/>
                  </a:solidFill>
                  <a:latin typeface="Arial" pitchFamily="34" charset="0"/>
                  <a:ea typeface="Tahoma" pitchFamily="34" charset="0"/>
                  <a:cs typeface="Arial" pitchFamily="34" charset="0"/>
                </a:rPr>
                <a:t>Figure 4. Optical design of SWIMS. </a:t>
              </a:r>
              <a:r>
                <a:rPr lang="en-US" sz="2400" dirty="0" smtClean="0">
                  <a:solidFill>
                    <a:srgbClr val="002060"/>
                  </a:solidFill>
                  <a:latin typeface="Arial" pitchFamily="34" charset="0"/>
                  <a:ea typeface="Tahoma" pitchFamily="34" charset="0"/>
                  <a:cs typeface="Arial" pitchFamily="34" charset="0"/>
                </a:rPr>
                <a:t/>
              </a:r>
              <a:br>
                <a:rPr lang="en-US" sz="2400" dirty="0" smtClean="0">
                  <a:solidFill>
                    <a:srgbClr val="002060"/>
                  </a:solidFill>
                  <a:latin typeface="Arial" pitchFamily="34" charset="0"/>
                  <a:ea typeface="Tahoma" pitchFamily="34" charset="0"/>
                  <a:cs typeface="Arial" pitchFamily="34" charset="0"/>
                </a:rPr>
              </a:br>
              <a:r>
                <a:rPr lang="en-US" sz="2400" dirty="0" smtClean="0">
                  <a:solidFill>
                    <a:srgbClr val="002060"/>
                  </a:solidFill>
                  <a:latin typeface="Arial" pitchFamily="34" charset="0"/>
                  <a:ea typeface="Tahoma" pitchFamily="34" charset="0"/>
                  <a:cs typeface="Arial" pitchFamily="34" charset="0"/>
                </a:rPr>
                <a:t>(Designed by </a:t>
              </a:r>
              <a:r>
                <a:rPr lang="en-US" sz="2400" dirty="0" err="1" smtClean="0">
                  <a:solidFill>
                    <a:srgbClr val="002060"/>
                  </a:solidFill>
                  <a:latin typeface="Arial" pitchFamily="34" charset="0"/>
                  <a:ea typeface="Tahoma" pitchFamily="34" charset="0"/>
                  <a:cs typeface="Arial" pitchFamily="34" charset="0"/>
                </a:rPr>
                <a:t>Optcraft</a:t>
              </a:r>
              <a:r>
                <a:rPr lang="en-US" sz="2400" dirty="0" smtClean="0">
                  <a:solidFill>
                    <a:srgbClr val="002060"/>
                  </a:solidFill>
                  <a:latin typeface="Arial" pitchFamily="34" charset="0"/>
                  <a:ea typeface="Tahoma" pitchFamily="34" charset="0"/>
                  <a:cs typeface="Arial" pitchFamily="34" charset="0"/>
                </a:rPr>
                <a:t>)</a:t>
              </a:r>
              <a:endParaRPr lang="en-US" sz="2400" dirty="0">
                <a:solidFill>
                  <a:srgbClr val="002060"/>
                </a:solidFill>
                <a:latin typeface="Arial" pitchFamily="34" charset="0"/>
                <a:ea typeface="Tahoma" pitchFamily="34" charset="0"/>
                <a:cs typeface="Arial" pitchFamily="34" charset="0"/>
              </a:endParaRPr>
            </a:p>
          </p:txBody>
        </p:sp>
      </p:grpSp>
      <p:sp>
        <p:nvSpPr>
          <p:cNvPr id="73" name="TextBox 72"/>
          <p:cNvSpPr txBox="1"/>
          <p:nvPr/>
        </p:nvSpPr>
        <p:spPr>
          <a:xfrm>
            <a:off x="14602619" y="14287500"/>
            <a:ext cx="6400800" cy="5478423"/>
          </a:xfrm>
          <a:prstGeom prst="rect">
            <a:avLst/>
          </a:prstGeom>
          <a:noFill/>
        </p:spPr>
        <p:txBody>
          <a:bodyPr wrap="square" rtlCol="0">
            <a:spAutoFit/>
          </a:bodyPr>
          <a:lstStyle/>
          <a:p>
            <a:pPr algn="just" defTabSz="4321175">
              <a:spcBef>
                <a:spcPct val="50000"/>
              </a:spcBef>
            </a:pPr>
            <a:r>
              <a:rPr lang="en-US" altLang="ja-JP" sz="2800" dirty="0" smtClean="0">
                <a:latin typeface="Arial" pitchFamily="34" charset="0"/>
                <a:ea typeface="Tahoma" pitchFamily="34" charset="0"/>
                <a:cs typeface="Arial" pitchFamily="34" charset="0"/>
              </a:rPr>
              <a:t>The SWIMS optics is currently optimized for the Subaru Telescope (Figure 4 and Table 2). </a:t>
            </a:r>
          </a:p>
          <a:p>
            <a:pPr algn="just" defTabSz="4321175">
              <a:spcBef>
                <a:spcPct val="50000"/>
              </a:spcBef>
            </a:pPr>
            <a:r>
              <a:rPr lang="en-US" altLang="ja-JP" sz="2800" dirty="0" smtClean="0">
                <a:latin typeface="Arial" pitchFamily="34" charset="0"/>
                <a:ea typeface="Tahoma" pitchFamily="34" charset="0"/>
                <a:cs typeface="Arial" pitchFamily="34" charset="0"/>
              </a:rPr>
              <a:t>A dichroic mirror is placed in the collimated beam for simultaneous-color observations.  All of the components are placed on a optical bench (1400 x 920mm), and cooled down below 90K. Expected performances are shown in Figure 5. Good image qualities are achieved, and image distortions are negligible across the </a:t>
            </a:r>
            <a:r>
              <a:rPr lang="en-US" altLang="ja-JP" sz="2800" dirty="0" err="1" smtClean="0">
                <a:latin typeface="Arial" pitchFamily="34" charset="0"/>
                <a:ea typeface="Tahoma" pitchFamily="34" charset="0"/>
                <a:cs typeface="Arial" pitchFamily="34" charset="0"/>
              </a:rPr>
              <a:t>FoV</a:t>
            </a:r>
            <a:r>
              <a:rPr lang="en-US" altLang="ja-JP" sz="2800" dirty="0" smtClean="0">
                <a:latin typeface="Arial" pitchFamily="34" charset="0"/>
                <a:ea typeface="Tahoma" pitchFamily="34" charset="0"/>
                <a:cs typeface="Arial" pitchFamily="34" charset="0"/>
              </a:rPr>
              <a:t>.</a:t>
            </a:r>
          </a:p>
        </p:txBody>
      </p:sp>
      <p:graphicFrame>
        <p:nvGraphicFramePr>
          <p:cNvPr id="74" name="Table 73"/>
          <p:cNvGraphicFramePr>
            <a:graphicFrameLocks noGrp="1"/>
          </p:cNvGraphicFramePr>
          <p:nvPr/>
        </p:nvGraphicFramePr>
        <p:xfrm>
          <a:off x="1290459" y="36751260"/>
          <a:ext cx="12854960" cy="2072640"/>
        </p:xfrm>
        <a:graphic>
          <a:graphicData uri="http://schemas.openxmlformats.org/drawingml/2006/table">
            <a:tbl>
              <a:tblPr firstRow="1" bandRow="1">
                <a:tableStyleId>{3B4B98B0-60AC-42C2-AFA5-B58CD77FA1E5}</a:tableStyleId>
              </a:tblPr>
              <a:tblGrid>
                <a:gridCol w="2418080"/>
                <a:gridCol w="10436880"/>
              </a:tblGrid>
              <a:tr h="370840">
                <a:tc>
                  <a:txBody>
                    <a:bodyPr/>
                    <a:lstStyle/>
                    <a:p>
                      <a:r>
                        <a:rPr lang="en-US" sz="2800" b="0" dirty="0" smtClean="0">
                          <a:latin typeface="Arial" pitchFamily="34" charset="0"/>
                          <a:cs typeface="Arial" pitchFamily="34" charset="0"/>
                        </a:rPr>
                        <a:t> By July 2010</a:t>
                      </a:r>
                      <a:endParaRPr lang="en-US" sz="2800" b="0" dirty="0">
                        <a:latin typeface="Arial" pitchFamily="34" charset="0"/>
                        <a:cs typeface="Arial" pitchFamily="34" charset="0"/>
                      </a:endParaRPr>
                    </a:p>
                  </a:txBody>
                  <a:tcPr/>
                </a:tc>
                <a:tc>
                  <a:txBody>
                    <a:bodyPr/>
                    <a:lstStyle/>
                    <a:p>
                      <a:r>
                        <a:rPr lang="en-US" altLang="ja-JP" sz="2800" b="0" dirty="0" smtClean="0">
                          <a:latin typeface="Arial" pitchFamily="34" charset="0"/>
                          <a:cs typeface="Arial" pitchFamily="34" charset="0"/>
                        </a:rPr>
                        <a:t>Detailed designs of optics, mechanics and MOS to be completed.</a:t>
                      </a:r>
                      <a:endParaRPr lang="en-US" sz="2800" b="0" dirty="0">
                        <a:latin typeface="Arial" pitchFamily="34" charset="0"/>
                        <a:cs typeface="Arial" pitchFamily="34" charset="0"/>
                      </a:endParaRPr>
                    </a:p>
                  </a:txBody>
                  <a:tcPr/>
                </a:tc>
              </a:tr>
              <a:tr h="370840">
                <a:tc>
                  <a:txBody>
                    <a:bodyPr/>
                    <a:lstStyle/>
                    <a:p>
                      <a:r>
                        <a:rPr lang="en-US" sz="2800" b="0" dirty="0" smtClean="0">
                          <a:latin typeface="Arial" pitchFamily="34" charset="0"/>
                          <a:cs typeface="Arial" pitchFamily="34" charset="0"/>
                        </a:rPr>
                        <a:t> 2011</a:t>
                      </a:r>
                      <a:endParaRPr lang="en-US" sz="2800" b="0" dirty="0">
                        <a:latin typeface="Arial" pitchFamily="34" charset="0"/>
                        <a:cs typeface="Arial" pitchFamily="34" charset="0"/>
                      </a:endParaRPr>
                    </a:p>
                  </a:txBody>
                  <a:tcPr/>
                </a:tc>
                <a:tc>
                  <a:txBody>
                    <a:bodyPr/>
                    <a:lstStyle/>
                    <a:p>
                      <a:r>
                        <a:rPr lang="en-US" altLang="ja-JP" sz="2800" b="0" dirty="0" smtClean="0">
                          <a:latin typeface="Arial" pitchFamily="34" charset="0"/>
                          <a:cs typeface="Arial" pitchFamily="34" charset="0"/>
                        </a:rPr>
                        <a:t>Dewar, MOS and detectors to be delivered.</a:t>
                      </a:r>
                      <a:endParaRPr lang="en-US" sz="2800" b="0" dirty="0">
                        <a:latin typeface="Arial" pitchFamily="34" charset="0"/>
                        <a:cs typeface="Arial" pitchFamily="34" charset="0"/>
                      </a:endParaRPr>
                    </a:p>
                  </a:txBody>
                  <a:tcPr/>
                </a:tc>
              </a:tr>
              <a:tr h="370840">
                <a:tc>
                  <a:txBody>
                    <a:bodyPr/>
                    <a:lstStyle/>
                    <a:p>
                      <a:r>
                        <a:rPr lang="en-US" sz="2800" b="0" dirty="0" smtClean="0">
                          <a:latin typeface="Arial" pitchFamily="34" charset="0"/>
                          <a:cs typeface="Arial" pitchFamily="34" charset="0"/>
                        </a:rPr>
                        <a:t> 2012</a:t>
                      </a:r>
                      <a:endParaRPr lang="en-US" sz="2800" b="0" dirty="0">
                        <a:latin typeface="Arial" pitchFamily="34" charset="0"/>
                        <a:cs typeface="Arial" pitchFamily="34" charset="0"/>
                      </a:endParaRPr>
                    </a:p>
                  </a:txBody>
                  <a:tcPr/>
                </a:tc>
                <a:tc>
                  <a:txBody>
                    <a:bodyPr/>
                    <a:lstStyle/>
                    <a:p>
                      <a:r>
                        <a:rPr lang="en-US" altLang="ja-JP" sz="2800" b="0" dirty="0" smtClean="0">
                          <a:latin typeface="Arial" pitchFamily="34" charset="0"/>
                          <a:cs typeface="Arial" pitchFamily="34" charset="0"/>
                        </a:rPr>
                        <a:t>Installation and assembly of the components to be completed.</a:t>
                      </a:r>
                      <a:endParaRPr lang="en-US" sz="2800" b="0" dirty="0">
                        <a:latin typeface="Arial" pitchFamily="34" charset="0"/>
                        <a:cs typeface="Arial" pitchFamily="34" charset="0"/>
                      </a:endParaRPr>
                    </a:p>
                  </a:txBody>
                  <a:tcPr/>
                </a:tc>
              </a:tr>
              <a:tr h="370840">
                <a:tc>
                  <a:txBody>
                    <a:bodyPr/>
                    <a:lstStyle/>
                    <a:p>
                      <a:r>
                        <a:rPr lang="en-US" sz="2800" b="0" dirty="0" smtClean="0">
                          <a:latin typeface="Arial" pitchFamily="34" charset="0"/>
                          <a:cs typeface="Arial" pitchFamily="34" charset="0"/>
                        </a:rPr>
                        <a:t> 2013</a:t>
                      </a:r>
                      <a:endParaRPr lang="en-US" sz="2800" b="0" dirty="0">
                        <a:latin typeface="Arial" pitchFamily="34" charset="0"/>
                        <a:cs typeface="Arial" pitchFamily="34" charset="0"/>
                      </a:endParaRPr>
                    </a:p>
                  </a:txBody>
                  <a:tcPr/>
                </a:tc>
                <a:tc>
                  <a:txBody>
                    <a:bodyPr/>
                    <a:lstStyle/>
                    <a:p>
                      <a:r>
                        <a:rPr lang="en-US" altLang="ja-JP" sz="2800" b="0" dirty="0" smtClean="0">
                          <a:latin typeface="Arial" pitchFamily="34" charset="0"/>
                          <a:cs typeface="Arial" pitchFamily="34" charset="0"/>
                        </a:rPr>
                        <a:t>Transported to Subaru, and First Light.</a:t>
                      </a:r>
                      <a:endParaRPr lang="en-US" sz="2800" b="0" dirty="0">
                        <a:latin typeface="Arial" pitchFamily="34" charset="0"/>
                        <a:cs typeface="Arial" pitchFamily="34" charset="0"/>
                      </a:endParaRPr>
                    </a:p>
                  </a:txBody>
                  <a:tcPr/>
                </a:tc>
              </a:tr>
            </a:tbl>
          </a:graphicData>
        </a:graphic>
      </p:graphicFrame>
      <p:sp>
        <p:nvSpPr>
          <p:cNvPr id="89" name="Rectangle 88"/>
          <p:cNvSpPr/>
          <p:nvPr/>
        </p:nvSpPr>
        <p:spPr>
          <a:xfrm>
            <a:off x="2182019" y="16458610"/>
            <a:ext cx="11628504" cy="523220"/>
          </a:xfrm>
          <a:prstGeom prst="rect">
            <a:avLst/>
          </a:prstGeom>
        </p:spPr>
        <p:txBody>
          <a:bodyPr wrap="none">
            <a:spAutoFit/>
          </a:bodyPr>
          <a:lstStyle/>
          <a:p>
            <a:r>
              <a:rPr lang="en-US" altLang="ja-JP" sz="2800" dirty="0" smtClean="0">
                <a:solidFill>
                  <a:prstClr val="black"/>
                </a:solidFill>
                <a:latin typeface="Arial" pitchFamily="34" charset="0"/>
                <a:ea typeface="Tahoma" pitchFamily="34" charset="0"/>
                <a:cs typeface="Arial" pitchFamily="34" charset="0"/>
                <a:sym typeface="Wingdings" pitchFamily="2" charset="2"/>
              </a:rPr>
              <a:t> Part of </a:t>
            </a:r>
            <a:r>
              <a:rPr lang="en-US" altLang="ja-JP" sz="2800" dirty="0" smtClean="0">
                <a:solidFill>
                  <a:prstClr val="black"/>
                </a:solidFill>
                <a:latin typeface="Arial" pitchFamily="34" charset="0"/>
                <a:ea typeface="Tahoma" pitchFamily="34" charset="0"/>
                <a:cs typeface="Arial" pitchFamily="34" charset="0"/>
              </a:rPr>
              <a:t>the initial design of the instrument is optimized for the Subaru.</a:t>
            </a:r>
            <a:endParaRPr lang="en-US" dirty="0"/>
          </a:p>
        </p:txBody>
      </p:sp>
      <p:sp>
        <p:nvSpPr>
          <p:cNvPr id="90" name="Rectangle 89"/>
          <p:cNvSpPr/>
          <p:nvPr/>
        </p:nvSpPr>
        <p:spPr>
          <a:xfrm>
            <a:off x="14602619" y="23202900"/>
            <a:ext cx="7086600" cy="1600438"/>
          </a:xfrm>
          <a:prstGeom prst="rect">
            <a:avLst/>
          </a:prstGeom>
        </p:spPr>
        <p:txBody>
          <a:bodyPr wrap="square">
            <a:spAutoFit/>
          </a:bodyPr>
          <a:lstStyle/>
          <a:p>
            <a:pPr algn="just" defTabSz="4321175">
              <a:spcBef>
                <a:spcPct val="50000"/>
              </a:spcBef>
            </a:pPr>
            <a:r>
              <a:rPr lang="en-US" altLang="ja-JP" sz="2800" u="sng" dirty="0" smtClean="0">
                <a:latin typeface="Arial" pitchFamily="34" charset="0"/>
                <a:ea typeface="Tahoma" pitchFamily="34" charset="0"/>
                <a:cs typeface="Arial" pitchFamily="34" charset="0"/>
              </a:rPr>
              <a:t>Camera Units:</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Two channels: optimized for </a:t>
            </a:r>
            <a:r>
              <a:rPr lang="el-GR" altLang="ja-JP" sz="2800" dirty="0" smtClean="0">
                <a:latin typeface="Arial" pitchFamily="34" charset="0"/>
                <a:ea typeface="Tahoma" pitchFamily="34" charset="0"/>
                <a:cs typeface="Arial" pitchFamily="34" charset="0"/>
              </a:rPr>
              <a:t>λ</a:t>
            </a:r>
            <a:r>
              <a:rPr lang="en-US" altLang="ja-JP" sz="2800" dirty="0" smtClean="0">
                <a:latin typeface="Arial" pitchFamily="34" charset="0"/>
                <a:ea typeface="Tahoma" pitchFamily="34" charset="0"/>
                <a:cs typeface="Arial" pitchFamily="34" charset="0"/>
              </a:rPr>
              <a:t>=0.9-1.5 </a:t>
            </a:r>
            <a:r>
              <a:rPr lang="el-GR" sz="2800" dirty="0" smtClean="0">
                <a:latin typeface="Arial" pitchFamily="34" charset="0"/>
                <a:ea typeface="Tahoma" pitchFamily="34" charset="0"/>
                <a:cs typeface="Arial" pitchFamily="34" charset="0"/>
              </a:rPr>
              <a:t>μ</a:t>
            </a:r>
            <a:r>
              <a:rPr lang="en-US" sz="2800" dirty="0" smtClean="0">
                <a:latin typeface="Arial" pitchFamily="34" charset="0"/>
                <a:ea typeface="Tahoma" pitchFamily="34" charset="0"/>
                <a:cs typeface="Arial" pitchFamily="34" charset="0"/>
              </a:rPr>
              <a:t>m (</a:t>
            </a:r>
            <a:r>
              <a:rPr lang="en-US" sz="2800" i="1" dirty="0" smtClean="0">
                <a:latin typeface="Arial" pitchFamily="34" charset="0"/>
                <a:ea typeface="Tahoma" pitchFamily="34" charset="0"/>
                <a:cs typeface="Arial" pitchFamily="34" charset="0"/>
              </a:rPr>
              <a:t>blue</a:t>
            </a:r>
            <a:r>
              <a:rPr lang="en-US" sz="2800" dirty="0" smtClean="0">
                <a:latin typeface="Arial" pitchFamily="34" charset="0"/>
                <a:ea typeface="Tahoma" pitchFamily="34" charset="0"/>
                <a:cs typeface="Arial" pitchFamily="34" charset="0"/>
              </a:rPr>
              <a:t>) and </a:t>
            </a:r>
            <a:r>
              <a:rPr lang="el-GR" altLang="ja-JP" sz="2800" dirty="0" smtClean="0">
                <a:latin typeface="Arial" pitchFamily="34" charset="0"/>
                <a:ea typeface="Tahoma" pitchFamily="34" charset="0"/>
                <a:cs typeface="Arial" pitchFamily="34" charset="0"/>
              </a:rPr>
              <a:t>λ</a:t>
            </a:r>
            <a:r>
              <a:rPr lang="en-US" altLang="ja-JP" sz="2800" dirty="0" smtClean="0">
                <a:latin typeface="Arial" pitchFamily="34" charset="0"/>
                <a:ea typeface="Tahoma" pitchFamily="34" charset="0"/>
                <a:cs typeface="Arial" pitchFamily="34" charset="0"/>
              </a:rPr>
              <a:t>=1.4-2.5 </a:t>
            </a:r>
            <a:r>
              <a:rPr lang="el-GR" sz="2800" dirty="0" smtClean="0">
                <a:latin typeface="Arial" pitchFamily="34" charset="0"/>
                <a:ea typeface="Tahoma" pitchFamily="34" charset="0"/>
                <a:cs typeface="Arial" pitchFamily="34" charset="0"/>
              </a:rPr>
              <a:t>μ</a:t>
            </a:r>
            <a:r>
              <a:rPr lang="en-US" sz="2800" dirty="0" smtClean="0">
                <a:latin typeface="Arial" pitchFamily="34" charset="0"/>
                <a:ea typeface="Tahoma" pitchFamily="34" charset="0"/>
                <a:cs typeface="Arial" pitchFamily="34" charset="0"/>
              </a:rPr>
              <a:t>m (</a:t>
            </a:r>
            <a:r>
              <a:rPr lang="en-US" sz="2800" i="1" dirty="0" smtClean="0">
                <a:latin typeface="Arial" pitchFamily="34" charset="0"/>
                <a:ea typeface="Tahoma" pitchFamily="34" charset="0"/>
                <a:cs typeface="Arial" pitchFamily="34" charset="0"/>
              </a:rPr>
              <a:t>red</a:t>
            </a:r>
            <a:r>
              <a:rPr lang="en-US" sz="2800" dirty="0" smtClean="0">
                <a:latin typeface="Arial" pitchFamily="34" charset="0"/>
                <a:ea typeface="Tahoma" pitchFamily="34" charset="0"/>
                <a:cs typeface="Arial" pitchFamily="34" charset="0"/>
              </a:rPr>
              <a:t>)</a:t>
            </a:r>
            <a:endParaRPr lang="en-US" altLang="ja-JP" sz="2800" dirty="0" smtClean="0">
              <a:latin typeface="Arial" pitchFamily="34" charset="0"/>
              <a:ea typeface="Tahoma" pitchFamily="34" charset="0"/>
              <a:cs typeface="Arial" pitchFamily="34" charset="0"/>
            </a:endParaRPr>
          </a:p>
        </p:txBody>
      </p:sp>
      <p:sp>
        <p:nvSpPr>
          <p:cNvPr id="91" name="Rectangle 90"/>
          <p:cNvSpPr/>
          <p:nvPr/>
        </p:nvSpPr>
        <p:spPr>
          <a:xfrm>
            <a:off x="14602619" y="19850100"/>
            <a:ext cx="7010399" cy="3323987"/>
          </a:xfrm>
          <a:prstGeom prst="rect">
            <a:avLst/>
          </a:prstGeom>
        </p:spPr>
        <p:txBody>
          <a:bodyPr wrap="square">
            <a:spAutoFit/>
          </a:bodyPr>
          <a:lstStyle/>
          <a:p>
            <a:pPr algn="just" defTabSz="4321175">
              <a:spcBef>
                <a:spcPct val="50000"/>
              </a:spcBef>
            </a:pPr>
            <a:r>
              <a:rPr lang="en-US" altLang="ja-JP" sz="2800" u="sng" dirty="0" smtClean="0">
                <a:latin typeface="Arial" pitchFamily="34" charset="0"/>
                <a:ea typeface="Tahoma" pitchFamily="34" charset="0"/>
                <a:cs typeface="Arial" pitchFamily="34" charset="0"/>
              </a:rPr>
              <a:t>Collimator Unit:</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Currently optimized for the Subaru Telescope</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Re-optimized by replacing the first three lenses when mounted on the TAO</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Field lens : </a:t>
            </a:r>
            <a:r>
              <a:rPr lang="el-GR" altLang="ja-JP" sz="2800" dirty="0" smtClean="0">
                <a:latin typeface="Arial" pitchFamily="34" charset="0"/>
                <a:ea typeface="Tahoma" pitchFamily="34" charset="0"/>
                <a:cs typeface="Arial" pitchFamily="34" charset="0"/>
              </a:rPr>
              <a:t>ϕ</a:t>
            </a:r>
            <a:r>
              <a:rPr lang="en-US" altLang="ja-JP" sz="2800" dirty="0" smtClean="0">
                <a:latin typeface="Arial" pitchFamily="34" charset="0"/>
                <a:ea typeface="Tahoma" pitchFamily="34" charset="0"/>
                <a:cs typeface="Arial" pitchFamily="34" charset="0"/>
              </a:rPr>
              <a:t>216mm, CaF</a:t>
            </a:r>
            <a:r>
              <a:rPr lang="en-US" altLang="ja-JP" sz="2800" baseline="-25000" dirty="0" smtClean="0">
                <a:latin typeface="Arial" pitchFamily="34" charset="0"/>
                <a:ea typeface="Tahoma" pitchFamily="34" charset="0"/>
                <a:cs typeface="Arial" pitchFamily="34" charset="0"/>
              </a:rPr>
              <a:t>2</a:t>
            </a:r>
            <a:r>
              <a:rPr lang="en-US" altLang="ja-JP" sz="2800" dirty="0" smtClean="0">
                <a:latin typeface="Arial" pitchFamily="34" charset="0"/>
                <a:ea typeface="Tahoma" pitchFamily="34" charset="0"/>
                <a:cs typeface="Arial" pitchFamily="34" charset="0"/>
              </a:rPr>
              <a:t> </a:t>
            </a:r>
          </a:p>
        </p:txBody>
      </p:sp>
      <p:grpSp>
        <p:nvGrpSpPr>
          <p:cNvPr id="99" name="Group 98"/>
          <p:cNvGrpSpPr/>
          <p:nvPr/>
        </p:nvGrpSpPr>
        <p:grpSpPr>
          <a:xfrm>
            <a:off x="21706114" y="19054822"/>
            <a:ext cx="9630843" cy="4853181"/>
            <a:chOff x="21867315" y="21141035"/>
            <a:chExt cx="9630843" cy="4853181"/>
          </a:xfrm>
        </p:grpSpPr>
        <p:sp>
          <p:nvSpPr>
            <p:cNvPr id="72" name="TextBox 71"/>
            <p:cNvSpPr txBox="1"/>
            <p:nvPr/>
          </p:nvSpPr>
          <p:spPr>
            <a:xfrm>
              <a:off x="21867315" y="21141035"/>
              <a:ext cx="4993226" cy="461665"/>
            </a:xfrm>
            <a:prstGeom prst="rect">
              <a:avLst/>
            </a:prstGeom>
            <a:noFill/>
          </p:spPr>
          <p:txBody>
            <a:bodyPr wrap="none" rtlCol="0">
              <a:spAutoFit/>
            </a:bodyPr>
            <a:lstStyle/>
            <a:p>
              <a:r>
                <a:rPr lang="en-US" sz="2400" dirty="0" smtClean="0">
                  <a:solidFill>
                    <a:srgbClr val="002060"/>
                  </a:solidFill>
                  <a:latin typeface="Arial" pitchFamily="34" charset="0"/>
                  <a:ea typeface="Tahoma" pitchFamily="34" charset="0"/>
                  <a:cs typeface="Arial" pitchFamily="34" charset="0"/>
                </a:rPr>
                <a:t>Table2. Specifications of the optics.</a:t>
              </a:r>
              <a:endParaRPr lang="en-US" sz="2400" dirty="0">
                <a:solidFill>
                  <a:srgbClr val="002060"/>
                </a:solidFill>
                <a:latin typeface="Arial" pitchFamily="34" charset="0"/>
                <a:ea typeface="Tahoma" pitchFamily="34" charset="0"/>
                <a:cs typeface="Arial" pitchFamily="34" charset="0"/>
              </a:endParaRPr>
            </a:p>
          </p:txBody>
        </p:sp>
        <p:pic>
          <p:nvPicPr>
            <p:cNvPr id="12" name="Picture 7"/>
            <p:cNvPicPr>
              <a:picLocks noChangeAspect="1" noChangeArrowheads="1"/>
            </p:cNvPicPr>
            <p:nvPr/>
          </p:nvPicPr>
          <p:blipFill>
            <a:blip r:embed="rId7" cstate="print"/>
            <a:srcRect/>
            <a:stretch>
              <a:fillRect/>
            </a:stretch>
          </p:blipFill>
          <p:spPr bwMode="auto">
            <a:xfrm>
              <a:off x="21917819" y="21602700"/>
              <a:ext cx="9580339" cy="4391516"/>
            </a:xfrm>
            <a:prstGeom prst="rect">
              <a:avLst/>
            </a:prstGeom>
            <a:noFill/>
            <a:ln w="38100">
              <a:solidFill>
                <a:srgbClr val="0033CC"/>
              </a:solidFill>
              <a:miter lim="800000"/>
              <a:headEnd/>
              <a:tailEnd/>
            </a:ln>
          </p:spPr>
        </p:pic>
      </p:grpSp>
      <p:sp>
        <p:nvSpPr>
          <p:cNvPr id="108" name="TextBox 107"/>
          <p:cNvSpPr txBox="1"/>
          <p:nvPr/>
        </p:nvSpPr>
        <p:spPr>
          <a:xfrm>
            <a:off x="14602619" y="27546300"/>
            <a:ext cx="7848600" cy="1200329"/>
          </a:xfrm>
          <a:prstGeom prst="rect">
            <a:avLst/>
          </a:prstGeom>
          <a:noFill/>
        </p:spPr>
        <p:txBody>
          <a:bodyPr wrap="square" rtlCol="0">
            <a:spAutoFit/>
          </a:bodyPr>
          <a:lstStyle/>
          <a:p>
            <a:pPr algn="just"/>
            <a:r>
              <a:rPr lang="en-US" sz="2400" dirty="0" smtClean="0">
                <a:solidFill>
                  <a:srgbClr val="002060"/>
                </a:solidFill>
                <a:latin typeface="Arial" pitchFamily="34" charset="0"/>
                <a:ea typeface="Tahoma" pitchFamily="34" charset="0"/>
                <a:cs typeface="Arial" pitchFamily="34" charset="0"/>
              </a:rPr>
              <a:t>Figure 5. </a:t>
            </a:r>
            <a:r>
              <a:rPr lang="en-US" sz="2400" i="1" dirty="0" smtClean="0">
                <a:solidFill>
                  <a:srgbClr val="002060"/>
                </a:solidFill>
                <a:latin typeface="Arial" pitchFamily="34" charset="0"/>
                <a:ea typeface="Tahoma" pitchFamily="34" charset="0"/>
                <a:cs typeface="Arial" pitchFamily="34" charset="0"/>
              </a:rPr>
              <a:t>Left</a:t>
            </a:r>
            <a:r>
              <a:rPr lang="en-US" sz="2400" dirty="0" smtClean="0">
                <a:solidFill>
                  <a:srgbClr val="002060"/>
                </a:solidFill>
                <a:latin typeface="Arial" pitchFamily="34" charset="0"/>
                <a:ea typeface="Tahoma" pitchFamily="34" charset="0"/>
                <a:cs typeface="Arial" pitchFamily="34" charset="0"/>
              </a:rPr>
              <a:t>: Spot diagrams for 6’.6 x 6’.6 </a:t>
            </a:r>
            <a:r>
              <a:rPr lang="en-US" sz="2400" dirty="0" err="1" smtClean="0">
                <a:solidFill>
                  <a:srgbClr val="002060"/>
                </a:solidFill>
                <a:latin typeface="Arial" pitchFamily="34" charset="0"/>
                <a:ea typeface="Tahoma" pitchFamily="34" charset="0"/>
                <a:cs typeface="Arial" pitchFamily="34" charset="0"/>
              </a:rPr>
              <a:t>FoV</a:t>
            </a:r>
            <a:r>
              <a:rPr lang="en-US" sz="2400" dirty="0" smtClean="0">
                <a:solidFill>
                  <a:srgbClr val="002060"/>
                </a:solidFill>
                <a:latin typeface="Arial" pitchFamily="34" charset="0"/>
                <a:ea typeface="Tahoma" pitchFamily="34" charset="0"/>
                <a:cs typeface="Arial" pitchFamily="34" charset="0"/>
              </a:rPr>
              <a:t> of the imaging mode. Red, green, blue spots correspond to </a:t>
            </a:r>
            <a:r>
              <a:rPr lang="el-GR" altLang="ja-JP" sz="2400" dirty="0" smtClean="0">
                <a:solidFill>
                  <a:srgbClr val="002060"/>
                </a:solidFill>
                <a:latin typeface="Arial" pitchFamily="34" charset="0"/>
                <a:ea typeface="Tahoma" pitchFamily="34" charset="0"/>
                <a:cs typeface="Arial" pitchFamily="34" charset="0"/>
              </a:rPr>
              <a:t>λ</a:t>
            </a:r>
            <a:r>
              <a:rPr lang="en-US" altLang="ja-JP" sz="2400" dirty="0" smtClean="0">
                <a:solidFill>
                  <a:srgbClr val="002060"/>
                </a:solidFill>
                <a:latin typeface="Arial" pitchFamily="34" charset="0"/>
                <a:ea typeface="Tahoma" pitchFamily="34" charset="0"/>
                <a:cs typeface="Arial" pitchFamily="34" charset="0"/>
              </a:rPr>
              <a:t> = (0.9, 1.25, 1.50) </a:t>
            </a:r>
            <a:r>
              <a:rPr lang="el-GR" sz="2400" dirty="0" smtClean="0">
                <a:solidFill>
                  <a:srgbClr val="002060"/>
                </a:solidFill>
                <a:latin typeface="Arial" pitchFamily="34" charset="0"/>
                <a:ea typeface="Tahoma" pitchFamily="34" charset="0"/>
                <a:cs typeface="Arial" pitchFamily="34" charset="0"/>
              </a:rPr>
              <a:t>μ</a:t>
            </a:r>
            <a:r>
              <a:rPr lang="en-US" sz="2400" dirty="0" smtClean="0">
                <a:solidFill>
                  <a:srgbClr val="002060"/>
                </a:solidFill>
                <a:latin typeface="Arial" pitchFamily="34" charset="0"/>
                <a:ea typeface="Tahoma" pitchFamily="34" charset="0"/>
                <a:cs typeface="Arial" pitchFamily="34" charset="0"/>
              </a:rPr>
              <a:t>m, and (1.4, 1.8, 2.4) </a:t>
            </a:r>
            <a:r>
              <a:rPr lang="el-GR" sz="2400" dirty="0" smtClean="0">
                <a:solidFill>
                  <a:srgbClr val="002060"/>
                </a:solidFill>
                <a:latin typeface="Arial" pitchFamily="34" charset="0"/>
                <a:ea typeface="Tahoma" pitchFamily="34" charset="0"/>
                <a:cs typeface="Arial" pitchFamily="34" charset="0"/>
              </a:rPr>
              <a:t>μ</a:t>
            </a:r>
            <a:r>
              <a:rPr lang="en-US" sz="2400" dirty="0" smtClean="0">
                <a:solidFill>
                  <a:srgbClr val="002060"/>
                </a:solidFill>
                <a:latin typeface="Arial" pitchFamily="34" charset="0"/>
                <a:ea typeface="Tahoma" pitchFamily="34" charset="0"/>
                <a:cs typeface="Arial" pitchFamily="34" charset="0"/>
              </a:rPr>
              <a:t>m for the </a:t>
            </a:r>
            <a:r>
              <a:rPr lang="en-US" sz="2400" i="1" dirty="0" smtClean="0">
                <a:solidFill>
                  <a:srgbClr val="002060"/>
                </a:solidFill>
                <a:latin typeface="Arial" pitchFamily="34" charset="0"/>
                <a:ea typeface="Tahoma" pitchFamily="34" charset="0"/>
                <a:cs typeface="Arial" pitchFamily="34" charset="0"/>
              </a:rPr>
              <a:t>blue</a:t>
            </a:r>
            <a:endParaRPr lang="en-US" sz="2400" dirty="0">
              <a:solidFill>
                <a:srgbClr val="002060"/>
              </a:solidFill>
              <a:latin typeface="Arial" pitchFamily="34" charset="0"/>
              <a:ea typeface="Tahoma" pitchFamily="34" charset="0"/>
              <a:cs typeface="Arial" pitchFamily="34" charset="0"/>
            </a:endParaRPr>
          </a:p>
        </p:txBody>
      </p:sp>
      <p:grpSp>
        <p:nvGrpSpPr>
          <p:cNvPr id="117" name="Group 116"/>
          <p:cNvGrpSpPr/>
          <p:nvPr/>
        </p:nvGrpSpPr>
        <p:grpSpPr>
          <a:xfrm>
            <a:off x="22603619" y="24193500"/>
            <a:ext cx="8733337" cy="4455341"/>
            <a:chOff x="23572096" y="26174700"/>
            <a:chExt cx="7916444" cy="4038600"/>
          </a:xfrm>
        </p:grpSpPr>
        <p:sp>
          <p:nvSpPr>
            <p:cNvPr id="106" name="Rectangle 105"/>
            <p:cNvSpPr/>
            <p:nvPr/>
          </p:nvSpPr>
          <p:spPr>
            <a:xfrm>
              <a:off x="23572096" y="26174700"/>
              <a:ext cx="7916444"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Masahiro Konishi\Desktop\TAO_2010May\spie\spie2010_v2\SWIIMS100420\Distortion_Short@SUBARU.bmp"/>
            <p:cNvPicPr>
              <a:picLocks noChangeAspect="1" noChangeArrowheads="1"/>
            </p:cNvPicPr>
            <p:nvPr/>
          </p:nvPicPr>
          <p:blipFill>
            <a:blip r:embed="rId8" cstate="print"/>
            <a:srcRect/>
            <a:stretch>
              <a:fillRect/>
            </a:stretch>
          </p:blipFill>
          <p:spPr bwMode="auto">
            <a:xfrm>
              <a:off x="26425219" y="26252704"/>
              <a:ext cx="1833860" cy="1828800"/>
            </a:xfrm>
            <a:prstGeom prst="rect">
              <a:avLst/>
            </a:prstGeom>
            <a:noFill/>
          </p:spPr>
        </p:pic>
        <p:pic>
          <p:nvPicPr>
            <p:cNvPr id="1030" name="Picture 6" descr="C:\Users\Masahiro Konishi\Desktop\TAO_2010May\spie\spie2010_v2\SWIIMS100420\Distortion_Long@SUBARU.bmp"/>
            <p:cNvPicPr>
              <a:picLocks noChangeAspect="1" noChangeArrowheads="1"/>
            </p:cNvPicPr>
            <p:nvPr/>
          </p:nvPicPr>
          <p:blipFill>
            <a:blip r:embed="rId9" cstate="print"/>
            <a:srcRect/>
            <a:stretch>
              <a:fillRect/>
            </a:stretch>
          </p:blipFill>
          <p:spPr bwMode="auto">
            <a:xfrm>
              <a:off x="26425219" y="28290012"/>
              <a:ext cx="1833840" cy="1828800"/>
            </a:xfrm>
            <a:prstGeom prst="rect">
              <a:avLst/>
            </a:prstGeom>
            <a:noFill/>
          </p:spPr>
        </p:pic>
        <p:pic>
          <p:nvPicPr>
            <p:cNvPr id="1033" name="Picture 9" descr="C:\Users\Masahiro Konishi\Desktop\TAO_2010May\spie\spie2010_v2\SD_SpecShort@SUBARU_100617.bmp"/>
            <p:cNvPicPr>
              <a:picLocks noChangeAspect="1" noChangeArrowheads="1"/>
            </p:cNvPicPr>
            <p:nvPr/>
          </p:nvPicPr>
          <p:blipFill>
            <a:blip r:embed="rId10" cstate="print"/>
            <a:srcRect/>
            <a:stretch>
              <a:fillRect/>
            </a:stretch>
          </p:blipFill>
          <p:spPr bwMode="auto">
            <a:xfrm>
              <a:off x="28318618" y="26252704"/>
              <a:ext cx="3076923" cy="1847088"/>
            </a:xfrm>
            <a:prstGeom prst="rect">
              <a:avLst/>
            </a:prstGeom>
            <a:noFill/>
          </p:spPr>
        </p:pic>
        <p:pic>
          <p:nvPicPr>
            <p:cNvPr id="1034" name="Picture 10" descr="C:\Users\Masahiro Konishi\Desktop\TAO_2010May\spie\spie2010_v2\SD_SpecLong@SUBARU_100617.bmp"/>
            <p:cNvPicPr>
              <a:picLocks noChangeAspect="1" noChangeArrowheads="1"/>
            </p:cNvPicPr>
            <p:nvPr/>
          </p:nvPicPr>
          <p:blipFill>
            <a:blip r:embed="rId11" cstate="print"/>
            <a:srcRect/>
            <a:stretch>
              <a:fillRect/>
            </a:stretch>
          </p:blipFill>
          <p:spPr bwMode="auto">
            <a:xfrm>
              <a:off x="28318618" y="28290012"/>
              <a:ext cx="3076923" cy="1847088"/>
            </a:xfrm>
            <a:prstGeom prst="rect">
              <a:avLst/>
            </a:prstGeom>
            <a:noFill/>
          </p:spPr>
        </p:pic>
        <p:pic>
          <p:nvPicPr>
            <p:cNvPr id="2" name="Picture 2" descr="C:\Users\Masahiro Konishi\Desktop\TAO_2010May\spie\spie2010_v4\SD_Short_SUBARU.png"/>
            <p:cNvPicPr>
              <a:picLocks noChangeAspect="1" noChangeArrowheads="1"/>
            </p:cNvPicPr>
            <p:nvPr/>
          </p:nvPicPr>
          <p:blipFill>
            <a:blip r:embed="rId12" cstate="print"/>
            <a:srcRect/>
            <a:stretch>
              <a:fillRect/>
            </a:stretch>
          </p:blipFill>
          <p:spPr bwMode="auto">
            <a:xfrm>
              <a:off x="24432419" y="26252704"/>
              <a:ext cx="1939960" cy="1828800"/>
            </a:xfrm>
            <a:prstGeom prst="rect">
              <a:avLst/>
            </a:prstGeom>
            <a:noFill/>
          </p:spPr>
        </p:pic>
        <p:pic>
          <p:nvPicPr>
            <p:cNvPr id="1027" name="Picture 3" descr="C:\Users\Masahiro Konishi\Desktop\TAO_2010May\spie\spie2010_v4\SD_Long_SUBARU.png"/>
            <p:cNvPicPr>
              <a:picLocks noChangeAspect="1" noChangeArrowheads="1"/>
            </p:cNvPicPr>
            <p:nvPr/>
          </p:nvPicPr>
          <p:blipFill>
            <a:blip r:embed="rId13" cstate="print"/>
            <a:srcRect/>
            <a:stretch>
              <a:fillRect/>
            </a:stretch>
          </p:blipFill>
          <p:spPr bwMode="auto">
            <a:xfrm>
              <a:off x="24432419" y="28290012"/>
              <a:ext cx="1939960" cy="1828800"/>
            </a:xfrm>
            <a:prstGeom prst="rect">
              <a:avLst/>
            </a:prstGeom>
            <a:noFill/>
          </p:spPr>
        </p:pic>
        <p:sp>
          <p:nvSpPr>
            <p:cNvPr id="115" name="TextBox 114"/>
            <p:cNvSpPr txBox="1"/>
            <p:nvPr/>
          </p:nvSpPr>
          <p:spPr>
            <a:xfrm>
              <a:off x="23640963" y="26860500"/>
              <a:ext cx="829073" cy="523220"/>
            </a:xfrm>
            <a:prstGeom prst="rect">
              <a:avLst/>
            </a:prstGeom>
            <a:noFill/>
          </p:spPr>
          <p:txBody>
            <a:bodyPr wrap="none" rtlCol="0">
              <a:spAutoFit/>
            </a:bodyPr>
            <a:lstStyle/>
            <a:p>
              <a:r>
                <a:rPr lang="en-US" sz="2800" dirty="0" smtClean="0">
                  <a:solidFill>
                    <a:srgbClr val="002060"/>
                  </a:solidFill>
                </a:rPr>
                <a:t>Blue</a:t>
              </a:r>
              <a:endParaRPr lang="en-US" sz="2800" dirty="0">
                <a:solidFill>
                  <a:srgbClr val="002060"/>
                </a:solidFill>
              </a:endParaRPr>
            </a:p>
          </p:txBody>
        </p:sp>
        <p:sp>
          <p:nvSpPr>
            <p:cNvPr id="116" name="TextBox 115"/>
            <p:cNvSpPr txBox="1"/>
            <p:nvPr/>
          </p:nvSpPr>
          <p:spPr>
            <a:xfrm>
              <a:off x="23640963" y="28917900"/>
              <a:ext cx="741037" cy="523220"/>
            </a:xfrm>
            <a:prstGeom prst="rect">
              <a:avLst/>
            </a:prstGeom>
            <a:noFill/>
          </p:spPr>
          <p:txBody>
            <a:bodyPr wrap="none" rtlCol="0">
              <a:spAutoFit/>
            </a:bodyPr>
            <a:lstStyle/>
            <a:p>
              <a:r>
                <a:rPr lang="en-US" sz="2800" dirty="0" smtClean="0">
                  <a:solidFill>
                    <a:srgbClr val="002060"/>
                  </a:solidFill>
                </a:rPr>
                <a:t>Red</a:t>
              </a:r>
              <a:endParaRPr lang="en-US" sz="2800" dirty="0">
                <a:solidFill>
                  <a:srgbClr val="002060"/>
                </a:solidFill>
              </a:endParaRPr>
            </a:p>
          </p:txBody>
        </p:sp>
      </p:grpSp>
      <p:sp>
        <p:nvSpPr>
          <p:cNvPr id="88" name="Rectangle 87"/>
          <p:cNvSpPr/>
          <p:nvPr/>
        </p:nvSpPr>
        <p:spPr>
          <a:xfrm>
            <a:off x="1724819" y="15163210"/>
            <a:ext cx="12573000" cy="1384995"/>
          </a:xfrm>
          <a:prstGeom prst="rect">
            <a:avLst/>
          </a:prstGeom>
        </p:spPr>
        <p:txBody>
          <a:bodyPr wrap="square">
            <a:spAutoFit/>
          </a:bodyPr>
          <a:lstStyle/>
          <a:p>
            <a:pPr marL="514350" lvl="0" indent="-514350" algn="just" defTabSz="4321175">
              <a:spcBef>
                <a:spcPct val="50000"/>
              </a:spcBef>
              <a:buFont typeface="Wingdings" pitchFamily="2" charset="2"/>
              <a:buChar char="v"/>
            </a:pPr>
            <a:r>
              <a:rPr lang="en-US" altLang="ja-JP" sz="2800" dirty="0" smtClean="0">
                <a:solidFill>
                  <a:prstClr val="black"/>
                </a:solidFill>
                <a:latin typeface="Arial" pitchFamily="34" charset="0"/>
                <a:ea typeface="Tahoma" pitchFamily="34" charset="0"/>
                <a:cs typeface="Arial" pitchFamily="34" charset="0"/>
              </a:rPr>
              <a:t>We are planning to carry out commissioning and early science observations on the Subaru Telescope at Hawaii before the construction of the TAO 6.5m telescope.</a:t>
            </a:r>
          </a:p>
        </p:txBody>
      </p:sp>
      <p:sp>
        <p:nvSpPr>
          <p:cNvPr id="92" name="TextBox 91"/>
          <p:cNvSpPr txBox="1"/>
          <p:nvPr/>
        </p:nvSpPr>
        <p:spPr>
          <a:xfrm>
            <a:off x="1115219" y="17030700"/>
            <a:ext cx="13106400" cy="1815882"/>
          </a:xfrm>
          <a:prstGeom prst="rect">
            <a:avLst/>
          </a:prstGeom>
          <a:noFill/>
        </p:spPr>
        <p:txBody>
          <a:bodyPr wrap="square" rtlCol="0">
            <a:spAutoFit/>
          </a:bodyPr>
          <a:lstStyle/>
          <a:p>
            <a:pPr algn="just" defTabSz="4321175">
              <a:spcBef>
                <a:spcPct val="50000"/>
              </a:spcBef>
            </a:pPr>
            <a:r>
              <a:rPr lang="en-US" altLang="ja-JP" sz="2800" dirty="0" smtClean="0">
                <a:latin typeface="Arial" pitchFamily="34" charset="0"/>
                <a:ea typeface="Tahoma" pitchFamily="34" charset="0"/>
                <a:cs typeface="Arial" pitchFamily="34" charset="0"/>
              </a:rPr>
              <a:t>The full </a:t>
            </a:r>
            <a:r>
              <a:rPr lang="en-US" altLang="ja-JP" sz="2800" dirty="0" err="1" smtClean="0">
                <a:latin typeface="Arial" pitchFamily="34" charset="0"/>
                <a:ea typeface="Tahoma" pitchFamily="34" charset="0"/>
                <a:cs typeface="Arial" pitchFamily="34" charset="0"/>
              </a:rPr>
              <a:t>FoV</a:t>
            </a:r>
            <a:r>
              <a:rPr lang="en-US" altLang="ja-JP" sz="2800" dirty="0" smtClean="0">
                <a:latin typeface="Arial" pitchFamily="34" charset="0"/>
                <a:ea typeface="Tahoma" pitchFamily="34" charset="0"/>
                <a:cs typeface="Arial" pitchFamily="34" charset="0"/>
              </a:rPr>
              <a:t> at the Nasmyth focus of the TAO 6.5m telescope (</a:t>
            </a:r>
            <a:r>
              <a:rPr lang="el-GR" altLang="ja-JP" sz="2800" dirty="0" smtClean="0">
                <a:latin typeface="Arial" pitchFamily="34" charset="0"/>
                <a:ea typeface="Tahoma" pitchFamily="34" charset="0"/>
                <a:cs typeface="Arial" pitchFamily="34" charset="0"/>
              </a:rPr>
              <a:t>ϕ</a:t>
            </a:r>
            <a:r>
              <a:rPr lang="en-US" altLang="ja-JP" sz="2800" dirty="0" smtClean="0">
                <a:latin typeface="Arial" pitchFamily="34" charset="0"/>
                <a:ea typeface="Tahoma" pitchFamily="34" charset="0"/>
                <a:cs typeface="Arial" pitchFamily="34" charset="0"/>
              </a:rPr>
              <a:t>9’.6) is covered by four HAWAII-2RG arrays with 0”.13 pixel</a:t>
            </a:r>
            <a:r>
              <a:rPr lang="en-US" altLang="ja-JP" sz="2800" baseline="30000" dirty="0" smtClean="0">
                <a:latin typeface="Arial" pitchFamily="34" charset="0"/>
                <a:ea typeface="Tahoma" pitchFamily="34" charset="0"/>
                <a:cs typeface="Arial" pitchFamily="34" charset="0"/>
              </a:rPr>
              <a:t>-1</a:t>
            </a:r>
            <a:r>
              <a:rPr lang="en-US" altLang="ja-JP" sz="2800" dirty="0" smtClean="0">
                <a:latin typeface="Arial" pitchFamily="34" charset="0"/>
                <a:ea typeface="Tahoma" pitchFamily="34" charset="0"/>
                <a:cs typeface="Arial" pitchFamily="34" charset="0"/>
              </a:rPr>
              <a:t> sampling. During the commissioning phase on the Subaru, two arrays are installed on each channel, which covers 6’.8 x 3’.4 with 0”.10 pixel</a:t>
            </a:r>
            <a:r>
              <a:rPr lang="en-US" altLang="ja-JP" sz="2800" baseline="30000" dirty="0" smtClean="0">
                <a:latin typeface="Arial" pitchFamily="34" charset="0"/>
                <a:ea typeface="Tahoma" pitchFamily="34" charset="0"/>
                <a:cs typeface="Arial" pitchFamily="34" charset="0"/>
              </a:rPr>
              <a:t>-1</a:t>
            </a:r>
            <a:r>
              <a:rPr lang="en-US" altLang="ja-JP" sz="2800" dirty="0" smtClean="0">
                <a:latin typeface="Arial" pitchFamily="34" charset="0"/>
                <a:ea typeface="Tahoma" pitchFamily="34" charset="0"/>
                <a:cs typeface="Arial" pitchFamily="34" charset="0"/>
              </a:rPr>
              <a:t>.</a:t>
            </a:r>
          </a:p>
        </p:txBody>
      </p:sp>
      <p:grpSp>
        <p:nvGrpSpPr>
          <p:cNvPr id="130" name="Group 129"/>
          <p:cNvGrpSpPr/>
          <p:nvPr/>
        </p:nvGrpSpPr>
        <p:grpSpPr>
          <a:xfrm>
            <a:off x="1263588" y="25484435"/>
            <a:ext cx="12805631" cy="9224665"/>
            <a:chOff x="1339788" y="25027235"/>
            <a:chExt cx="12805631" cy="9224665"/>
          </a:xfrm>
        </p:grpSpPr>
        <p:grpSp>
          <p:nvGrpSpPr>
            <p:cNvPr id="83" name="Group 82"/>
            <p:cNvGrpSpPr/>
            <p:nvPr/>
          </p:nvGrpSpPr>
          <p:grpSpPr>
            <a:xfrm>
              <a:off x="1339788" y="25027235"/>
              <a:ext cx="12805631" cy="9224665"/>
              <a:chOff x="962819" y="27742363"/>
              <a:chExt cx="12805631" cy="9224665"/>
            </a:xfrm>
          </p:grpSpPr>
          <p:pic>
            <p:nvPicPr>
              <p:cNvPr id="1038" name="Picture 14"/>
              <p:cNvPicPr>
                <a:picLocks noChangeAspect="1" noChangeArrowheads="1"/>
              </p:cNvPicPr>
              <p:nvPr/>
            </p:nvPicPr>
            <p:blipFill>
              <a:blip r:embed="rId14" cstate="print"/>
              <a:srcRect/>
              <a:stretch>
                <a:fillRect/>
              </a:stretch>
            </p:blipFill>
            <p:spPr bwMode="auto">
              <a:xfrm>
                <a:off x="962819" y="28232100"/>
                <a:ext cx="12766432" cy="8734928"/>
              </a:xfrm>
              <a:prstGeom prst="rect">
                <a:avLst/>
              </a:prstGeom>
              <a:noFill/>
              <a:ln w="38100" cmpd="dbl">
                <a:solidFill>
                  <a:srgbClr val="0033CC"/>
                </a:solidFill>
                <a:miter lim="800000"/>
                <a:headEnd/>
                <a:tailEnd/>
              </a:ln>
            </p:spPr>
          </p:pic>
          <p:sp>
            <p:nvSpPr>
              <p:cNvPr id="112" name="TextBox 111"/>
              <p:cNvSpPr txBox="1"/>
              <p:nvPr/>
            </p:nvSpPr>
            <p:spPr>
              <a:xfrm>
                <a:off x="9157251" y="27742363"/>
                <a:ext cx="4611199" cy="461665"/>
              </a:xfrm>
              <a:prstGeom prst="rect">
                <a:avLst/>
              </a:prstGeom>
              <a:noFill/>
            </p:spPr>
            <p:txBody>
              <a:bodyPr wrap="none" rtlCol="0">
                <a:spAutoFit/>
              </a:bodyPr>
              <a:lstStyle/>
              <a:p>
                <a:r>
                  <a:rPr lang="en-US" sz="2400" dirty="0" smtClean="0">
                    <a:solidFill>
                      <a:srgbClr val="002060"/>
                    </a:solidFill>
                    <a:latin typeface="Tahoma" pitchFamily="34" charset="0"/>
                    <a:ea typeface="Tahoma" pitchFamily="34" charset="0"/>
                    <a:cs typeface="Tahoma" pitchFamily="34" charset="0"/>
                  </a:rPr>
                  <a:t>Table1. Specifications of SWIMS.</a:t>
                </a:r>
                <a:endParaRPr lang="en-US" sz="2400" dirty="0">
                  <a:solidFill>
                    <a:srgbClr val="002060"/>
                  </a:solidFill>
                  <a:latin typeface="Tahoma" pitchFamily="34" charset="0"/>
                  <a:ea typeface="Tahoma" pitchFamily="34" charset="0"/>
                  <a:cs typeface="Tahoma" pitchFamily="34" charset="0"/>
                </a:endParaRPr>
              </a:p>
            </p:txBody>
          </p:sp>
        </p:grpSp>
        <p:sp>
          <p:nvSpPr>
            <p:cNvPr id="119" name="TextBox 118"/>
            <p:cNvSpPr txBox="1"/>
            <p:nvPr/>
          </p:nvSpPr>
          <p:spPr>
            <a:xfrm>
              <a:off x="8125619" y="25774590"/>
              <a:ext cx="1269643" cy="400110"/>
            </a:xfrm>
            <a:prstGeom prst="rect">
              <a:avLst/>
            </a:prstGeom>
            <a:noFill/>
          </p:spPr>
          <p:txBody>
            <a:bodyPr wrap="none" rtlCol="0">
              <a:spAutoFit/>
            </a:bodyPr>
            <a:lstStyle/>
            <a:p>
              <a:r>
                <a:rPr lang="en-US" sz="2000" dirty="0" smtClean="0"/>
                <a:t>(Nasmyth)</a:t>
              </a:r>
              <a:endParaRPr lang="en-US" sz="2000" dirty="0"/>
            </a:p>
          </p:txBody>
        </p:sp>
        <p:sp>
          <p:nvSpPr>
            <p:cNvPr id="120" name="TextBox 119"/>
            <p:cNvSpPr txBox="1"/>
            <p:nvPr/>
          </p:nvSpPr>
          <p:spPr>
            <a:xfrm>
              <a:off x="11929623" y="25774590"/>
              <a:ext cx="1453796" cy="400110"/>
            </a:xfrm>
            <a:prstGeom prst="rect">
              <a:avLst/>
            </a:prstGeom>
            <a:noFill/>
          </p:spPr>
          <p:txBody>
            <a:bodyPr wrap="none" rtlCol="0">
              <a:spAutoFit/>
            </a:bodyPr>
            <a:lstStyle/>
            <a:p>
              <a:r>
                <a:rPr lang="en-US" sz="2000" dirty="0" smtClean="0"/>
                <a:t>(Cassegrain)</a:t>
              </a:r>
              <a:endParaRPr lang="en-US" sz="2000" dirty="0"/>
            </a:p>
          </p:txBody>
        </p:sp>
      </p:grpSp>
      <p:sp>
        <p:nvSpPr>
          <p:cNvPr id="122" name="Rectangle 121"/>
          <p:cNvSpPr/>
          <p:nvPr/>
        </p:nvSpPr>
        <p:spPr>
          <a:xfrm>
            <a:off x="1191419" y="9944100"/>
            <a:ext cx="15925800" cy="2800767"/>
          </a:xfrm>
          <a:prstGeom prst="rect">
            <a:avLst/>
          </a:prstGeom>
        </p:spPr>
        <p:txBody>
          <a:bodyPr wrap="square">
            <a:spAutoFit/>
          </a:bodyPr>
          <a:lstStyle/>
          <a:p>
            <a:pPr lvl="0" algn="just" defTabSz="4321175">
              <a:spcBef>
                <a:spcPct val="50000"/>
              </a:spcBef>
            </a:pPr>
            <a:r>
              <a:rPr lang="en-US" altLang="ja-JP" sz="2800" dirty="0" smtClean="0">
                <a:solidFill>
                  <a:prstClr val="black"/>
                </a:solidFill>
                <a:latin typeface="Arial" pitchFamily="34" charset="0"/>
                <a:ea typeface="Tahoma" pitchFamily="34" charset="0"/>
                <a:cs typeface="Arial" pitchFamily="34" charset="0"/>
              </a:rPr>
              <a:t>A NIR spectrograph for the TAO 6.5m telescope, </a:t>
            </a:r>
            <a:r>
              <a:rPr lang="en-US" altLang="ja-JP" sz="3600" b="1" dirty="0" smtClean="0">
                <a:solidFill>
                  <a:srgbClr val="FF0000"/>
                </a:solidFill>
                <a:latin typeface="Arial" pitchFamily="34" charset="0"/>
                <a:ea typeface="Tahoma" pitchFamily="34" charset="0"/>
                <a:cs typeface="Arial" pitchFamily="34" charset="0"/>
              </a:rPr>
              <a:t>SWIMS</a:t>
            </a:r>
            <a:r>
              <a:rPr lang="en-US" altLang="ja-JP" sz="2800" dirty="0" smtClean="0">
                <a:solidFill>
                  <a:prstClr val="black"/>
                </a:solidFill>
                <a:latin typeface="Arial" pitchFamily="34" charset="0"/>
                <a:ea typeface="Tahoma" pitchFamily="34" charset="0"/>
                <a:cs typeface="Arial" pitchFamily="34" charset="0"/>
              </a:rPr>
              <a:t> (</a:t>
            </a:r>
            <a:r>
              <a:rPr lang="en-US" sz="2800" b="1" dirty="0" smtClean="0">
                <a:solidFill>
                  <a:prstClr val="black"/>
                </a:solidFill>
                <a:latin typeface="Arial" pitchFamily="34" charset="0"/>
                <a:ea typeface="Tahoma" pitchFamily="34" charset="0"/>
                <a:cs typeface="Arial" pitchFamily="34" charset="0"/>
              </a:rPr>
              <a:t>S</a:t>
            </a:r>
            <a:r>
              <a:rPr lang="en-US" sz="2800" dirty="0" smtClean="0">
                <a:solidFill>
                  <a:prstClr val="black"/>
                </a:solidFill>
                <a:latin typeface="Arial" pitchFamily="34" charset="0"/>
                <a:ea typeface="Tahoma" pitchFamily="34" charset="0"/>
                <a:cs typeface="Arial" pitchFamily="34" charset="0"/>
              </a:rPr>
              <a:t>imultaneous-color </a:t>
            </a:r>
            <a:r>
              <a:rPr lang="en-US" sz="2800" b="1" dirty="0" smtClean="0">
                <a:solidFill>
                  <a:prstClr val="black"/>
                </a:solidFill>
                <a:latin typeface="Arial" pitchFamily="34" charset="0"/>
                <a:ea typeface="Tahoma" pitchFamily="34" charset="0"/>
                <a:cs typeface="Arial" pitchFamily="34" charset="0"/>
              </a:rPr>
              <a:t>W</a:t>
            </a:r>
            <a:r>
              <a:rPr lang="en-US" sz="2800" dirty="0" smtClean="0">
                <a:solidFill>
                  <a:prstClr val="black"/>
                </a:solidFill>
                <a:latin typeface="Arial" pitchFamily="34" charset="0"/>
                <a:ea typeface="Tahoma" pitchFamily="34" charset="0"/>
                <a:cs typeface="Arial" pitchFamily="34" charset="0"/>
              </a:rPr>
              <a:t>ide-field </a:t>
            </a:r>
            <a:r>
              <a:rPr lang="en-US" sz="2800" b="1" dirty="0" smtClean="0">
                <a:solidFill>
                  <a:prstClr val="black"/>
                </a:solidFill>
                <a:latin typeface="Arial" pitchFamily="34" charset="0"/>
                <a:ea typeface="Tahoma" pitchFamily="34" charset="0"/>
                <a:cs typeface="Arial" pitchFamily="34" charset="0"/>
              </a:rPr>
              <a:t>I</a:t>
            </a:r>
            <a:r>
              <a:rPr lang="en-US" sz="2800" dirty="0" smtClean="0">
                <a:solidFill>
                  <a:prstClr val="black"/>
                </a:solidFill>
                <a:latin typeface="Arial" pitchFamily="34" charset="0"/>
                <a:ea typeface="Tahoma" pitchFamily="34" charset="0"/>
                <a:cs typeface="Arial" pitchFamily="34" charset="0"/>
              </a:rPr>
              <a:t>nfrared </a:t>
            </a:r>
            <a:r>
              <a:rPr lang="en-US" sz="2800" b="1" dirty="0" smtClean="0">
                <a:solidFill>
                  <a:prstClr val="black"/>
                </a:solidFill>
                <a:latin typeface="Arial" pitchFamily="34" charset="0"/>
                <a:ea typeface="Tahoma" pitchFamily="34" charset="0"/>
                <a:cs typeface="Arial" pitchFamily="34" charset="0"/>
              </a:rPr>
              <a:t>M</a:t>
            </a:r>
            <a:r>
              <a:rPr lang="en-US" sz="2800" dirty="0" smtClean="0">
                <a:solidFill>
                  <a:prstClr val="black"/>
                </a:solidFill>
                <a:latin typeface="Arial" pitchFamily="34" charset="0"/>
                <a:ea typeface="Tahoma" pitchFamily="34" charset="0"/>
                <a:cs typeface="Arial" pitchFamily="34" charset="0"/>
              </a:rPr>
              <a:t>ulti-object </a:t>
            </a:r>
            <a:r>
              <a:rPr lang="en-US" sz="2800" b="1" dirty="0" smtClean="0">
                <a:solidFill>
                  <a:prstClr val="black"/>
                </a:solidFill>
                <a:latin typeface="Arial" pitchFamily="34" charset="0"/>
                <a:ea typeface="Tahoma" pitchFamily="34" charset="0"/>
                <a:cs typeface="Arial" pitchFamily="34" charset="0"/>
              </a:rPr>
              <a:t>S</a:t>
            </a:r>
            <a:r>
              <a:rPr lang="en-US" sz="2800" dirty="0" smtClean="0">
                <a:solidFill>
                  <a:prstClr val="black"/>
                </a:solidFill>
                <a:latin typeface="Arial" pitchFamily="34" charset="0"/>
                <a:ea typeface="Tahoma" pitchFamily="34" charset="0"/>
                <a:cs typeface="Arial" pitchFamily="34" charset="0"/>
              </a:rPr>
              <a:t>pectrograph), has capabilities of wide-field imaging and multi-object spectroscopy (MOS) for a wide spectral range from 0.9-2.5 </a:t>
            </a:r>
            <a:r>
              <a:rPr lang="el-GR" sz="2800" dirty="0" smtClean="0">
                <a:solidFill>
                  <a:prstClr val="black"/>
                </a:solidFill>
                <a:latin typeface="Arial" pitchFamily="34" charset="0"/>
                <a:ea typeface="Tahoma" pitchFamily="34" charset="0"/>
                <a:cs typeface="Arial" pitchFamily="34" charset="0"/>
              </a:rPr>
              <a:t>μ</a:t>
            </a:r>
            <a:r>
              <a:rPr lang="en-US" sz="2800" dirty="0" smtClean="0">
                <a:solidFill>
                  <a:prstClr val="black"/>
                </a:solidFill>
                <a:latin typeface="Arial" pitchFamily="34" charset="0"/>
                <a:ea typeface="Tahoma" pitchFamily="34" charset="0"/>
                <a:cs typeface="Arial" pitchFamily="34" charset="0"/>
              </a:rPr>
              <a:t>m at a time using a dichroic mirror placed in the collimated beam. Taking advantages of the site, SWIMS enables us to obtain various redshifted spectral features (emission lines and continuum breaks)  simultaneously under same observational conditions (weather, telescope, and the instrument), as shown in Figure 2.</a:t>
            </a:r>
          </a:p>
        </p:txBody>
      </p:sp>
      <p:grpSp>
        <p:nvGrpSpPr>
          <p:cNvPr id="118" name="Group 117"/>
          <p:cNvGrpSpPr/>
          <p:nvPr/>
        </p:nvGrpSpPr>
        <p:grpSpPr>
          <a:xfrm>
            <a:off x="14678819" y="36685997"/>
            <a:ext cx="7620000" cy="3376613"/>
            <a:chOff x="16583819" y="36537900"/>
            <a:chExt cx="7620000" cy="3376613"/>
          </a:xfrm>
        </p:grpSpPr>
        <p:sp>
          <p:nvSpPr>
            <p:cNvPr id="121" name="Rectangle 120"/>
            <p:cNvSpPr/>
            <p:nvPr/>
          </p:nvSpPr>
          <p:spPr>
            <a:xfrm>
              <a:off x="16583819" y="36537900"/>
              <a:ext cx="7543800" cy="954107"/>
            </a:xfrm>
            <a:prstGeom prst="rect">
              <a:avLst/>
            </a:prstGeom>
          </p:spPr>
          <p:txBody>
            <a:bodyPr wrap="square">
              <a:spAutoFit/>
            </a:bodyPr>
            <a:lstStyle/>
            <a:p>
              <a:pPr algn="just" defTabSz="4321175">
                <a:spcBef>
                  <a:spcPct val="50000"/>
                </a:spcBef>
              </a:pPr>
              <a:r>
                <a:rPr lang="en-US" altLang="ja-JP" sz="2800" dirty="0" smtClean="0">
                  <a:latin typeface="Arial" pitchFamily="34" charset="0"/>
                  <a:ea typeface="Tahoma" pitchFamily="34" charset="0"/>
                  <a:cs typeface="Arial" pitchFamily="34" charset="0"/>
                </a:rPr>
                <a:t>The design of the MOS unit of SWIMS is based on MOIRCS</a:t>
              </a:r>
              <a:r>
                <a:rPr lang="en-US" altLang="ja-JP" sz="2800" baseline="30000" dirty="0" smtClean="0">
                  <a:latin typeface="Arial" pitchFamily="34" charset="0"/>
                  <a:ea typeface="Tahoma" pitchFamily="34" charset="0"/>
                  <a:cs typeface="Arial" pitchFamily="34" charset="0"/>
                </a:rPr>
                <a:t>5,6</a:t>
              </a:r>
              <a:r>
                <a:rPr lang="en-US" altLang="ja-JP" sz="2800" dirty="0" smtClean="0">
                  <a:latin typeface="Arial" pitchFamily="34" charset="0"/>
                  <a:ea typeface="Tahoma" pitchFamily="34" charset="0"/>
                  <a:cs typeface="Arial" pitchFamily="34" charset="0"/>
                </a:rPr>
                <a:t> on the Subaru Telescope, </a:t>
              </a:r>
            </a:p>
          </p:txBody>
        </p:sp>
        <p:grpSp>
          <p:nvGrpSpPr>
            <p:cNvPr id="125" name="Group 124"/>
            <p:cNvGrpSpPr/>
            <p:nvPr/>
          </p:nvGrpSpPr>
          <p:grpSpPr>
            <a:xfrm>
              <a:off x="17005671" y="37452300"/>
              <a:ext cx="7198148" cy="2462213"/>
              <a:chOff x="23975219" y="33847087"/>
              <a:chExt cx="7198148" cy="2462213"/>
            </a:xfrm>
          </p:grpSpPr>
          <p:sp>
            <p:nvSpPr>
              <p:cNvPr id="123" name="Rectangle 122"/>
              <p:cNvSpPr/>
              <p:nvPr/>
            </p:nvSpPr>
            <p:spPr>
              <a:xfrm>
                <a:off x="23975219" y="33847087"/>
                <a:ext cx="7086600" cy="2462213"/>
              </a:xfrm>
              <a:prstGeom prst="rect">
                <a:avLst/>
              </a:prstGeom>
            </p:spPr>
            <p:txBody>
              <a:bodyPr wrap="square">
                <a:spAutoFit/>
              </a:bodyPr>
              <a:lstStyle/>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Mask storage dewar</a:t>
                </a:r>
              </a:p>
              <a:p>
                <a:pPr marL="514350" indent="-514350" algn="just" defTabSz="4321175">
                  <a:spcBef>
                    <a:spcPct val="50000"/>
                  </a:spcBef>
                  <a:buFont typeface="Wingdings" pitchFamily="2" charset="2"/>
                  <a:buChar char="Ø"/>
                </a:pPr>
                <a:endParaRPr lang="en-US" altLang="ja-JP" sz="2800" dirty="0" smtClean="0">
                  <a:latin typeface="Arial" pitchFamily="34" charset="0"/>
                  <a:ea typeface="Tahoma" pitchFamily="34" charset="0"/>
                  <a:cs typeface="Arial" pitchFamily="34" charset="0"/>
                </a:endParaRPr>
              </a:p>
              <a:p>
                <a:pPr marL="514350" indent="-514350" algn="just" defTabSz="4321175">
                  <a:spcBef>
                    <a:spcPct val="50000"/>
                  </a:spcBef>
                  <a:buFont typeface="Wingdings" pitchFamily="2" charset="2"/>
                  <a:buChar char="Ø"/>
                </a:pPr>
                <a:endParaRPr lang="en-US" altLang="ja-JP" sz="2800" dirty="0" smtClean="0">
                  <a:latin typeface="Arial" pitchFamily="34" charset="0"/>
                  <a:ea typeface="Tahoma" pitchFamily="34" charset="0"/>
                  <a:cs typeface="Arial" pitchFamily="34" charset="0"/>
                </a:endParaRP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Robotic mask catcher</a:t>
                </a:r>
              </a:p>
            </p:txBody>
          </p:sp>
          <p:sp>
            <p:nvSpPr>
              <p:cNvPr id="124" name="Rectangle 123"/>
              <p:cNvSpPr/>
              <p:nvPr/>
            </p:nvSpPr>
            <p:spPr>
              <a:xfrm>
                <a:off x="24432419" y="34456687"/>
                <a:ext cx="6740948" cy="1169551"/>
              </a:xfrm>
              <a:prstGeom prst="rect">
                <a:avLst/>
              </a:prstGeom>
            </p:spPr>
            <p:txBody>
              <a:bodyPr wrap="none">
                <a:spAutoFit/>
              </a:bodyPr>
              <a:lstStyle/>
              <a:p>
                <a:pPr marL="514350" lvl="0" indent="-514350" algn="just" defTabSz="4321175">
                  <a:spcBef>
                    <a:spcPct val="50000"/>
                  </a:spcBef>
                  <a:buFont typeface="Wingdings" pitchFamily="2" charset="2"/>
                  <a:buChar char="ü"/>
                </a:pPr>
                <a:r>
                  <a:rPr lang="en-US" altLang="ja-JP" sz="2800" dirty="0" smtClean="0">
                    <a:solidFill>
                      <a:prstClr val="black"/>
                    </a:solidFill>
                    <a:latin typeface="Arial" pitchFamily="34" charset="0"/>
                    <a:ea typeface="Tahoma" pitchFamily="34" charset="0"/>
                    <a:cs typeface="Arial" pitchFamily="34" charset="0"/>
                  </a:rPr>
                  <a:t>20 slit masks are stored in a carousel</a:t>
                </a:r>
              </a:p>
              <a:p>
                <a:pPr marL="514350" lvl="0" indent="-514350" algn="just" defTabSz="4321175">
                  <a:spcBef>
                    <a:spcPct val="50000"/>
                  </a:spcBef>
                  <a:buFont typeface="Wingdings" pitchFamily="2" charset="2"/>
                  <a:buChar char="ü"/>
                </a:pPr>
                <a:r>
                  <a:rPr lang="en-US" altLang="ja-JP" sz="2800" dirty="0" smtClean="0">
                    <a:solidFill>
                      <a:prstClr val="black"/>
                    </a:solidFill>
                    <a:latin typeface="Arial" pitchFamily="34" charset="0"/>
                    <a:ea typeface="Tahoma" pitchFamily="34" charset="0"/>
                    <a:cs typeface="Arial" pitchFamily="34" charset="0"/>
                  </a:rPr>
                  <a:t>GM </a:t>
                </a:r>
                <a:r>
                  <a:rPr lang="en-US" altLang="ja-JP" sz="2800" dirty="0" err="1" smtClean="0">
                    <a:solidFill>
                      <a:prstClr val="black"/>
                    </a:solidFill>
                    <a:latin typeface="Arial" pitchFamily="34" charset="0"/>
                    <a:ea typeface="Tahoma" pitchFamily="34" charset="0"/>
                    <a:cs typeface="Arial" pitchFamily="34" charset="0"/>
                  </a:rPr>
                  <a:t>cryo</a:t>
                </a:r>
                <a:r>
                  <a:rPr lang="en-US" altLang="ja-JP" sz="2800" dirty="0" smtClean="0">
                    <a:solidFill>
                      <a:prstClr val="black"/>
                    </a:solidFill>
                    <a:latin typeface="Arial" pitchFamily="34" charset="0"/>
                    <a:ea typeface="Tahoma" pitchFamily="34" charset="0"/>
                    <a:cs typeface="Arial" pitchFamily="34" charset="0"/>
                  </a:rPr>
                  <a:t>-cooler equipped. </a:t>
                </a:r>
                <a:endParaRPr lang="en-US" dirty="0"/>
              </a:p>
            </p:txBody>
          </p:sp>
        </p:grpSp>
      </p:grpSp>
      <p:sp>
        <p:nvSpPr>
          <p:cNvPr id="126" name="Rectangle 125"/>
          <p:cNvSpPr/>
          <p:nvPr/>
        </p:nvSpPr>
        <p:spPr>
          <a:xfrm>
            <a:off x="23137019" y="36638075"/>
            <a:ext cx="8001000" cy="954107"/>
          </a:xfrm>
          <a:prstGeom prst="rect">
            <a:avLst/>
          </a:prstGeom>
        </p:spPr>
        <p:txBody>
          <a:bodyPr wrap="square">
            <a:spAutoFit/>
          </a:bodyPr>
          <a:lstStyle/>
          <a:p>
            <a:pPr algn="just"/>
            <a:r>
              <a:rPr lang="en-US" altLang="ja-JP" sz="2800" dirty="0" smtClean="0">
                <a:solidFill>
                  <a:prstClr val="black"/>
                </a:solidFill>
                <a:latin typeface="Arial" pitchFamily="34" charset="0"/>
                <a:ea typeface="Tahoma" pitchFamily="34" charset="0"/>
                <a:cs typeface="Arial" pitchFamily="34" charset="0"/>
              </a:rPr>
              <a:t>and refined to be operative at the Nasmyth focus of the TAO 6.5m telescope.</a:t>
            </a:r>
            <a:endParaRPr lang="en-US" dirty="0"/>
          </a:p>
        </p:txBody>
      </p:sp>
      <p:sp>
        <p:nvSpPr>
          <p:cNvPr id="129" name="Rectangle 128"/>
          <p:cNvSpPr/>
          <p:nvPr/>
        </p:nvSpPr>
        <p:spPr>
          <a:xfrm>
            <a:off x="23670418" y="37628675"/>
            <a:ext cx="7772401" cy="3754874"/>
          </a:xfrm>
          <a:prstGeom prst="rect">
            <a:avLst/>
          </a:prstGeom>
        </p:spPr>
        <p:txBody>
          <a:bodyPr wrap="square">
            <a:spAutoFit/>
          </a:bodyPr>
          <a:lstStyle/>
          <a:p>
            <a:pPr marL="514350" indent="-514350" algn="just" defTabSz="4321175">
              <a:spcBef>
                <a:spcPct val="50000"/>
              </a:spcBef>
              <a:buFont typeface="Wingdings" pitchFamily="2" charset="2"/>
              <a:buChar char="Ø"/>
            </a:pPr>
            <a:r>
              <a:rPr lang="en-US" altLang="ja-JP" sz="2800" b="1" dirty="0" smtClean="0">
                <a:latin typeface="Arial" pitchFamily="34" charset="0"/>
                <a:ea typeface="Tahoma" pitchFamily="34" charset="0"/>
                <a:cs typeface="Arial" pitchFamily="34" charset="0"/>
              </a:rPr>
              <a:t>Neodymium magnets </a:t>
            </a:r>
            <a:r>
              <a:rPr lang="en-US" altLang="ja-JP" sz="2800" dirty="0" smtClean="0">
                <a:latin typeface="Arial" pitchFamily="34" charset="0"/>
                <a:ea typeface="Tahoma" pitchFamily="34" charset="0"/>
                <a:cs typeface="Arial" pitchFamily="34" charset="0"/>
              </a:rPr>
              <a:t>are used to hold a slit mask on the focal plane as well as to stock the mask at the carousel.</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A slit mask holder is designed to hold a </a:t>
            </a:r>
            <a:r>
              <a:rPr lang="en-US" altLang="ja-JP" sz="2800" b="1" dirty="0" smtClean="0">
                <a:latin typeface="Arial" pitchFamily="34" charset="0"/>
                <a:ea typeface="Tahoma" pitchFamily="34" charset="0"/>
                <a:cs typeface="Arial" pitchFamily="34" charset="0"/>
              </a:rPr>
              <a:t>cylindrically curved mask sheet </a:t>
            </a:r>
            <a:r>
              <a:rPr lang="en-US" altLang="ja-JP" sz="2800" dirty="0" smtClean="0">
                <a:latin typeface="Arial" pitchFamily="34" charset="0"/>
                <a:ea typeface="Tahoma" pitchFamily="34" charset="0"/>
                <a:cs typeface="Arial" pitchFamily="34" charset="0"/>
              </a:rPr>
              <a:t>to compensate for the curved focal plane of the telescopes, especially for the TAO 6.5m telescope.</a:t>
            </a:r>
          </a:p>
        </p:txBody>
      </p:sp>
      <p:grpSp>
        <p:nvGrpSpPr>
          <p:cNvPr id="135" name="Group 134"/>
          <p:cNvGrpSpPr/>
          <p:nvPr/>
        </p:nvGrpSpPr>
        <p:grpSpPr>
          <a:xfrm>
            <a:off x="14374019" y="30617874"/>
            <a:ext cx="15884433" cy="5562600"/>
            <a:chOff x="14602619" y="30060900"/>
            <a:chExt cx="15884433" cy="5562600"/>
          </a:xfrm>
        </p:grpSpPr>
        <p:sp>
          <p:nvSpPr>
            <p:cNvPr id="134" name="Rounded Rectangle 133"/>
            <p:cNvSpPr/>
            <p:nvPr/>
          </p:nvSpPr>
          <p:spPr>
            <a:xfrm>
              <a:off x="14602619" y="30060900"/>
              <a:ext cx="9296400" cy="5562600"/>
            </a:xfrm>
            <a:prstGeom prst="roundRect">
              <a:avLst>
                <a:gd name="adj" fmla="val 9865"/>
              </a:avLst>
            </a:prstGeom>
            <a:solidFill>
              <a:schemeClr val="bg1"/>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1" descr="C:\Users\Masahiro Konishi\Desktop\TAO_2010May\spie\spie2010_v2\MOSunit_3dview_label.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4651956" y="30190539"/>
              <a:ext cx="9144000" cy="5308600"/>
            </a:xfrm>
            <a:prstGeom prst="rect">
              <a:avLst/>
            </a:prstGeom>
            <a:noFill/>
          </p:spPr>
        </p:pic>
        <p:sp>
          <p:nvSpPr>
            <p:cNvPr id="133" name="TextBox 132"/>
            <p:cNvSpPr txBox="1"/>
            <p:nvPr/>
          </p:nvSpPr>
          <p:spPr>
            <a:xfrm>
              <a:off x="24127619" y="30065365"/>
              <a:ext cx="6359433" cy="830997"/>
            </a:xfrm>
            <a:prstGeom prst="rect">
              <a:avLst/>
            </a:prstGeom>
            <a:noFill/>
          </p:spPr>
          <p:txBody>
            <a:bodyPr wrap="none" rtlCol="0">
              <a:spAutoFit/>
            </a:bodyPr>
            <a:lstStyle/>
            <a:p>
              <a:pPr algn="just"/>
              <a:r>
                <a:rPr lang="en-US" sz="2400" dirty="0" smtClean="0">
                  <a:solidFill>
                    <a:srgbClr val="002060"/>
                  </a:solidFill>
                  <a:latin typeface="Arial" pitchFamily="34" charset="0"/>
                  <a:ea typeface="Tahoma" pitchFamily="34" charset="0"/>
                  <a:cs typeface="Arial" pitchFamily="34" charset="0"/>
                </a:rPr>
                <a:t>Figure 6. 3D schematic view of the MOS unit</a:t>
              </a:r>
              <a:r>
                <a:rPr lang="en-US" sz="2400" dirty="0" smtClean="0">
                  <a:solidFill>
                    <a:srgbClr val="002060"/>
                  </a:solidFill>
                  <a:latin typeface="Arial" pitchFamily="34" charset="0"/>
                  <a:ea typeface="Tahoma" pitchFamily="34" charset="0"/>
                  <a:cs typeface="Arial" pitchFamily="34" charset="0"/>
                </a:rPr>
                <a:t>.</a:t>
              </a:r>
              <a:br>
                <a:rPr lang="en-US" sz="2400" dirty="0" smtClean="0">
                  <a:solidFill>
                    <a:srgbClr val="002060"/>
                  </a:solidFill>
                  <a:latin typeface="Arial" pitchFamily="34" charset="0"/>
                  <a:ea typeface="Tahoma" pitchFamily="34" charset="0"/>
                  <a:cs typeface="Arial" pitchFamily="34" charset="0"/>
                </a:rPr>
              </a:br>
              <a:r>
                <a:rPr lang="en-US" sz="2400" dirty="0" smtClean="0">
                  <a:solidFill>
                    <a:srgbClr val="002060"/>
                  </a:solidFill>
                  <a:latin typeface="Arial" pitchFamily="34" charset="0"/>
                  <a:ea typeface="Tahoma" pitchFamily="34" charset="0"/>
                  <a:cs typeface="Arial" pitchFamily="34" charset="0"/>
                </a:rPr>
                <a:t>(Designed by </a:t>
              </a:r>
              <a:r>
                <a:rPr lang="en-US" sz="2400" dirty="0" err="1" smtClean="0">
                  <a:solidFill>
                    <a:srgbClr val="002060"/>
                  </a:solidFill>
                  <a:latin typeface="Arial" pitchFamily="34" charset="0"/>
                  <a:cs typeface="Arial" pitchFamily="34" charset="0"/>
                </a:rPr>
                <a:t>Sentencia</a:t>
              </a:r>
              <a:r>
                <a:rPr lang="en-US" sz="2400" dirty="0" smtClean="0">
                  <a:solidFill>
                    <a:srgbClr val="002060"/>
                  </a:solidFill>
                  <a:latin typeface="Arial" pitchFamily="34" charset="0"/>
                  <a:cs typeface="Arial" pitchFamily="34" charset="0"/>
                </a:rPr>
                <a:t> Corporation </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ea typeface="Tahoma" pitchFamily="34" charset="0"/>
                <a:cs typeface="Arial" pitchFamily="34" charset="0"/>
              </a:endParaRPr>
            </a:p>
          </p:txBody>
        </p:sp>
      </p:grpSp>
      <p:pic>
        <p:nvPicPr>
          <p:cNvPr id="138" name="Picture 10"/>
          <p:cNvPicPr>
            <a:picLocks noChangeAspect="1" noChangeArrowheads="1"/>
          </p:cNvPicPr>
          <p:nvPr/>
        </p:nvPicPr>
        <p:blipFill>
          <a:blip r:embed="rId16" cstate="print"/>
          <a:stretch>
            <a:fillRect/>
          </a:stretch>
        </p:blipFill>
        <p:spPr bwMode="auto">
          <a:xfrm>
            <a:off x="20546219" y="38919610"/>
            <a:ext cx="2819400" cy="3257090"/>
          </a:xfrm>
          <a:prstGeom prst="rect">
            <a:avLst/>
          </a:prstGeom>
          <a:noFill/>
          <a:ln>
            <a:noFill/>
          </a:ln>
        </p:spPr>
      </p:pic>
      <p:grpSp>
        <p:nvGrpSpPr>
          <p:cNvPr id="114" name="Group 113"/>
          <p:cNvGrpSpPr/>
          <p:nvPr/>
        </p:nvGrpSpPr>
        <p:grpSpPr>
          <a:xfrm>
            <a:off x="23899019" y="31484369"/>
            <a:ext cx="7772400" cy="4920641"/>
            <a:chOff x="23975219" y="31541059"/>
            <a:chExt cx="7772400" cy="4920641"/>
          </a:xfrm>
        </p:grpSpPr>
        <p:pic>
          <p:nvPicPr>
            <p:cNvPr id="1037" name="Picture 13" descr="C:\Users\Masahiro Konishi\Desktop\TAO_2010May\spie\spie2010_v2\slitmask_proto.jpg"/>
            <p:cNvPicPr>
              <a:picLocks noChangeAspect="1" noChangeArrowheads="1"/>
            </p:cNvPicPr>
            <p:nvPr/>
          </p:nvPicPr>
          <p:blipFill>
            <a:blip r:embed="rId17" cstate="print">
              <a:grayscl/>
            </a:blip>
            <a:srcRect/>
            <a:stretch>
              <a:fillRect/>
            </a:stretch>
          </p:blipFill>
          <p:spPr bwMode="auto">
            <a:xfrm>
              <a:off x="28928219" y="33522259"/>
              <a:ext cx="2819400" cy="2113716"/>
            </a:xfrm>
            <a:prstGeom prst="rect">
              <a:avLst/>
            </a:prstGeom>
            <a:noFill/>
          </p:spPr>
        </p:pic>
        <p:grpSp>
          <p:nvGrpSpPr>
            <p:cNvPr id="147" name="Group 146"/>
            <p:cNvGrpSpPr/>
            <p:nvPr/>
          </p:nvGrpSpPr>
          <p:grpSpPr>
            <a:xfrm>
              <a:off x="23975219" y="33522259"/>
              <a:ext cx="4876800" cy="2939441"/>
              <a:chOff x="22756019" y="39359388"/>
              <a:chExt cx="4800600" cy="2893512"/>
            </a:xfrm>
          </p:grpSpPr>
          <p:sp>
            <p:nvSpPr>
              <p:cNvPr id="146" name="Rectangle 145"/>
              <p:cNvSpPr/>
              <p:nvPr/>
            </p:nvSpPr>
            <p:spPr>
              <a:xfrm>
                <a:off x="22756019" y="39359388"/>
                <a:ext cx="4800600" cy="289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2" descr="C:\Users\Masahiro Konishi\Desktop\slitmask2.png"/>
              <p:cNvPicPr>
                <a:picLocks noChangeAspect="1" noChangeArrowheads="1"/>
              </p:cNvPicPr>
              <p:nvPr/>
            </p:nvPicPr>
            <p:blipFill>
              <a:blip r:embed="rId18" cstate="print"/>
              <a:srcRect l="12809" t="7609" r="20233" b="7609"/>
              <a:stretch>
                <a:fillRect/>
              </a:stretch>
            </p:blipFill>
            <p:spPr bwMode="auto">
              <a:xfrm>
                <a:off x="23137019" y="39437476"/>
                <a:ext cx="4038600" cy="2739224"/>
              </a:xfrm>
              <a:prstGeom prst="rect">
                <a:avLst/>
              </a:prstGeom>
              <a:noFill/>
            </p:spPr>
          </p:pic>
          <p:sp>
            <p:nvSpPr>
              <p:cNvPr id="141" name="TextBox 140"/>
              <p:cNvSpPr txBox="1"/>
              <p:nvPr/>
            </p:nvSpPr>
            <p:spPr>
              <a:xfrm>
                <a:off x="22832219" y="41017798"/>
                <a:ext cx="112883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Mask Holder</a:t>
                </a:r>
                <a:endParaRPr lang="en-US" sz="1400" dirty="0">
                  <a:latin typeface="Times New Roman" pitchFamily="18" charset="0"/>
                  <a:cs typeface="Times New Roman" pitchFamily="18" charset="0"/>
                </a:endParaRPr>
              </a:p>
            </p:txBody>
          </p:sp>
          <p:sp>
            <p:nvSpPr>
              <p:cNvPr id="142" name="TextBox 141"/>
              <p:cNvSpPr txBox="1"/>
              <p:nvPr/>
            </p:nvSpPr>
            <p:spPr>
              <a:xfrm>
                <a:off x="22834107" y="40420787"/>
                <a:ext cx="102944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Mask Sheet</a:t>
                </a:r>
                <a:endParaRPr lang="en-US" sz="1400" dirty="0">
                  <a:latin typeface="Times New Roman" pitchFamily="18" charset="0"/>
                  <a:cs typeface="Times New Roman" pitchFamily="18" charset="0"/>
                </a:endParaRPr>
              </a:p>
            </p:txBody>
          </p:sp>
          <p:sp>
            <p:nvSpPr>
              <p:cNvPr id="143" name="TextBox 142"/>
              <p:cNvSpPr txBox="1"/>
              <p:nvPr/>
            </p:nvSpPr>
            <p:spPr>
              <a:xfrm>
                <a:off x="22834107" y="39788659"/>
                <a:ext cx="109677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Fixture Ring</a:t>
                </a:r>
                <a:endParaRPr lang="en-US" sz="1400" dirty="0">
                  <a:latin typeface="Times New Roman" pitchFamily="18" charset="0"/>
                  <a:cs typeface="Times New Roman" pitchFamily="18" charset="0"/>
                </a:endParaRPr>
              </a:p>
            </p:txBody>
          </p:sp>
          <p:sp>
            <p:nvSpPr>
              <p:cNvPr id="144" name="TextBox 143"/>
              <p:cNvSpPr txBox="1"/>
              <p:nvPr/>
            </p:nvSpPr>
            <p:spPr>
              <a:xfrm>
                <a:off x="25981598" y="40618202"/>
                <a:ext cx="1547218" cy="415498"/>
              </a:xfrm>
              <a:prstGeom prst="rect">
                <a:avLst/>
              </a:prstGeom>
              <a:noFill/>
            </p:spPr>
            <p:txBody>
              <a:bodyPr wrap="none" bIns="0" rtlCol="0">
                <a:spAutoFit/>
              </a:bodyPr>
              <a:lstStyle/>
              <a:p>
                <a:r>
                  <a:rPr lang="en-US" sz="1200" dirty="0" smtClean="0">
                    <a:latin typeface="Times New Roman" pitchFamily="18" charset="0"/>
                    <a:cs typeface="Times New Roman" pitchFamily="18" charset="0"/>
                  </a:rPr>
                  <a:t>Neodymium magnets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at each corner </a:t>
                </a:r>
                <a:endParaRPr lang="en-US" sz="1200" dirty="0">
                  <a:latin typeface="Times New Roman" pitchFamily="18" charset="0"/>
                  <a:cs typeface="Times New Roman" pitchFamily="18" charset="0"/>
                </a:endParaRPr>
              </a:p>
            </p:txBody>
          </p:sp>
          <p:cxnSp>
            <p:nvCxnSpPr>
              <p:cNvPr id="145" name="Straight Arrow Connector 144"/>
              <p:cNvCxnSpPr/>
              <p:nvPr/>
            </p:nvCxnSpPr>
            <p:spPr>
              <a:xfrm rot="10800000" flipV="1">
                <a:off x="25981599" y="41033700"/>
                <a:ext cx="355820" cy="30427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23975220" y="31541059"/>
              <a:ext cx="7315200" cy="1938992"/>
            </a:xfrm>
            <a:prstGeom prst="rect">
              <a:avLst/>
            </a:prstGeom>
            <a:noFill/>
          </p:spPr>
          <p:txBody>
            <a:bodyPr wrap="square" rtlCol="0">
              <a:spAutoFit/>
            </a:bodyPr>
            <a:lstStyle/>
            <a:p>
              <a:pPr algn="just"/>
              <a:r>
                <a:rPr lang="en-US" sz="2400" dirty="0" smtClean="0">
                  <a:solidFill>
                    <a:srgbClr val="002060"/>
                  </a:solidFill>
                  <a:latin typeface="Arial" pitchFamily="34" charset="0"/>
                  <a:ea typeface="Tahoma" pitchFamily="34" charset="0"/>
                  <a:cs typeface="Arial" pitchFamily="34" charset="0"/>
                </a:rPr>
                <a:t>Figure 7. </a:t>
              </a:r>
              <a:r>
                <a:rPr lang="en-US" sz="2400" i="1" dirty="0" smtClean="0">
                  <a:solidFill>
                    <a:srgbClr val="002060"/>
                  </a:solidFill>
                  <a:latin typeface="Arial" pitchFamily="34" charset="0"/>
                  <a:ea typeface="Tahoma" pitchFamily="34" charset="0"/>
                  <a:cs typeface="Arial" pitchFamily="34" charset="0"/>
                </a:rPr>
                <a:t>Left</a:t>
              </a:r>
              <a:r>
                <a:rPr lang="en-US" sz="2400" dirty="0" smtClean="0">
                  <a:solidFill>
                    <a:srgbClr val="002060"/>
                  </a:solidFill>
                  <a:latin typeface="Arial" pitchFamily="34" charset="0"/>
                  <a:ea typeface="Tahoma" pitchFamily="34" charset="0"/>
                  <a:cs typeface="Arial" pitchFamily="34" charset="0"/>
                </a:rPr>
                <a:t>: A schematic drawing of the slit mask. A mask is made of aluminum sheet, and its shape is a combination of a circle with 210mm in diameter and a rectangle with 150mm x 210mm. </a:t>
              </a:r>
              <a:r>
                <a:rPr lang="en-US" sz="2400" i="1" dirty="0" smtClean="0">
                  <a:solidFill>
                    <a:srgbClr val="002060"/>
                  </a:solidFill>
                  <a:latin typeface="Arial" pitchFamily="34" charset="0"/>
                  <a:ea typeface="Tahoma" pitchFamily="34" charset="0"/>
                  <a:cs typeface="Arial" pitchFamily="34" charset="0"/>
                </a:rPr>
                <a:t>Right</a:t>
              </a:r>
              <a:r>
                <a:rPr lang="en-US" sz="2400" dirty="0" smtClean="0">
                  <a:solidFill>
                    <a:srgbClr val="002060"/>
                  </a:solidFill>
                  <a:latin typeface="Arial" pitchFamily="34" charset="0"/>
                  <a:ea typeface="Tahoma" pitchFamily="34" charset="0"/>
                  <a:cs typeface="Arial" pitchFamily="34" charset="0"/>
                </a:rPr>
                <a:t>: A prototype mask holder.</a:t>
              </a:r>
              <a:endParaRPr lang="en-US" sz="2400" dirty="0">
                <a:solidFill>
                  <a:srgbClr val="002060"/>
                </a:solidFill>
                <a:latin typeface="Arial" pitchFamily="34" charset="0"/>
                <a:ea typeface="Tahoma" pitchFamily="34" charset="0"/>
                <a:cs typeface="Arial" pitchFamily="34" charset="0"/>
              </a:endParaRPr>
            </a:p>
          </p:txBody>
        </p:sp>
      </p:grpSp>
      <p:sp>
        <p:nvSpPr>
          <p:cNvPr id="151" name="Rectangle 150"/>
          <p:cNvSpPr/>
          <p:nvPr/>
        </p:nvSpPr>
        <p:spPr>
          <a:xfrm>
            <a:off x="14602619" y="24803100"/>
            <a:ext cx="8305800" cy="2523768"/>
          </a:xfrm>
          <a:prstGeom prst="rect">
            <a:avLst/>
          </a:prstGeom>
        </p:spPr>
        <p:txBody>
          <a:bodyPr wrap="square">
            <a:spAutoFit/>
          </a:bodyPr>
          <a:lstStyle/>
          <a:p>
            <a:pPr algn="just" defTabSz="4321175">
              <a:spcBef>
                <a:spcPct val="50000"/>
              </a:spcBef>
            </a:pPr>
            <a:r>
              <a:rPr lang="en-US" altLang="ja-JP" sz="3200" b="1" u="sng" dirty="0" smtClean="0">
                <a:latin typeface="Arial" pitchFamily="34" charset="0"/>
                <a:ea typeface="Tahoma" pitchFamily="34" charset="0"/>
                <a:cs typeface="Arial" pitchFamily="34" charset="0"/>
              </a:rPr>
              <a:t>Detectors</a:t>
            </a:r>
            <a:r>
              <a:rPr lang="en-US" altLang="ja-JP" sz="2800" u="sng" dirty="0" smtClean="0">
                <a:latin typeface="Arial" pitchFamily="34" charset="0"/>
                <a:ea typeface="Tahoma" pitchFamily="34" charset="0"/>
                <a:cs typeface="Arial" pitchFamily="34" charset="0"/>
              </a:rPr>
              <a:t>:</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HAWAII-2RG array with 2.5 </a:t>
            </a:r>
            <a:r>
              <a:rPr lang="el-GR" sz="2800" dirty="0" smtClean="0">
                <a:latin typeface="Arial" pitchFamily="34" charset="0"/>
                <a:ea typeface="Tahoma" pitchFamily="34" charset="0"/>
                <a:cs typeface="Arial" pitchFamily="34" charset="0"/>
              </a:rPr>
              <a:t>μ</a:t>
            </a:r>
            <a:r>
              <a:rPr lang="en-US" sz="2800" dirty="0" smtClean="0">
                <a:latin typeface="Arial" pitchFamily="34" charset="0"/>
                <a:ea typeface="Tahoma" pitchFamily="34" charset="0"/>
                <a:cs typeface="Arial" pitchFamily="34" charset="0"/>
              </a:rPr>
              <a:t>m </a:t>
            </a:r>
            <a:r>
              <a:rPr lang="en-US" altLang="ja-JP" sz="2800" dirty="0" smtClean="0">
                <a:latin typeface="Arial" pitchFamily="34" charset="0"/>
                <a:ea typeface="Tahoma" pitchFamily="34" charset="0"/>
                <a:cs typeface="Arial" pitchFamily="34" charset="0"/>
              </a:rPr>
              <a:t>cutoff</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SIDECAR ASICs for readout</a:t>
            </a:r>
          </a:p>
          <a:p>
            <a:pPr marL="514350" indent="-514350" algn="just" defTabSz="4321175">
              <a:spcBef>
                <a:spcPct val="50000"/>
              </a:spcBef>
              <a:buFont typeface="Wingdings" pitchFamily="2" charset="2"/>
              <a:buChar char="Ø"/>
            </a:pPr>
            <a:r>
              <a:rPr lang="en-US" altLang="ja-JP" sz="2800" dirty="0" smtClean="0">
                <a:latin typeface="Arial" pitchFamily="34" charset="0"/>
                <a:ea typeface="Tahoma" pitchFamily="34" charset="0"/>
                <a:cs typeface="Arial" pitchFamily="34" charset="0"/>
              </a:rPr>
              <a:t>Two arrays cover 6’.8 x 3’.4 with 0”.10 pixel</a:t>
            </a:r>
            <a:r>
              <a:rPr lang="en-US" altLang="ja-JP" sz="2800" baseline="30000" dirty="0" smtClean="0">
                <a:latin typeface="Arial" pitchFamily="34" charset="0"/>
                <a:ea typeface="Tahoma" pitchFamily="34" charset="0"/>
                <a:cs typeface="Arial" pitchFamily="34" charset="0"/>
              </a:rPr>
              <a:t>-1</a:t>
            </a:r>
          </a:p>
        </p:txBody>
      </p:sp>
      <p:sp>
        <p:nvSpPr>
          <p:cNvPr id="152" name="Rectangle 151"/>
          <p:cNvSpPr/>
          <p:nvPr/>
        </p:nvSpPr>
        <p:spPr>
          <a:xfrm>
            <a:off x="14602619" y="28689300"/>
            <a:ext cx="16916400" cy="1200329"/>
          </a:xfrm>
          <a:prstGeom prst="rect">
            <a:avLst/>
          </a:prstGeom>
        </p:spPr>
        <p:txBody>
          <a:bodyPr wrap="square">
            <a:spAutoFit/>
          </a:bodyPr>
          <a:lstStyle/>
          <a:p>
            <a:r>
              <a:rPr lang="en-US" sz="2400" dirty="0" smtClean="0">
                <a:solidFill>
                  <a:srgbClr val="002060"/>
                </a:solidFill>
                <a:latin typeface="Arial" pitchFamily="34" charset="0"/>
                <a:ea typeface="Tahoma" pitchFamily="34" charset="0"/>
                <a:cs typeface="Arial" pitchFamily="34" charset="0"/>
              </a:rPr>
              <a:t>and </a:t>
            </a:r>
            <a:r>
              <a:rPr lang="en-US" sz="2400" i="1" dirty="0" smtClean="0">
                <a:solidFill>
                  <a:srgbClr val="002060"/>
                </a:solidFill>
                <a:latin typeface="Arial" pitchFamily="34" charset="0"/>
                <a:ea typeface="Tahoma" pitchFamily="34" charset="0"/>
                <a:cs typeface="Arial" pitchFamily="34" charset="0"/>
              </a:rPr>
              <a:t>red</a:t>
            </a:r>
            <a:r>
              <a:rPr lang="en-US" sz="2400" dirty="0" smtClean="0">
                <a:solidFill>
                  <a:srgbClr val="002060"/>
                </a:solidFill>
                <a:latin typeface="Arial" pitchFamily="34" charset="0"/>
                <a:ea typeface="Tahoma" pitchFamily="34" charset="0"/>
                <a:cs typeface="Arial" pitchFamily="34" charset="0"/>
              </a:rPr>
              <a:t> channels, respectively. The box is 5.4 pixels (0”.53) on a side. </a:t>
            </a:r>
            <a:r>
              <a:rPr lang="en-US" sz="2400" i="1" dirty="0" smtClean="0">
                <a:solidFill>
                  <a:srgbClr val="002060"/>
                </a:solidFill>
                <a:latin typeface="Arial" pitchFamily="34" charset="0"/>
                <a:ea typeface="Tahoma" pitchFamily="34" charset="0"/>
                <a:cs typeface="Arial" pitchFamily="34" charset="0"/>
              </a:rPr>
              <a:t>Middle</a:t>
            </a:r>
            <a:r>
              <a:rPr lang="en-US" sz="2400" dirty="0" smtClean="0">
                <a:solidFill>
                  <a:srgbClr val="002060"/>
                </a:solidFill>
                <a:latin typeface="Arial" pitchFamily="34" charset="0"/>
                <a:ea typeface="Tahoma" pitchFamily="34" charset="0"/>
                <a:cs typeface="Arial" pitchFamily="34" charset="0"/>
              </a:rPr>
              <a:t>: Distortion maps for 6’.6 x 6’.6 </a:t>
            </a:r>
            <a:r>
              <a:rPr lang="en-US" sz="2400" dirty="0" err="1" smtClean="0">
                <a:solidFill>
                  <a:srgbClr val="002060"/>
                </a:solidFill>
                <a:latin typeface="Arial" pitchFamily="34" charset="0"/>
                <a:ea typeface="Tahoma" pitchFamily="34" charset="0"/>
                <a:cs typeface="Arial" pitchFamily="34" charset="0"/>
              </a:rPr>
              <a:t>FoV</a:t>
            </a:r>
            <a:r>
              <a:rPr lang="en-US" sz="2400" dirty="0" smtClean="0">
                <a:solidFill>
                  <a:srgbClr val="002060"/>
                </a:solidFill>
                <a:latin typeface="Arial" pitchFamily="34" charset="0"/>
                <a:ea typeface="Tahoma" pitchFamily="34" charset="0"/>
                <a:cs typeface="Arial" pitchFamily="34" charset="0"/>
              </a:rPr>
              <a:t> of the imaging mode (exaggerated by a factor of 50). </a:t>
            </a:r>
            <a:r>
              <a:rPr lang="en-US" sz="2400" i="1" dirty="0" smtClean="0">
                <a:solidFill>
                  <a:srgbClr val="002060"/>
                </a:solidFill>
                <a:latin typeface="Arial" pitchFamily="34" charset="0"/>
                <a:ea typeface="Tahoma" pitchFamily="34" charset="0"/>
                <a:cs typeface="Arial" pitchFamily="34" charset="0"/>
              </a:rPr>
              <a:t>Right</a:t>
            </a:r>
            <a:r>
              <a:rPr lang="en-US" sz="2400" dirty="0" smtClean="0">
                <a:solidFill>
                  <a:srgbClr val="002060"/>
                </a:solidFill>
                <a:latin typeface="Arial" pitchFamily="34" charset="0"/>
                <a:ea typeface="Tahoma" pitchFamily="34" charset="0"/>
                <a:cs typeface="Arial" pitchFamily="34" charset="0"/>
              </a:rPr>
              <a:t>: spot diagrams of the spectroscopy mode. The box is 5.4 pixels (0”.53) on a side.</a:t>
            </a:r>
            <a:endParaRPr lang="en-US" sz="2400" dirty="0"/>
          </a:p>
        </p:txBody>
      </p:sp>
      <p:grpSp>
        <p:nvGrpSpPr>
          <p:cNvPr id="110" name="Group 109"/>
          <p:cNvGrpSpPr/>
          <p:nvPr/>
        </p:nvGrpSpPr>
        <p:grpSpPr>
          <a:xfrm>
            <a:off x="17498219" y="6591300"/>
            <a:ext cx="5410200" cy="6403169"/>
            <a:chOff x="17422019" y="6972300"/>
            <a:chExt cx="5410200" cy="6403169"/>
          </a:xfrm>
        </p:grpSpPr>
        <p:sp>
          <p:nvSpPr>
            <p:cNvPr id="96" name="Rectangle 95"/>
            <p:cNvSpPr/>
            <p:nvPr/>
          </p:nvSpPr>
          <p:spPr>
            <a:xfrm>
              <a:off x="17422019" y="6972300"/>
              <a:ext cx="54102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17422019" y="9606534"/>
              <a:ext cx="5404511" cy="3768935"/>
              <a:chOff x="8430419" y="10629900"/>
              <a:chExt cx="5791200" cy="4038600"/>
            </a:xfrm>
          </p:grpSpPr>
          <p:sp>
            <p:nvSpPr>
              <p:cNvPr id="98" name="Rectangle 97"/>
              <p:cNvSpPr/>
              <p:nvPr/>
            </p:nvSpPr>
            <p:spPr>
              <a:xfrm>
                <a:off x="8430419" y="10629900"/>
                <a:ext cx="5791200" cy="403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8506619" y="10706100"/>
                <a:ext cx="5658399" cy="3877627"/>
                <a:chOff x="457200" y="838200"/>
                <a:chExt cx="8138793" cy="5577408"/>
              </a:xfrm>
            </p:grpSpPr>
            <p:pic>
              <p:nvPicPr>
                <p:cNvPr id="64" name="Picture 4"/>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7200" y="838200"/>
                  <a:ext cx="7280883" cy="5577408"/>
                </a:xfrm>
                <a:prstGeom prst="rect">
                  <a:avLst/>
                </a:prstGeom>
                <a:noFill/>
                <a:ln w="9525">
                  <a:noFill/>
                  <a:miter lim="800000"/>
                  <a:headEnd/>
                  <a:tailEnd/>
                </a:ln>
                <a:effectLst/>
              </p:spPr>
            </p:pic>
            <p:cxnSp>
              <p:nvCxnSpPr>
                <p:cNvPr id="65" name="Straight Arrow Connector 64"/>
                <p:cNvCxnSpPr/>
                <p:nvPr/>
              </p:nvCxnSpPr>
              <p:spPr>
                <a:xfrm rot="5400000">
                  <a:off x="7086600" y="4876800"/>
                  <a:ext cx="1371600" cy="1588"/>
                </a:xfrm>
                <a:prstGeom prst="straightConnector1">
                  <a:avLst/>
                </a:prstGeom>
                <a:ln w="95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285706" y="2704306"/>
                  <a:ext cx="2971800" cy="1588"/>
                </a:xfrm>
                <a:prstGeom prst="straightConnector1">
                  <a:avLst/>
                </a:prstGeom>
                <a:ln w="95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772400" y="4736068"/>
                  <a:ext cx="823593" cy="486961"/>
                </a:xfrm>
                <a:prstGeom prst="rect">
                  <a:avLst/>
                </a:prstGeom>
                <a:noFill/>
              </p:spPr>
              <p:txBody>
                <a:bodyPr wrap="none" rtlCol="0">
                  <a:spAutoFit/>
                </a:bodyPr>
                <a:lstStyle/>
                <a:p>
                  <a:r>
                    <a:rPr lang="en-US" sz="1600" dirty="0" smtClean="0">
                      <a:latin typeface="Times New Roman" pitchFamily="18" charset="0"/>
                      <a:cs typeface="Times New Roman" pitchFamily="18" charset="0"/>
                    </a:rPr>
                    <a:t>Blue</a:t>
                  </a:r>
                  <a:endParaRPr lang="en-US" sz="1600" dirty="0">
                    <a:latin typeface="Times New Roman" pitchFamily="18" charset="0"/>
                    <a:cs typeface="Times New Roman" pitchFamily="18" charset="0"/>
                  </a:endParaRPr>
                </a:p>
              </p:txBody>
            </p:sp>
            <p:sp>
              <p:nvSpPr>
                <p:cNvPr id="68" name="TextBox 67"/>
                <p:cNvSpPr txBox="1"/>
                <p:nvPr/>
              </p:nvSpPr>
              <p:spPr>
                <a:xfrm>
                  <a:off x="7772400" y="2514600"/>
                  <a:ext cx="740588" cy="486961"/>
                </a:xfrm>
                <a:prstGeom prst="rect">
                  <a:avLst/>
                </a:prstGeom>
                <a:noFill/>
              </p:spPr>
              <p:txBody>
                <a:bodyPr wrap="none" rtlCol="0">
                  <a:spAutoFit/>
                </a:bodyPr>
                <a:lstStyle/>
                <a:p>
                  <a:r>
                    <a:rPr lang="en-US" sz="1600" dirty="0" smtClean="0">
                      <a:latin typeface="Times New Roman" pitchFamily="18" charset="0"/>
                      <a:cs typeface="Times New Roman" pitchFamily="18" charset="0"/>
                    </a:rPr>
                    <a:t>Red</a:t>
                  </a:r>
                  <a:endParaRPr lang="en-US" sz="1600" dirty="0">
                    <a:latin typeface="Times New Roman" pitchFamily="18" charset="0"/>
                    <a:cs typeface="Times New Roman" pitchFamily="18" charset="0"/>
                  </a:endParaRPr>
                </a:p>
              </p:txBody>
            </p:sp>
          </p:grpSp>
        </p:grpSp>
        <p:pic>
          <p:nvPicPr>
            <p:cNvPr id="100" name="Picture 2"/>
            <p:cNvPicPr>
              <a:picLocks noChangeAspect="1" noChangeArrowheads="1"/>
            </p:cNvPicPr>
            <p:nvPr/>
          </p:nvPicPr>
          <p:blipFill>
            <a:blip r:embed="rId20" cstate="print">
              <a:clrChange>
                <a:clrFrom>
                  <a:srgbClr val="FFFFFF"/>
                </a:clrFrom>
                <a:clrTo>
                  <a:srgbClr val="FFFFFF">
                    <a:alpha val="0"/>
                  </a:srgbClr>
                </a:clrTo>
              </a:clrChange>
              <a:grayscl/>
            </a:blip>
            <a:srcRect/>
            <a:stretch>
              <a:fillRect/>
            </a:stretch>
          </p:blipFill>
          <p:spPr bwMode="auto">
            <a:xfrm>
              <a:off x="17501581" y="7086442"/>
              <a:ext cx="5251478" cy="2629058"/>
            </a:xfrm>
            <a:prstGeom prst="rect">
              <a:avLst/>
            </a:prstGeom>
            <a:noFill/>
            <a:ln w="9525">
              <a:noFill/>
              <a:miter lim="800000"/>
              <a:headEnd/>
              <a:tailEnd/>
            </a:ln>
          </p:spPr>
        </p:pic>
      </p:grpSp>
      <p:sp>
        <p:nvSpPr>
          <p:cNvPr id="127" name="TextBox 126"/>
          <p:cNvSpPr txBox="1"/>
          <p:nvPr/>
        </p:nvSpPr>
        <p:spPr>
          <a:xfrm>
            <a:off x="23441819" y="41638835"/>
            <a:ext cx="6261651" cy="461665"/>
          </a:xfrm>
          <a:prstGeom prst="rect">
            <a:avLst/>
          </a:prstGeom>
          <a:noFill/>
        </p:spPr>
        <p:txBody>
          <a:bodyPr wrap="none" rtlCol="0">
            <a:spAutoFit/>
          </a:bodyPr>
          <a:lstStyle/>
          <a:p>
            <a:pPr algn="just"/>
            <a:r>
              <a:rPr lang="en-US" sz="2400" dirty="0" smtClean="0">
                <a:solidFill>
                  <a:srgbClr val="002060"/>
                </a:solidFill>
                <a:latin typeface="Arial" pitchFamily="34" charset="0"/>
                <a:ea typeface="Tahoma" pitchFamily="34" charset="0"/>
                <a:cs typeface="Arial" pitchFamily="34" charset="0"/>
              </a:rPr>
              <a:t>Figure 8. Mask storage dewar and Carousel.</a:t>
            </a:r>
            <a:endParaRPr lang="en-US" sz="2400" dirty="0">
              <a:solidFill>
                <a:srgbClr val="002060"/>
              </a:solidFill>
              <a:latin typeface="Arial" pitchFamily="34" charset="0"/>
              <a:ea typeface="Tahoma"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TotalTime>
  <Words>1400</Words>
  <Application>Microsoft Office PowerPoint</Application>
  <PresentationFormat>Custom</PresentationFormat>
  <Paragraphs>84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Masahiro Konishi</dc:creator>
  <cp:lastModifiedBy>Masahiro Konishi</cp:lastModifiedBy>
  <cp:revision>509</cp:revision>
  <dcterms:created xsi:type="dcterms:W3CDTF">2010-06-17T13:27:18Z</dcterms:created>
  <dcterms:modified xsi:type="dcterms:W3CDTF">2010-06-24T03:32:04Z</dcterms:modified>
</cp:coreProperties>
</file>