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77" r:id="rId3"/>
    <p:sldId id="278" r:id="rId4"/>
    <p:sldId id="295" r:id="rId5"/>
    <p:sldId id="279" r:id="rId6"/>
    <p:sldId id="288" r:id="rId7"/>
    <p:sldId id="289" r:id="rId8"/>
    <p:sldId id="292" r:id="rId9"/>
    <p:sldId id="293" r:id="rId10"/>
    <p:sldId id="281" r:id="rId11"/>
    <p:sldId id="282" r:id="rId12"/>
    <p:sldId id="301" r:id="rId13"/>
    <p:sldId id="283" r:id="rId14"/>
    <p:sldId id="284" r:id="rId15"/>
    <p:sldId id="286" r:id="rId16"/>
    <p:sldId id="290" r:id="rId17"/>
    <p:sldId id="296" r:id="rId18"/>
    <p:sldId id="294" r:id="rId19"/>
    <p:sldId id="291" r:id="rId20"/>
    <p:sldId id="287" r:id="rId21"/>
    <p:sldId id="299" r:id="rId22"/>
    <p:sldId id="298" r:id="rId23"/>
    <p:sldId id="300" r:id="rId2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85" d="100"/>
          <a:sy n="85" d="100"/>
        </p:scale>
        <p:origin x="-165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105DF4-0D63-944C-8F55-610BD58A17D0}" type="datetimeFigureOut">
              <a:rPr lang="ja-JP" altLang="en-US" smtClean="0"/>
              <a:t>2013/08/05</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72513-32DB-4644-BFEA-682FAB6A2B35}" type="slidenum">
              <a:rPr lang="ja-JP" altLang="en-US" smtClean="0"/>
              <a:t>‹#›</a:t>
            </a:fld>
            <a:endParaRPr lang="ja-JP" altLang="en-US"/>
          </a:p>
        </p:txBody>
      </p:sp>
    </p:spTree>
    <p:extLst>
      <p:ext uri="{BB962C8B-B14F-4D97-AF65-F5344CB8AC3E}">
        <p14:creationId xmlns:p14="http://schemas.microsoft.com/office/powerpoint/2010/main" val="28437908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718A62-A3CF-2C4C-8193-55E04E9BB0FB}" type="datetimeFigureOut">
              <a:rPr lang="ja-JP" altLang="en-US" smtClean="0"/>
              <a:t>2013/08/05</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DDED25-2C1F-0040-B78D-D53600233555}" type="slidenum">
              <a:rPr lang="ja-JP" altLang="en-US" smtClean="0"/>
              <a:t>‹#›</a:t>
            </a:fld>
            <a:endParaRPr lang="ja-JP" altLang="en-US"/>
          </a:p>
        </p:txBody>
      </p:sp>
    </p:spTree>
    <p:extLst>
      <p:ext uri="{BB962C8B-B14F-4D97-AF65-F5344CB8AC3E}">
        <p14:creationId xmlns:p14="http://schemas.microsoft.com/office/powerpoint/2010/main" val="68061843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240797D0-D8A2-5D4D-BBB8-72E842F94A3F}" type="slidenum">
              <a:rPr lang="ja-JP" altLang="en-US" smtClean="0"/>
              <a:pPr/>
              <a:t>2</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FDDED25-2C1F-0040-B78D-D53600233555}" type="slidenum">
              <a:rPr lang="ja-JP" altLang="en-US" smtClean="0"/>
              <a:t>16</a:t>
            </a:fld>
            <a:endParaRPr lang="ja-JP" altLang="en-US"/>
          </a:p>
        </p:txBody>
      </p:sp>
    </p:spTree>
    <p:extLst>
      <p:ext uri="{BB962C8B-B14F-4D97-AF65-F5344CB8AC3E}">
        <p14:creationId xmlns:p14="http://schemas.microsoft.com/office/powerpoint/2010/main" val="1904851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99243640-99C7-184A-826D-22F9C83467E3}" type="datetime1">
              <a:rPr lang="ja-JP" altLang="en-US" smtClean="0"/>
              <a:t>2013/08/05</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CA8B156E-EEA8-7341-937B-60610F80587F}" type="slidenum">
              <a:rPr lang="ja-JP" altLang="en-US" smtClean="0"/>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C8E3B136-C303-7B40-A8E5-858879BDA72D}" type="datetime1">
              <a:rPr lang="ja-JP" altLang="en-US" smtClean="0"/>
              <a:t>2013/08/05</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CA8B156E-EEA8-7341-937B-60610F80587F}" type="slidenum">
              <a:rPr lang="ja-JP" altLang="en-US" smtClean="0"/>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1A008F13-7908-1343-B8CB-9D2BA057374B}" type="datetime1">
              <a:rPr lang="ja-JP" altLang="en-US" smtClean="0"/>
              <a:t>2013/08/05</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CA8B156E-EEA8-7341-937B-60610F80587F}" type="slidenum">
              <a:rPr lang="ja-JP" altLang="en-US" smtClean="0"/>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15C80203-6337-FD46-8B2A-3A6E1AE97CD1}" type="datetime1">
              <a:rPr lang="ja-JP" altLang="en-US" smtClean="0"/>
              <a:t>2013/08/05</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CA8B156E-EEA8-7341-937B-60610F80587F}" type="slidenum">
              <a:rPr lang="ja-JP" altLang="en-US" smtClean="0"/>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BE580C84-1340-4841-8708-D0B337879325}" type="datetime1">
              <a:rPr lang="ja-JP" altLang="en-US" smtClean="0"/>
              <a:t>2013/08/05</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CA8B156E-EEA8-7341-937B-60610F80587F}" type="slidenum">
              <a:rPr lang="ja-JP" altLang="en-US" smtClean="0"/>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2AB531DD-DBE1-9745-9736-02F853DA013F}" type="datetime1">
              <a:rPr lang="ja-JP" altLang="en-US" smtClean="0"/>
              <a:t>2013/08/05</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CA8B156E-EEA8-7341-937B-60610F80587F}" type="slidenum">
              <a:rPr lang="ja-JP" altLang="en-US" smtClean="0"/>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3E8B00D1-BA1A-A447-AC84-34F3A94D3914}" type="datetime1">
              <a:rPr lang="ja-JP" altLang="en-US" smtClean="0"/>
              <a:t>2013/08/05</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CA8B156E-EEA8-7341-937B-60610F80587F}" type="slidenum">
              <a:rPr lang="ja-JP" altLang="en-US" smtClean="0"/>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4215EDFB-25A2-1140-BFAA-95C7B6319E7A}" type="datetime1">
              <a:rPr lang="ja-JP" altLang="en-US" smtClean="0"/>
              <a:t>2013/08/05</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CA8B156E-EEA8-7341-937B-60610F80587F}" type="slidenum">
              <a:rPr lang="ja-JP" altLang="en-US" smtClean="0"/>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2FD3624-4341-394B-85A0-F3D957EDD46F}" type="datetime1">
              <a:rPr lang="ja-JP" altLang="en-US" smtClean="0"/>
              <a:t>2013/08/05</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CA8B156E-EEA8-7341-937B-60610F80587F}" type="slidenum">
              <a:rPr lang="ja-JP" altLang="en-US" smtClean="0"/>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8049C5B2-E895-6F4B-B374-67655D66BE0D}" type="datetime1">
              <a:rPr lang="ja-JP" altLang="en-US" smtClean="0"/>
              <a:t>2013/08/05</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CA8B156E-EEA8-7341-937B-60610F80587F}" type="slidenum">
              <a:rPr lang="ja-JP" altLang="en-US" smtClean="0"/>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1D5B2C67-6E89-A046-A888-81A063BD6821}" type="datetime1">
              <a:rPr lang="ja-JP" altLang="en-US" smtClean="0"/>
              <a:t>2013/08/05</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CA8B156E-EEA8-7341-937B-60610F80587F}" type="slidenum">
              <a:rPr lang="ja-JP" altLang="en-US" smtClean="0"/>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46327-25ED-2A49-9DDA-87D99139BE7B}" type="datetime1">
              <a:rPr lang="ja-JP" altLang="en-US" smtClean="0"/>
              <a:t>2013/08/05</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B156E-EEA8-7341-937B-60610F80587F}" type="slidenum">
              <a:rPr lang="ja-JP" altLang="en-US" smtClean="0"/>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6.xml"/><Relationship Id="rId2"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emf"/><Relationship Id="rId3" Type="http://schemas.openxmlformats.org/officeDocument/2006/relationships/image" Target="../media/image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32937" y="1784105"/>
            <a:ext cx="8253863" cy="1470025"/>
          </a:xfrm>
        </p:spPr>
        <p:txBody>
          <a:bodyPr>
            <a:normAutofit fontScale="90000"/>
          </a:bodyPr>
          <a:lstStyle/>
          <a:p>
            <a:r>
              <a:rPr lang="en-US" altLang="ja-JP" sz="2667" dirty="0" smtClean="0">
                <a:solidFill>
                  <a:schemeClr val="tx1"/>
                </a:solidFill>
              </a:rPr>
              <a:t/>
            </a:r>
            <a:br>
              <a:rPr lang="en-US" altLang="ja-JP" sz="2667" dirty="0" smtClean="0">
                <a:solidFill>
                  <a:schemeClr val="tx1"/>
                </a:solidFill>
              </a:rPr>
            </a:br>
            <a:r>
              <a:rPr lang="ja-JP" altLang="en-US" dirty="0" smtClean="0"/>
              <a:t>銀河面リッジ</a:t>
            </a:r>
            <a:r>
              <a:rPr lang="en-US" altLang="ja-JP" dirty="0"/>
              <a:t>X</a:t>
            </a:r>
            <a:r>
              <a:rPr lang="ja-JP" altLang="en-US" dirty="0"/>
              <a:t>線放射</a:t>
            </a:r>
            <a:r>
              <a:rPr lang="ja-JP" altLang="en-US" dirty="0" smtClean="0"/>
              <a:t>の</a:t>
            </a:r>
            <a:r>
              <a:rPr lang="en-US" altLang="ja-JP" dirty="0" smtClean="0"/>
              <a:t/>
            </a:r>
            <a:br>
              <a:rPr lang="en-US" altLang="ja-JP" dirty="0" smtClean="0"/>
            </a:br>
            <a:r>
              <a:rPr lang="ja-JP" altLang="en-US" dirty="0" smtClean="0"/>
              <a:t>起源天体について</a:t>
            </a:r>
            <a:endParaRPr lang="ja-JP" altLang="en-US" dirty="0"/>
          </a:p>
        </p:txBody>
      </p:sp>
      <p:sp>
        <p:nvSpPr>
          <p:cNvPr id="3" name="サブタイトル 2"/>
          <p:cNvSpPr>
            <a:spLocks noGrp="1"/>
          </p:cNvSpPr>
          <p:nvPr>
            <p:ph type="subTitle" idx="1"/>
          </p:nvPr>
        </p:nvSpPr>
        <p:spPr>
          <a:xfrm>
            <a:off x="1140703" y="4117080"/>
            <a:ext cx="6724331" cy="2188956"/>
          </a:xfrm>
        </p:spPr>
        <p:txBody>
          <a:bodyPr>
            <a:normAutofit/>
          </a:bodyPr>
          <a:lstStyle/>
          <a:p>
            <a:r>
              <a:rPr lang="en-US" altLang="ja-JP" sz="2400" dirty="0" smtClean="0">
                <a:solidFill>
                  <a:schemeClr val="tx1"/>
                </a:solidFill>
              </a:rPr>
              <a:t>JAXA</a:t>
            </a:r>
            <a:r>
              <a:rPr lang="ja-JP" altLang="en-US" sz="2400" dirty="0" smtClean="0">
                <a:solidFill>
                  <a:schemeClr val="tx1"/>
                </a:solidFill>
              </a:rPr>
              <a:t>宇宙科学研究所</a:t>
            </a:r>
            <a:endParaRPr lang="en-US" altLang="ja-JP" sz="2400" dirty="0" smtClean="0">
              <a:solidFill>
                <a:schemeClr val="tx1"/>
              </a:solidFill>
            </a:endParaRPr>
          </a:p>
          <a:p>
            <a:r>
              <a:rPr lang="ja-JP" altLang="en-US" dirty="0" smtClean="0">
                <a:solidFill>
                  <a:schemeClr val="tx1"/>
                </a:solidFill>
              </a:rPr>
              <a:t>海老沢　</a:t>
            </a:r>
            <a:r>
              <a:rPr lang="ja-JP" altLang="en-US" dirty="0">
                <a:solidFill>
                  <a:schemeClr val="tx1"/>
                </a:solidFill>
              </a:rPr>
              <a:t>研、辻本　匡宏</a:t>
            </a:r>
            <a:endParaRPr lang="en-US" altLang="ja-JP" dirty="0" smtClean="0">
              <a:solidFill>
                <a:schemeClr val="tx1"/>
              </a:solidFill>
            </a:endParaRPr>
          </a:p>
          <a:p>
            <a:r>
              <a:rPr lang="ja-JP" altLang="en-US" sz="2400" dirty="0" smtClean="0">
                <a:solidFill>
                  <a:schemeClr val="tx1"/>
                </a:solidFill>
              </a:rPr>
              <a:t>西はりま天文台</a:t>
            </a:r>
            <a:endParaRPr lang="en-US" altLang="ja-JP" sz="2400" dirty="0" smtClean="0">
              <a:solidFill>
                <a:schemeClr val="tx1"/>
              </a:solidFill>
            </a:endParaRPr>
          </a:p>
          <a:p>
            <a:r>
              <a:rPr lang="ja-JP" altLang="en-US" dirty="0" smtClean="0">
                <a:solidFill>
                  <a:schemeClr val="tx1"/>
                </a:solidFill>
              </a:rPr>
              <a:t>森鼻　久美子</a:t>
            </a:r>
            <a:endParaRPr lang="ja-JP" altLang="en-US" dirty="0">
              <a:solidFill>
                <a:schemeClr val="tx1"/>
              </a:solidFill>
            </a:endParaRPr>
          </a:p>
        </p:txBody>
      </p:sp>
      <p:sp>
        <p:nvSpPr>
          <p:cNvPr id="4" name="スライド番号プレースホルダ 3"/>
          <p:cNvSpPr>
            <a:spLocks noGrp="1"/>
          </p:cNvSpPr>
          <p:nvPr>
            <p:ph type="sldNum" sz="quarter" idx="12"/>
          </p:nvPr>
        </p:nvSpPr>
        <p:spPr>
          <a:xfrm>
            <a:off x="6553200" y="6168760"/>
            <a:ext cx="2133600" cy="365125"/>
          </a:xfrm>
        </p:spPr>
        <p:txBody>
          <a:bodyPr/>
          <a:lstStyle/>
          <a:p>
            <a:fld id="{CA8B156E-EEA8-7341-937B-60610F80587F}" type="slidenum">
              <a:rPr lang="ja-JP" altLang="en-US" smtClean="0"/>
              <a:t>1</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06.pdf"/>
          <p:cNvPicPr>
            <a:picLocks noChangeAspect="1"/>
          </p:cNvPicPr>
          <p:nvPr/>
        </p:nvPicPr>
        <p:blipFill>
          <a:blip r:embed="rId2"/>
          <a:stretch>
            <a:fillRect/>
          </a:stretch>
        </p:blipFill>
        <p:spPr>
          <a:xfrm>
            <a:off x="4561433" y="1891397"/>
            <a:ext cx="4817599" cy="4567798"/>
          </a:xfrm>
          <a:prstGeom prst="rect">
            <a:avLst/>
          </a:prstGeom>
        </p:spPr>
      </p:pic>
      <p:sp>
        <p:nvSpPr>
          <p:cNvPr id="5" name="タイトル 1"/>
          <p:cNvSpPr txBox="1">
            <a:spLocks/>
          </p:cNvSpPr>
          <p:nvPr/>
        </p:nvSpPr>
        <p:spPr>
          <a:xfrm>
            <a:off x="0" y="1508271"/>
            <a:ext cx="9674332" cy="4719827"/>
          </a:xfrm>
          <a:prstGeom prst="rect">
            <a:avLst/>
          </a:prstGeom>
        </p:spPr>
        <p:txBody>
          <a:bodyPr anchor="t">
            <a:noAutofit/>
          </a:bodyPr>
          <a:lstStyle/>
          <a:p>
            <a:pPr defTabSz="914400">
              <a:spcBef>
                <a:spcPct val="0"/>
              </a:spcBef>
              <a:buFont typeface="Wingdings" charset="2"/>
              <a:buChar char="n"/>
              <a:defRPr/>
            </a:pPr>
            <a:r>
              <a:rPr lang="ja-JP" altLang="en-US" sz="2400" dirty="0" smtClean="0">
                <a:solidFill>
                  <a:srgbClr val="000000"/>
                </a:solidFill>
                <a:latin typeface="ヒラギノ角ゴ Pro W3"/>
                <a:ea typeface="ヒラギノ角ゴ Pro W3"/>
                <a:cs typeface="ヒラギノ角ゴ Pro W3"/>
              </a:rPr>
              <a:t>日時　：</a:t>
            </a:r>
            <a:r>
              <a:rPr lang="en-US" altLang="ja-JP" sz="2400" dirty="0" smtClean="0">
                <a:solidFill>
                  <a:srgbClr val="000000"/>
                </a:solidFill>
                <a:latin typeface="ヒラギノ角ゴ Pro W3"/>
                <a:ea typeface="ヒラギノ角ゴ Pro W3"/>
                <a:cs typeface="ヒラギノ角ゴ Pro W3"/>
              </a:rPr>
              <a:t>2011</a:t>
            </a:r>
            <a:r>
              <a:rPr lang="ja-JP" altLang="en-US" sz="2400" dirty="0" smtClean="0">
                <a:solidFill>
                  <a:srgbClr val="000000"/>
                </a:solidFill>
                <a:latin typeface="ヒラギノ角ゴ Pro W3"/>
                <a:ea typeface="ヒラギノ角ゴ Pro W3"/>
                <a:cs typeface="ヒラギノ角ゴ Pro W3"/>
              </a:rPr>
              <a:t>年</a:t>
            </a:r>
            <a:r>
              <a:rPr lang="en-US" altLang="ja-JP" sz="2400" dirty="0" smtClean="0">
                <a:solidFill>
                  <a:srgbClr val="000000"/>
                </a:solidFill>
                <a:latin typeface="ヒラギノ角ゴ Pro W3"/>
                <a:ea typeface="ヒラギノ角ゴ Pro W3"/>
                <a:cs typeface="ヒラギノ角ゴ Pro W3"/>
              </a:rPr>
              <a:t>6</a:t>
            </a:r>
            <a:r>
              <a:rPr lang="ja-JP" altLang="en-US" sz="2400" dirty="0" smtClean="0">
                <a:solidFill>
                  <a:srgbClr val="000000"/>
                </a:solidFill>
                <a:latin typeface="ヒラギノ角ゴ Pro W3"/>
                <a:ea typeface="ヒラギノ角ゴ Pro W3"/>
                <a:cs typeface="ヒラギノ角ゴ Pro W3"/>
              </a:rPr>
              <a:t>月</a:t>
            </a:r>
            <a:r>
              <a:rPr lang="en-US" altLang="ja-JP" sz="2400" dirty="0" smtClean="0">
                <a:solidFill>
                  <a:srgbClr val="000000"/>
                </a:solidFill>
                <a:latin typeface="ヒラギノ角ゴ Pro W3"/>
                <a:ea typeface="ヒラギノ角ゴ Pro W3"/>
                <a:cs typeface="ヒラギノ角ゴ Pro W3"/>
              </a:rPr>
              <a:t>23-24</a:t>
            </a:r>
            <a:r>
              <a:rPr lang="ja-JP" altLang="en-US" sz="2400" dirty="0" smtClean="0">
                <a:solidFill>
                  <a:srgbClr val="000000"/>
                </a:solidFill>
                <a:latin typeface="ヒラギノ角ゴ Pro W3"/>
                <a:ea typeface="ヒラギノ角ゴ Pro W3"/>
                <a:cs typeface="ヒラギノ角ゴ Pro W3"/>
              </a:rPr>
              <a:t>日</a:t>
            </a:r>
            <a:r>
              <a:rPr lang="en-US" altLang="ja-JP" sz="2400" dirty="0" smtClean="0">
                <a:solidFill>
                  <a:srgbClr val="000000"/>
                </a:solidFill>
                <a:latin typeface="ヒラギノ角ゴ Pro W3"/>
                <a:ea typeface="ヒラギノ角ゴ Pro W3"/>
                <a:cs typeface="ヒラギノ角ゴ Pro W3"/>
              </a:rPr>
              <a:t> (</a:t>
            </a:r>
            <a:r>
              <a:rPr lang="en-US" altLang="ja-JP" sz="2400" dirty="0" err="1" smtClean="0">
                <a:solidFill>
                  <a:srgbClr val="000000"/>
                </a:solidFill>
                <a:latin typeface="ヒラギノ角ゴ Pro W3"/>
                <a:ea typeface="ヒラギノ角ゴ Pro W3"/>
                <a:cs typeface="ヒラギノ角ゴ Pro W3"/>
              </a:rPr>
              <a:t>Revnivtsev</a:t>
            </a:r>
            <a:r>
              <a:rPr lang="en-US" altLang="ja-JP" sz="2400" dirty="0" smtClean="0">
                <a:solidFill>
                  <a:srgbClr val="000000"/>
                </a:solidFill>
                <a:latin typeface="ヒラギノ角ゴ Pro W3"/>
                <a:ea typeface="ヒラギノ角ゴ Pro W3"/>
                <a:cs typeface="ヒラギノ角ゴ Pro W3"/>
              </a:rPr>
              <a:t> field)</a:t>
            </a:r>
          </a:p>
          <a:p>
            <a:pPr lvl="1" defTabSz="914400">
              <a:spcBef>
                <a:spcPct val="0"/>
              </a:spcBef>
              <a:defRPr/>
            </a:pPr>
            <a:r>
              <a:rPr lang="en-US" altLang="ja-JP" sz="2400" dirty="0" smtClean="0">
                <a:solidFill>
                  <a:srgbClr val="000000"/>
                </a:solidFill>
                <a:latin typeface="ヒラギノ角ゴ Pro W3"/>
                <a:ea typeface="ヒラギノ角ゴ Pro W3"/>
                <a:cs typeface="ヒラギノ角ゴ Pro W3"/>
              </a:rPr>
              <a:t>          2007</a:t>
            </a:r>
            <a:r>
              <a:rPr lang="ja-JP" altLang="en-US" sz="2400" dirty="0" smtClean="0">
                <a:solidFill>
                  <a:srgbClr val="000000"/>
                </a:solidFill>
                <a:latin typeface="ヒラギノ角ゴ Pro W3"/>
                <a:ea typeface="ヒラギノ角ゴ Pro W3"/>
                <a:cs typeface="ヒラギノ角ゴ Pro W3"/>
              </a:rPr>
              <a:t>年</a:t>
            </a:r>
            <a:r>
              <a:rPr lang="en-US" altLang="ja-JP" sz="2400" dirty="0" smtClean="0">
                <a:solidFill>
                  <a:srgbClr val="000000"/>
                </a:solidFill>
                <a:latin typeface="ヒラギノ角ゴ Pro W3"/>
                <a:ea typeface="ヒラギノ角ゴ Pro W3"/>
                <a:cs typeface="ヒラギノ角ゴ Pro W3"/>
              </a:rPr>
              <a:t>6</a:t>
            </a:r>
            <a:r>
              <a:rPr lang="ja-JP" altLang="en-US" sz="2400" dirty="0" smtClean="0">
                <a:solidFill>
                  <a:srgbClr val="000000"/>
                </a:solidFill>
                <a:latin typeface="ヒラギノ角ゴ Pro W3"/>
                <a:ea typeface="ヒラギノ角ゴ Pro W3"/>
                <a:cs typeface="ヒラギノ角ゴ Pro W3"/>
              </a:rPr>
              <a:t>月</a:t>
            </a:r>
            <a:r>
              <a:rPr lang="en-US" altLang="ja-JP" sz="2400" dirty="0" smtClean="0">
                <a:solidFill>
                  <a:srgbClr val="000000"/>
                </a:solidFill>
                <a:latin typeface="ヒラギノ角ゴ Pro W3"/>
                <a:ea typeface="ヒラギノ角ゴ Pro W3"/>
                <a:cs typeface="ヒラギノ角ゴ Pro W3"/>
              </a:rPr>
              <a:t>17-10</a:t>
            </a:r>
            <a:r>
              <a:rPr lang="ja-JP" altLang="en-US" sz="2400" dirty="0" smtClean="0">
                <a:solidFill>
                  <a:srgbClr val="000000"/>
                </a:solidFill>
                <a:latin typeface="ヒラギノ角ゴ Pro W3"/>
                <a:ea typeface="ヒラギノ角ゴ Pro W3"/>
                <a:cs typeface="ヒラギノ角ゴ Pro W3"/>
              </a:rPr>
              <a:t>日、</a:t>
            </a:r>
            <a:endParaRPr lang="en-US" altLang="ja-JP" sz="2400" dirty="0" smtClean="0">
              <a:solidFill>
                <a:srgbClr val="000000"/>
              </a:solidFill>
              <a:latin typeface="ヒラギノ角ゴ Pro W3"/>
              <a:ea typeface="ヒラギノ角ゴ Pro W3"/>
              <a:cs typeface="ヒラギノ角ゴ Pro W3"/>
            </a:endParaRPr>
          </a:p>
          <a:p>
            <a:pPr lvl="1" defTabSz="914400">
              <a:spcBef>
                <a:spcPct val="0"/>
              </a:spcBef>
              <a:defRPr/>
            </a:pPr>
            <a:r>
              <a:rPr lang="en-US" altLang="ja-JP" sz="2400" dirty="0" smtClean="0">
                <a:solidFill>
                  <a:srgbClr val="000000"/>
                </a:solidFill>
                <a:latin typeface="ヒラギノ角ゴ Pro W3"/>
                <a:ea typeface="ヒラギノ角ゴ Pro W3"/>
                <a:cs typeface="ヒラギノ角ゴ Pro W3"/>
              </a:rPr>
              <a:t>          2008</a:t>
            </a:r>
            <a:r>
              <a:rPr lang="ja-JP" altLang="en-US" sz="2400" dirty="0" smtClean="0">
                <a:solidFill>
                  <a:srgbClr val="000000"/>
                </a:solidFill>
                <a:latin typeface="ヒラギノ角ゴ Pro W3"/>
                <a:ea typeface="ヒラギノ角ゴ Pro W3"/>
                <a:cs typeface="ヒラギノ角ゴ Pro W3"/>
              </a:rPr>
              <a:t>年</a:t>
            </a:r>
            <a:r>
              <a:rPr lang="en-US" altLang="ja-JP" sz="2400" dirty="0" smtClean="0">
                <a:solidFill>
                  <a:srgbClr val="000000"/>
                </a:solidFill>
                <a:latin typeface="ヒラギノ角ゴ Pro W3"/>
                <a:ea typeface="ヒラギノ角ゴ Pro W3"/>
                <a:cs typeface="ヒラギノ角ゴ Pro W3"/>
              </a:rPr>
              <a:t>6</a:t>
            </a:r>
            <a:r>
              <a:rPr lang="ja-JP" altLang="en-US" sz="2400" dirty="0" smtClean="0">
                <a:solidFill>
                  <a:srgbClr val="000000"/>
                </a:solidFill>
                <a:latin typeface="ヒラギノ角ゴ Pro W3"/>
                <a:ea typeface="ヒラギノ角ゴ Pro W3"/>
                <a:cs typeface="ヒラギノ角ゴ Pro W3"/>
              </a:rPr>
              <a:t>月</a:t>
            </a:r>
            <a:r>
              <a:rPr lang="en-US" altLang="ja-JP" sz="2400" dirty="0" smtClean="0">
                <a:solidFill>
                  <a:srgbClr val="000000"/>
                </a:solidFill>
                <a:latin typeface="ヒラギノ角ゴ Pro W3"/>
                <a:ea typeface="ヒラギノ角ゴ Pro W3"/>
                <a:cs typeface="ヒラギノ角ゴ Pro W3"/>
              </a:rPr>
              <a:t>27-28</a:t>
            </a:r>
            <a:r>
              <a:rPr lang="ja-JP" altLang="en-US" sz="2400" dirty="0" smtClean="0">
                <a:solidFill>
                  <a:srgbClr val="000000"/>
                </a:solidFill>
                <a:latin typeface="ヒラギノ角ゴ Pro W3"/>
                <a:ea typeface="ヒラギノ角ゴ Pro W3"/>
                <a:cs typeface="ヒラギノ角ゴ Pro W3"/>
              </a:rPr>
              <a:t>日</a:t>
            </a:r>
            <a:endParaRPr lang="en-US" altLang="ja-JP" sz="2400" dirty="0" smtClean="0">
              <a:solidFill>
                <a:srgbClr val="000000"/>
              </a:solidFill>
              <a:latin typeface="ヒラギノ角ゴ Pro W3"/>
              <a:ea typeface="ヒラギノ角ゴ Pro W3"/>
              <a:cs typeface="ヒラギノ角ゴ Pro W3"/>
            </a:endParaRPr>
          </a:p>
          <a:p>
            <a:pPr lvl="1" defTabSz="914400">
              <a:spcBef>
                <a:spcPct val="0"/>
              </a:spcBef>
              <a:defRPr/>
            </a:pPr>
            <a:r>
              <a:rPr lang="ja-JP" altLang="ja-JP" sz="2400" dirty="0" smtClean="0">
                <a:solidFill>
                  <a:srgbClr val="000000"/>
                </a:solidFill>
                <a:latin typeface="ヒラギノ角ゴ Pro W3"/>
                <a:ea typeface="ヒラギノ角ゴ Pro W3"/>
                <a:cs typeface="ヒラギノ角ゴ Pro W3"/>
              </a:rPr>
              <a:t>　</a:t>
            </a:r>
            <a:r>
              <a:rPr lang="ja-JP" altLang="en-US" sz="2400" dirty="0" smtClean="0">
                <a:solidFill>
                  <a:srgbClr val="000000"/>
                </a:solidFill>
                <a:latin typeface="ヒラギノ角ゴ Pro W3"/>
                <a:ea typeface="ヒラギノ角ゴ Pro W3"/>
                <a:cs typeface="ヒラギノ角ゴ Pro W3"/>
              </a:rPr>
              <a:t>　　</a:t>
            </a:r>
            <a:r>
              <a:rPr lang="en-US" altLang="ja-JP" sz="2400" dirty="0" smtClean="0">
                <a:solidFill>
                  <a:srgbClr val="000000"/>
                </a:solidFill>
                <a:latin typeface="ヒラギノ角ゴ Pro W3"/>
                <a:ea typeface="ヒラギノ角ゴ Pro W3"/>
                <a:cs typeface="ヒラギノ角ゴ Pro W3"/>
              </a:rPr>
              <a:t> (</a:t>
            </a:r>
            <a:r>
              <a:rPr lang="en-US" altLang="ja-JP" sz="2400" dirty="0" err="1" smtClean="0">
                <a:solidFill>
                  <a:srgbClr val="000000"/>
                </a:solidFill>
                <a:latin typeface="ヒラギノ角ゴ Pro W3"/>
                <a:ea typeface="ヒラギノ角ゴ Pro W3"/>
                <a:cs typeface="ヒラギノ角ゴ Pro W3"/>
              </a:rPr>
              <a:t>Ebisawa</a:t>
            </a:r>
            <a:r>
              <a:rPr lang="en-US" altLang="ja-JP" sz="2400" dirty="0" smtClean="0">
                <a:solidFill>
                  <a:srgbClr val="000000"/>
                </a:solidFill>
                <a:latin typeface="ヒラギノ角ゴ Pro W3"/>
                <a:ea typeface="ヒラギノ角ゴ Pro W3"/>
                <a:cs typeface="ヒラギノ角ゴ Pro W3"/>
              </a:rPr>
              <a:t> field)</a:t>
            </a:r>
          </a:p>
          <a:p>
            <a:pPr defTabSz="914400">
              <a:spcBef>
                <a:spcPct val="0"/>
              </a:spcBef>
              <a:buFont typeface="Wingdings" charset="2"/>
              <a:buChar char="n"/>
              <a:defRPr/>
            </a:pPr>
            <a:r>
              <a:rPr lang="ja-JP" altLang="en-US" sz="2400" dirty="0" smtClean="0">
                <a:solidFill>
                  <a:srgbClr val="000000"/>
                </a:solidFill>
                <a:latin typeface="ヒラギノ角ゴ Pro W3"/>
                <a:ea typeface="ヒラギノ角ゴ Pro W3"/>
                <a:cs typeface="ヒラギノ角ゴ Pro W3"/>
              </a:rPr>
              <a:t>バンド：</a:t>
            </a:r>
            <a:r>
              <a:rPr lang="en-US" altLang="ja-JP" sz="2400" dirty="0" smtClean="0">
                <a:solidFill>
                  <a:srgbClr val="000000"/>
                </a:solidFill>
                <a:latin typeface="ヒラギノ角ゴ Pro W3"/>
                <a:ea typeface="ヒラギノ角ゴ Pro W3"/>
                <a:cs typeface="ヒラギノ角ゴ Pro W3"/>
              </a:rPr>
              <a:t>Ks (R~1300)</a:t>
            </a:r>
          </a:p>
          <a:p>
            <a:pPr defTabSz="914400">
              <a:spcBef>
                <a:spcPct val="0"/>
              </a:spcBef>
              <a:buFont typeface="Wingdings" charset="2"/>
              <a:buChar char="n"/>
              <a:defRPr/>
            </a:pPr>
            <a:r>
              <a:rPr lang="ja-JP" altLang="en-US" sz="2400" dirty="0" smtClean="0">
                <a:solidFill>
                  <a:srgbClr val="000000"/>
                </a:solidFill>
                <a:latin typeface="ヒラギノ角ゴ Pro W3"/>
                <a:ea typeface="ヒラギノ角ゴ Pro W3"/>
                <a:cs typeface="ヒラギノ角ゴ Pro W3"/>
              </a:rPr>
              <a:t>視野　：</a:t>
            </a:r>
            <a:r>
              <a:rPr lang="en-US" altLang="ja-JP" sz="2400" dirty="0" smtClean="0">
                <a:solidFill>
                  <a:srgbClr val="000000"/>
                </a:solidFill>
                <a:latin typeface="ヒラギノ角ゴ Pro W3"/>
                <a:ea typeface="ヒラギノ角ゴ Pro W3"/>
                <a:cs typeface="ヒラギノ角ゴ Pro W3"/>
              </a:rPr>
              <a:t>4</a:t>
            </a:r>
            <a:r>
              <a:rPr lang="ja-JP" altLang="en-US" sz="2400" dirty="0" smtClean="0">
                <a:solidFill>
                  <a:srgbClr val="000000"/>
                </a:solidFill>
                <a:latin typeface="ヒラギノ角ゴ Pro W3"/>
                <a:ea typeface="ヒラギノ角ゴ Pro W3"/>
                <a:cs typeface="ヒラギノ角ゴ Pro W3"/>
              </a:rPr>
              <a:t>視野</a:t>
            </a:r>
            <a:r>
              <a:rPr lang="en-US" altLang="ja-JP" sz="2400" dirty="0" smtClean="0">
                <a:solidFill>
                  <a:srgbClr val="000000"/>
                </a:solidFill>
                <a:latin typeface="ヒラギノ角ゴ Pro W3"/>
                <a:ea typeface="ヒラギノ角ゴ Pro W3"/>
                <a:cs typeface="ヒラギノ角ゴ Pro W3"/>
              </a:rPr>
              <a:t> (</a:t>
            </a:r>
            <a:r>
              <a:rPr lang="en-US" altLang="ja-JP" sz="2400" dirty="0" err="1" smtClean="0">
                <a:solidFill>
                  <a:srgbClr val="000000"/>
                </a:solidFill>
                <a:latin typeface="ヒラギノ角ゴ Pro W3"/>
                <a:ea typeface="ヒラギノ角ゴ Pro W3"/>
                <a:cs typeface="ヒラギノ角ゴ Pro W3"/>
              </a:rPr>
              <a:t>Revnitvsev</a:t>
            </a:r>
            <a:r>
              <a:rPr lang="en-US" altLang="ja-JP" sz="2400" dirty="0" smtClean="0">
                <a:solidFill>
                  <a:srgbClr val="000000"/>
                </a:solidFill>
                <a:latin typeface="ヒラギノ角ゴ Pro W3"/>
                <a:ea typeface="ヒラギノ角ゴ Pro W3"/>
                <a:cs typeface="ヒラギノ角ゴ Pro W3"/>
              </a:rPr>
              <a:t> field)</a:t>
            </a:r>
          </a:p>
          <a:p>
            <a:pPr lvl="3" defTabSz="914400">
              <a:spcBef>
                <a:spcPct val="0"/>
              </a:spcBef>
              <a:defRPr/>
            </a:pPr>
            <a:r>
              <a:rPr lang="en-US" altLang="ja-JP" sz="2400" dirty="0" smtClean="0">
                <a:solidFill>
                  <a:srgbClr val="000000"/>
                </a:solidFill>
                <a:latin typeface="ヒラギノ角ゴ Pro W3"/>
                <a:ea typeface="ヒラギノ角ゴ Pro W3"/>
                <a:cs typeface="ヒラギノ角ゴ Pro W3"/>
              </a:rPr>
              <a:t>13</a:t>
            </a:r>
            <a:r>
              <a:rPr lang="ja-JP" altLang="en-US" sz="2400" dirty="0" smtClean="0">
                <a:solidFill>
                  <a:srgbClr val="000000"/>
                </a:solidFill>
                <a:latin typeface="ヒラギノ角ゴ Pro W3"/>
                <a:ea typeface="ヒラギノ角ゴ Pro W3"/>
                <a:cs typeface="ヒラギノ角ゴ Pro W3"/>
              </a:rPr>
              <a:t>視野</a:t>
            </a:r>
            <a:r>
              <a:rPr lang="en-US" altLang="ja-JP" sz="2400" dirty="0" smtClean="0">
                <a:solidFill>
                  <a:srgbClr val="000000"/>
                </a:solidFill>
                <a:latin typeface="ヒラギノ角ゴ Pro W3"/>
                <a:ea typeface="ヒラギノ角ゴ Pro W3"/>
                <a:cs typeface="ヒラギノ角ゴ Pro W3"/>
              </a:rPr>
              <a:t> (</a:t>
            </a:r>
            <a:r>
              <a:rPr lang="en-US" altLang="ja-JP" sz="2400" dirty="0" err="1" smtClean="0">
                <a:solidFill>
                  <a:srgbClr val="000000"/>
                </a:solidFill>
                <a:latin typeface="ヒラギノ角ゴ Pro W3"/>
                <a:ea typeface="ヒラギノ角ゴ Pro W3"/>
                <a:cs typeface="ヒラギノ角ゴ Pro W3"/>
              </a:rPr>
              <a:t>Ebisawa</a:t>
            </a:r>
            <a:r>
              <a:rPr lang="en-US" altLang="ja-JP" sz="2400" dirty="0" smtClean="0">
                <a:solidFill>
                  <a:srgbClr val="000000"/>
                </a:solidFill>
                <a:latin typeface="ヒラギノ角ゴ Pro W3"/>
                <a:ea typeface="ヒラギノ角ゴ Pro W3"/>
                <a:cs typeface="ヒラギノ角ゴ Pro W3"/>
              </a:rPr>
              <a:t> field)</a:t>
            </a:r>
          </a:p>
          <a:p>
            <a:pPr defTabSz="914400">
              <a:spcBef>
                <a:spcPct val="0"/>
              </a:spcBef>
              <a:buFont typeface="Wingdings" charset="2"/>
              <a:buChar char="n"/>
              <a:defRPr/>
            </a:pPr>
            <a:r>
              <a:rPr lang="ja-JP" altLang="en-US" sz="2400" dirty="0" smtClean="0">
                <a:solidFill>
                  <a:srgbClr val="000000"/>
                </a:solidFill>
                <a:latin typeface="ヒラギノ角ゴ Pro W3"/>
                <a:ea typeface="ヒラギノ角ゴ Pro W3"/>
                <a:cs typeface="ヒラギノ角ゴ Pro W3"/>
              </a:rPr>
              <a:t>時間　：</a:t>
            </a:r>
            <a:r>
              <a:rPr lang="en-US" altLang="ja-JP" sz="2400" dirty="0" smtClean="0">
                <a:solidFill>
                  <a:srgbClr val="000000"/>
                </a:solidFill>
                <a:latin typeface="ヒラギノ角ゴ Pro W3"/>
                <a:ea typeface="ヒラギノ角ゴ Pro W3"/>
                <a:cs typeface="ヒラギノ角ゴ Pro W3"/>
              </a:rPr>
              <a:t>720s〜10800s</a:t>
            </a:r>
          </a:p>
          <a:p>
            <a:pPr defTabSz="914400">
              <a:spcBef>
                <a:spcPct val="0"/>
              </a:spcBef>
              <a:buFont typeface="Wingdings" charset="2"/>
              <a:buChar char="n"/>
              <a:defRPr/>
            </a:pPr>
            <a:r>
              <a:rPr lang="ja-JP" altLang="en-US" sz="2400" dirty="0" smtClean="0">
                <a:solidFill>
                  <a:srgbClr val="000000"/>
                </a:solidFill>
                <a:latin typeface="ヒラギノ角ゴ Pro W3"/>
                <a:ea typeface="ヒラギノ角ゴ Pro W3"/>
                <a:cs typeface="ヒラギノ角ゴ Pro W3"/>
              </a:rPr>
              <a:t>シーイング：</a:t>
            </a:r>
            <a:r>
              <a:rPr lang="en-US" altLang="ja-JP" sz="2400" dirty="0" smtClean="0">
                <a:solidFill>
                  <a:srgbClr val="000000"/>
                </a:solidFill>
                <a:latin typeface="ヒラギノ角ゴ Pro W3"/>
                <a:ea typeface="ヒラギノ角ゴ Pro W3"/>
                <a:cs typeface="ヒラギノ角ゴ Pro W3"/>
              </a:rPr>
              <a:t>0.3”〜1.3”</a:t>
            </a:r>
          </a:p>
          <a:p>
            <a:pPr defTabSz="914400">
              <a:spcBef>
                <a:spcPct val="0"/>
              </a:spcBef>
              <a:buFont typeface="Wingdings" charset="2"/>
              <a:buChar char="n"/>
              <a:defRPr/>
            </a:pPr>
            <a:r>
              <a:rPr lang="ja-JP" altLang="en-US" sz="2400" dirty="0" smtClean="0">
                <a:solidFill>
                  <a:srgbClr val="000000"/>
                </a:solidFill>
                <a:latin typeface="ヒラギノ角ゴ Pro W3"/>
                <a:ea typeface="ヒラギノ角ゴ Pro W3"/>
                <a:cs typeface="ヒラギノ角ゴ Pro W3"/>
              </a:rPr>
              <a:t>主に背景光を除く目的</a:t>
            </a:r>
            <a:endParaRPr lang="en-US" altLang="ja-JP" sz="2400" dirty="0" smtClean="0">
              <a:solidFill>
                <a:srgbClr val="000000"/>
              </a:solidFill>
              <a:latin typeface="ヒラギノ角ゴ Pro W3"/>
              <a:ea typeface="ヒラギノ角ゴ Pro W3"/>
              <a:cs typeface="ヒラギノ角ゴ Pro W3"/>
            </a:endParaRPr>
          </a:p>
          <a:p>
            <a:pPr defTabSz="914400">
              <a:spcBef>
                <a:spcPct val="0"/>
              </a:spcBef>
              <a:defRPr/>
            </a:pPr>
            <a:r>
              <a:rPr lang="ja-JP" altLang="ja-JP" sz="2400" dirty="0" smtClean="0">
                <a:solidFill>
                  <a:srgbClr val="000000"/>
                </a:solidFill>
                <a:latin typeface="ヒラギノ角ゴ Pro W3"/>
                <a:ea typeface="ヒラギノ角ゴ Pro W3"/>
                <a:cs typeface="ヒラギノ角ゴ Pro W3"/>
              </a:rPr>
              <a:t>　</a:t>
            </a:r>
            <a:r>
              <a:rPr lang="en-US" altLang="ja-JP" sz="2400" dirty="0" smtClean="0">
                <a:solidFill>
                  <a:srgbClr val="000000"/>
                </a:solidFill>
                <a:latin typeface="ヒラギノ角ゴ Pro W3"/>
                <a:ea typeface="ヒラギノ角ゴ Pro W3"/>
                <a:cs typeface="ヒラギノ角ゴ Pro W3"/>
              </a:rPr>
              <a:t>→</a:t>
            </a:r>
            <a:r>
              <a:rPr lang="ja-JP" altLang="en-US" sz="2400" dirty="0" smtClean="0">
                <a:solidFill>
                  <a:srgbClr val="000000"/>
                </a:solidFill>
                <a:latin typeface="ヒラギノ角ゴ Pro W3"/>
                <a:ea typeface="ヒラギノ角ゴ Pro W3"/>
                <a:cs typeface="ヒラギノ角ゴ Pro W3"/>
              </a:rPr>
              <a:t>ディザリング</a:t>
            </a:r>
            <a:endParaRPr lang="en-US" altLang="ja-JP" sz="2400" dirty="0" smtClean="0">
              <a:solidFill>
                <a:srgbClr val="000000"/>
              </a:solidFill>
              <a:latin typeface="ヒラギノ角ゴ Pro W3"/>
              <a:ea typeface="ヒラギノ角ゴ Pro W3"/>
              <a:cs typeface="ヒラギノ角ゴ Pro W3"/>
            </a:endParaRPr>
          </a:p>
          <a:p>
            <a:pPr defTabSz="914400">
              <a:spcBef>
                <a:spcPct val="0"/>
              </a:spcBef>
              <a:defRPr/>
            </a:pPr>
            <a:r>
              <a:rPr lang="ja-JP" altLang="en-US" sz="2400" dirty="0" smtClean="0">
                <a:solidFill>
                  <a:srgbClr val="000000"/>
                </a:solidFill>
                <a:latin typeface="ヒラギノ角ゴ Pro W3"/>
                <a:ea typeface="ヒラギノ角ゴ Pro W3"/>
                <a:cs typeface="ヒラギノ角ゴ Pro W3"/>
              </a:rPr>
              <a:t>　　</a:t>
            </a:r>
            <a:r>
              <a:rPr lang="en-US" altLang="ja-JP" sz="2400" dirty="0" smtClean="0">
                <a:solidFill>
                  <a:srgbClr val="000000"/>
                </a:solidFill>
                <a:latin typeface="ヒラギノ角ゴ Pro W3"/>
                <a:ea typeface="ヒラギノ角ゴ Pro W3"/>
                <a:cs typeface="ヒラギノ角ゴ Pro W3"/>
              </a:rPr>
              <a:t>(</a:t>
            </a:r>
            <a:r>
              <a:rPr lang="ja-JP" altLang="en-US" sz="2400" dirty="0" smtClean="0">
                <a:solidFill>
                  <a:srgbClr val="000000"/>
                </a:solidFill>
                <a:latin typeface="ヒラギノ角ゴ Pro W3"/>
                <a:ea typeface="ヒラギノ角ゴ Pro W3"/>
                <a:cs typeface="ヒラギノ角ゴ Pro W3"/>
              </a:rPr>
              <a:t>幅はマスクごとに異なる</a:t>
            </a:r>
            <a:r>
              <a:rPr lang="en-US" altLang="ja-JP" sz="2400" dirty="0" smtClean="0">
                <a:solidFill>
                  <a:srgbClr val="000000"/>
                </a:solidFill>
                <a:latin typeface="ヒラギノ角ゴ Pro W3"/>
                <a:ea typeface="ヒラギノ角ゴ Pro W3"/>
                <a:cs typeface="ヒラギノ角ゴ Pro W3"/>
              </a:rPr>
              <a:t>)</a:t>
            </a:r>
          </a:p>
          <a:p>
            <a:pPr defTabSz="914400">
              <a:spcBef>
                <a:spcPct val="0"/>
              </a:spcBef>
              <a:defRPr/>
            </a:pPr>
            <a:endParaRPr lang="en-US" altLang="ja-JP" sz="2400" dirty="0" smtClean="0">
              <a:solidFill>
                <a:srgbClr val="000000"/>
              </a:solidFill>
              <a:latin typeface="ヒラギノ角ゴ Pro W3"/>
              <a:ea typeface="ヒラギノ角ゴ Pro W3"/>
              <a:cs typeface="ヒラギノ角ゴ Pro W3"/>
            </a:endParaRPr>
          </a:p>
          <a:p>
            <a:pPr defTabSz="914400">
              <a:spcBef>
                <a:spcPct val="0"/>
              </a:spcBef>
              <a:buFont typeface="Wingdings" charset="2"/>
              <a:buChar char="n"/>
              <a:defRPr/>
            </a:pPr>
            <a:endParaRPr lang="en-US" altLang="ja-JP" sz="2400" dirty="0" smtClean="0">
              <a:solidFill>
                <a:srgbClr val="000000"/>
              </a:solidFill>
              <a:latin typeface="ヒラギノ角ゴ Pro W3"/>
              <a:ea typeface="ヒラギノ角ゴ Pro W3"/>
              <a:cs typeface="ヒラギノ角ゴ Pro W3"/>
            </a:endParaRPr>
          </a:p>
        </p:txBody>
      </p:sp>
      <p:sp>
        <p:nvSpPr>
          <p:cNvPr id="15" name="スライド番号プレースホルダ 14"/>
          <p:cNvSpPr>
            <a:spLocks noGrp="1"/>
          </p:cNvSpPr>
          <p:nvPr>
            <p:ph type="sldNum" sz="quarter" idx="12"/>
          </p:nvPr>
        </p:nvSpPr>
        <p:spPr/>
        <p:txBody>
          <a:bodyPr/>
          <a:lstStyle/>
          <a:p>
            <a:fld id="{43D78B88-34E3-264A-AC1E-4E63D99AE3DA}" type="slidenum">
              <a:rPr lang="ja-JP" altLang="en-US" smtClean="0"/>
              <a:pPr/>
              <a:t>10</a:t>
            </a:fld>
            <a:endParaRPr lang="ja-JP" altLang="en-US"/>
          </a:p>
        </p:txBody>
      </p:sp>
      <p:grpSp>
        <p:nvGrpSpPr>
          <p:cNvPr id="20" name="図形グループ 19"/>
          <p:cNvGrpSpPr/>
          <p:nvPr/>
        </p:nvGrpSpPr>
        <p:grpSpPr>
          <a:xfrm>
            <a:off x="4599110" y="1246947"/>
            <a:ext cx="4303590" cy="5398008"/>
            <a:chOff x="4599110" y="1246947"/>
            <a:chExt cx="4303590" cy="5398008"/>
          </a:xfrm>
        </p:grpSpPr>
        <p:grpSp>
          <p:nvGrpSpPr>
            <p:cNvPr id="14" name="図形グループ 13"/>
            <p:cNvGrpSpPr/>
            <p:nvPr/>
          </p:nvGrpSpPr>
          <p:grpSpPr>
            <a:xfrm>
              <a:off x="4599110" y="1246947"/>
              <a:ext cx="4303590" cy="5398008"/>
              <a:chOff x="4434010" y="1246947"/>
              <a:chExt cx="4303590" cy="5398008"/>
            </a:xfrm>
          </p:grpSpPr>
          <p:grpSp>
            <p:nvGrpSpPr>
              <p:cNvPr id="12" name="図形グループ 11"/>
              <p:cNvGrpSpPr/>
              <p:nvPr/>
            </p:nvGrpSpPr>
            <p:grpSpPr>
              <a:xfrm>
                <a:off x="5387848" y="1246947"/>
                <a:ext cx="3349752" cy="5398008"/>
                <a:chOff x="5387848" y="1246947"/>
                <a:chExt cx="3349752" cy="5398008"/>
              </a:xfrm>
            </p:grpSpPr>
            <p:pic>
              <p:nvPicPr>
                <p:cNvPr id="9" name="図 8" descr="gp02_mask.jpg"/>
                <p:cNvPicPr>
                  <a:picLocks noChangeAspect="1"/>
                </p:cNvPicPr>
                <p:nvPr/>
              </p:nvPicPr>
              <p:blipFill>
                <a:blip r:embed="rId3"/>
                <a:stretch>
                  <a:fillRect/>
                </a:stretch>
              </p:blipFill>
              <p:spPr>
                <a:xfrm>
                  <a:off x="5387848" y="1246947"/>
                  <a:ext cx="3349752" cy="5398008"/>
                </a:xfrm>
                <a:prstGeom prst="rect">
                  <a:avLst/>
                </a:prstGeom>
              </p:spPr>
            </p:pic>
            <p:cxnSp>
              <p:nvCxnSpPr>
                <p:cNvPr id="11" name="直線矢印コネクタ 10"/>
                <p:cNvCxnSpPr/>
                <p:nvPr/>
              </p:nvCxnSpPr>
              <p:spPr>
                <a:xfrm rot="5400000" flipH="1" flipV="1">
                  <a:off x="4303172" y="2445924"/>
                  <a:ext cx="2397953" cy="1588"/>
                </a:xfrm>
                <a:prstGeom prst="straightConnector1">
                  <a:avLst/>
                </a:prstGeom>
                <a:ln w="28575"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sp>
            <p:nvSpPr>
              <p:cNvPr id="13" name="テキスト ボックス 12"/>
              <p:cNvSpPr txBox="1"/>
              <p:nvPr/>
            </p:nvSpPr>
            <p:spPr>
              <a:xfrm>
                <a:off x="4434010" y="2006600"/>
                <a:ext cx="1322933" cy="369332"/>
              </a:xfrm>
              <a:prstGeom prst="rect">
                <a:avLst/>
              </a:prstGeom>
              <a:noFill/>
            </p:spPr>
            <p:txBody>
              <a:bodyPr wrap="square" rtlCol="0">
                <a:spAutoFit/>
              </a:bodyPr>
              <a:lstStyle/>
              <a:p>
                <a:r>
                  <a:rPr kumimoji="1" lang="ja-JP" altLang="en-US" dirty="0" smtClean="0">
                    <a:latin typeface="ヒラギノ角ゴ Pro W3"/>
                    <a:ea typeface="ヒラギノ角ゴ Pro W3"/>
                    <a:cs typeface="ヒラギノ角ゴ Pro W3"/>
                  </a:rPr>
                  <a:t>分散方向</a:t>
                </a:r>
                <a:endParaRPr kumimoji="1" lang="ja-JP" altLang="en-US" dirty="0">
                  <a:latin typeface="ヒラギノ角ゴ Pro W3"/>
                  <a:ea typeface="ヒラギノ角ゴ Pro W3"/>
                  <a:cs typeface="ヒラギノ角ゴ Pro W3"/>
                </a:endParaRPr>
              </a:p>
            </p:txBody>
          </p:sp>
        </p:grpSp>
        <p:cxnSp>
          <p:nvCxnSpPr>
            <p:cNvPr id="17" name="直線矢印コネクタ 16"/>
            <p:cNvCxnSpPr/>
            <p:nvPr/>
          </p:nvCxnSpPr>
          <p:spPr>
            <a:xfrm>
              <a:off x="5922043" y="6226510"/>
              <a:ext cx="2664748" cy="1588"/>
            </a:xfrm>
            <a:prstGeom prst="straightConnector1">
              <a:avLst/>
            </a:prstGeom>
            <a:ln w="28575"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6214143" y="6216133"/>
              <a:ext cx="2437757" cy="369332"/>
            </a:xfrm>
            <a:prstGeom prst="rect">
              <a:avLst/>
            </a:prstGeom>
            <a:noFill/>
          </p:spPr>
          <p:txBody>
            <a:bodyPr wrap="square" rtlCol="0">
              <a:spAutoFit/>
            </a:bodyPr>
            <a:lstStyle/>
            <a:p>
              <a:r>
                <a:rPr lang="ja-JP" altLang="en-US" b="1" dirty="0" smtClean="0">
                  <a:solidFill>
                    <a:schemeClr val="bg1"/>
                  </a:solidFill>
                  <a:latin typeface="ヒラギノ角ゴ Pro W3"/>
                  <a:ea typeface="ヒラギノ角ゴ Pro W3"/>
                  <a:cs typeface="ヒラギノ角ゴ Pro W3"/>
                </a:rPr>
                <a:t>ディザリング</a:t>
              </a:r>
              <a:r>
                <a:rPr kumimoji="1" lang="ja-JP" altLang="en-US" b="1" dirty="0" smtClean="0">
                  <a:solidFill>
                    <a:schemeClr val="bg1"/>
                  </a:solidFill>
                  <a:latin typeface="ヒラギノ角ゴ Pro W3"/>
                  <a:ea typeface="ヒラギノ角ゴ Pro W3"/>
                  <a:cs typeface="ヒラギノ角ゴ Pro W3"/>
                </a:rPr>
                <a:t>方向</a:t>
              </a:r>
              <a:endParaRPr kumimoji="1" lang="ja-JP" altLang="en-US" b="1" dirty="0">
                <a:solidFill>
                  <a:schemeClr val="bg1"/>
                </a:solidFill>
                <a:latin typeface="ヒラギノ角ゴ Pro W3"/>
                <a:ea typeface="ヒラギノ角ゴ Pro W3"/>
                <a:cs typeface="ヒラギノ角ゴ Pro W3"/>
              </a:endParaRPr>
            </a:p>
          </p:txBody>
        </p:sp>
      </p:grpSp>
      <p:sp>
        <p:nvSpPr>
          <p:cNvPr id="2" name="タイトル 1"/>
          <p:cNvSpPr>
            <a:spLocks noGrp="1"/>
          </p:cNvSpPr>
          <p:nvPr>
            <p:ph type="title"/>
          </p:nvPr>
        </p:nvSpPr>
        <p:spPr/>
        <p:txBody>
          <a:bodyPr/>
          <a:lstStyle/>
          <a:p>
            <a:endParaRPr kumimoji="1" lang="ja-JP" altLang="en-US"/>
          </a:p>
        </p:txBody>
      </p:sp>
      <p:sp>
        <p:nvSpPr>
          <p:cNvPr id="21" name="タイトル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t>すばるによる分光観測</a:t>
            </a:r>
            <a:endParaRPr lang="ja-JP" altLang="en-US" dirty="0"/>
          </a:p>
        </p:txBody>
      </p:sp>
    </p:spTree>
    <p:extLst>
      <p:ext uri="{BB962C8B-B14F-4D97-AF65-F5344CB8AC3E}">
        <p14:creationId xmlns:p14="http://schemas.microsoft.com/office/powerpoint/2010/main" val="997325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4186" y="473652"/>
            <a:ext cx="9685914" cy="773295"/>
          </a:xfrm>
        </p:spPr>
        <p:txBody>
          <a:bodyPr anchor="ctr">
            <a:noAutofit/>
          </a:bodyPr>
          <a:lstStyle/>
          <a:p>
            <a:pPr algn="ctr"/>
            <a:r>
              <a:rPr lang="en-US" altLang="ja-JP" sz="2800" b="0" dirty="0" smtClean="0">
                <a:solidFill>
                  <a:srgbClr val="FFFFFF"/>
                </a:solidFill>
                <a:latin typeface="ヒラギノ角ゴ Pro W6"/>
                <a:ea typeface="ヒラギノ角ゴ Pro W6"/>
                <a:cs typeface="ヒラギノ角ゴ Pro W6"/>
              </a:rPr>
              <a:t>II-iii-2. </a:t>
            </a:r>
            <a:r>
              <a:rPr lang="ja-JP" altLang="en-US" sz="2800" b="0" dirty="0" smtClean="0">
                <a:solidFill>
                  <a:srgbClr val="FFFFFF"/>
                </a:solidFill>
                <a:latin typeface="ヒラギノ角ゴ Pro W6"/>
                <a:ea typeface="ヒラギノ角ゴ Pro W6"/>
                <a:cs typeface="ヒラギノ角ゴ Pro W6"/>
              </a:rPr>
              <a:t>近赤外線分光観測の解析</a:t>
            </a:r>
            <a:r>
              <a:rPr lang="en-US" altLang="ja-JP" sz="2800" b="0" dirty="0" smtClean="0">
                <a:solidFill>
                  <a:srgbClr val="FFFFFF"/>
                </a:solidFill>
                <a:latin typeface="ヒラギノ角ゴ Pro W6"/>
                <a:ea typeface="ヒラギノ角ゴ Pro W6"/>
                <a:cs typeface="ヒラギノ角ゴ Pro W6"/>
              </a:rPr>
              <a:t>•</a:t>
            </a:r>
            <a:r>
              <a:rPr lang="ja-JP" altLang="en-US" sz="2800" b="0" dirty="0" smtClean="0">
                <a:solidFill>
                  <a:srgbClr val="FFFFFF"/>
                </a:solidFill>
                <a:latin typeface="ヒラギノ角ゴ Pro W6"/>
                <a:ea typeface="ヒラギノ角ゴ Pro W6"/>
                <a:cs typeface="ヒラギノ角ゴ Pro W6"/>
              </a:rPr>
              <a:t>結果</a:t>
            </a:r>
            <a:r>
              <a:rPr lang="en-US" altLang="ja-JP" sz="2800" b="0" dirty="0" smtClean="0">
                <a:solidFill>
                  <a:srgbClr val="FFFFFF"/>
                </a:solidFill>
                <a:latin typeface="ヒラギノ角ゴ Pro W6"/>
                <a:ea typeface="ヒラギノ角ゴ Pro W6"/>
                <a:cs typeface="ヒラギノ角ゴ Pro W6"/>
              </a:rPr>
              <a:t> </a:t>
            </a:r>
            <a:r>
              <a:rPr lang="en-US" altLang="ja-JP" sz="2800" b="0" dirty="0" smtClean="0">
                <a:solidFill>
                  <a:srgbClr val="FFFFFF"/>
                </a:solidFill>
                <a:latin typeface="ヒラギノ角ゴ Pro W6"/>
                <a:ea typeface="ヒラギノ角ゴ Pro W6"/>
                <a:cs typeface="ヒラギノ角ゴ Pro W6"/>
                <a:sym typeface="Wingdings"/>
              </a:rPr>
              <a:t>:</a:t>
            </a:r>
            <a:br>
              <a:rPr lang="en-US" altLang="ja-JP" sz="2800" b="0" dirty="0" smtClean="0">
                <a:solidFill>
                  <a:srgbClr val="FFFFFF"/>
                </a:solidFill>
                <a:latin typeface="ヒラギノ角ゴ Pro W6"/>
                <a:ea typeface="ヒラギノ角ゴ Pro W6"/>
                <a:cs typeface="ヒラギノ角ゴ Pro W6"/>
                <a:sym typeface="Wingdings"/>
              </a:rPr>
            </a:br>
            <a:r>
              <a:rPr lang="en-US" altLang="ja-JP" sz="2800" b="0" dirty="0" smtClean="0">
                <a:solidFill>
                  <a:srgbClr val="FFFFFF"/>
                </a:solidFill>
                <a:latin typeface="ヒラギノ角ゴ Pro W6"/>
                <a:ea typeface="ヒラギノ角ゴ Pro W6"/>
                <a:cs typeface="ヒラギノ角ゴ Pro W6"/>
                <a:sym typeface="Wingdings"/>
              </a:rPr>
              <a:t> (1)</a:t>
            </a:r>
            <a:r>
              <a:rPr lang="ja-JP" altLang="en-US" sz="2800" b="0" dirty="0" smtClean="0">
                <a:solidFill>
                  <a:srgbClr val="FFFFFF"/>
                </a:solidFill>
                <a:latin typeface="ヒラギノ角ゴ Pro W6"/>
                <a:ea typeface="ヒラギノ角ゴ Pro W6"/>
                <a:cs typeface="ヒラギノ角ゴ Pro W6"/>
                <a:sym typeface="Wingdings"/>
              </a:rPr>
              <a:t>リダクション</a:t>
            </a:r>
            <a:endParaRPr lang="ja-JP" altLang="en-US" sz="2800" b="0" dirty="0">
              <a:solidFill>
                <a:srgbClr val="FFFFFF"/>
              </a:solidFill>
              <a:latin typeface="ヒラギノ角ゴ Pro W6"/>
              <a:ea typeface="ヒラギノ角ゴ Pro W6"/>
              <a:cs typeface="ヒラギノ角ゴ Pro W6"/>
            </a:endParaRPr>
          </a:p>
        </p:txBody>
      </p:sp>
      <p:grpSp>
        <p:nvGrpSpPr>
          <p:cNvPr id="58" name="図形グループ 57"/>
          <p:cNvGrpSpPr/>
          <p:nvPr/>
        </p:nvGrpSpPr>
        <p:grpSpPr>
          <a:xfrm>
            <a:off x="501922" y="1470009"/>
            <a:ext cx="8913813" cy="4972888"/>
            <a:chOff x="501922" y="1470009"/>
            <a:chExt cx="8913813" cy="4972888"/>
          </a:xfrm>
        </p:grpSpPr>
        <p:grpSp>
          <p:nvGrpSpPr>
            <p:cNvPr id="47" name="図形グループ 46"/>
            <p:cNvGrpSpPr/>
            <p:nvPr/>
          </p:nvGrpSpPr>
          <p:grpSpPr>
            <a:xfrm>
              <a:off x="501922" y="1470009"/>
              <a:ext cx="8913813" cy="4972888"/>
              <a:chOff x="501922" y="1470009"/>
              <a:chExt cx="8913813" cy="4972888"/>
            </a:xfrm>
          </p:grpSpPr>
          <p:grpSp>
            <p:nvGrpSpPr>
              <p:cNvPr id="45" name="図形グループ 44"/>
              <p:cNvGrpSpPr/>
              <p:nvPr/>
            </p:nvGrpSpPr>
            <p:grpSpPr>
              <a:xfrm>
                <a:off x="501922" y="1502037"/>
                <a:ext cx="8913813" cy="4940860"/>
                <a:chOff x="159022" y="1502037"/>
                <a:chExt cx="8913813" cy="4940860"/>
              </a:xfrm>
            </p:grpSpPr>
            <p:grpSp>
              <p:nvGrpSpPr>
                <p:cNvPr id="31" name="図形グループ 30"/>
                <p:cNvGrpSpPr/>
                <p:nvPr/>
              </p:nvGrpSpPr>
              <p:grpSpPr>
                <a:xfrm>
                  <a:off x="159022" y="1502037"/>
                  <a:ext cx="8913813" cy="4940860"/>
                  <a:chOff x="-44178" y="1400437"/>
                  <a:chExt cx="8913813" cy="4940860"/>
                </a:xfrm>
              </p:grpSpPr>
              <p:sp>
                <p:nvSpPr>
                  <p:cNvPr id="5" name="タイトル 1"/>
                  <p:cNvSpPr txBox="1">
                    <a:spLocks/>
                  </p:cNvSpPr>
                  <p:nvPr/>
                </p:nvSpPr>
                <p:spPr>
                  <a:xfrm>
                    <a:off x="-44178" y="1400437"/>
                    <a:ext cx="8913813" cy="4940860"/>
                  </a:xfrm>
                  <a:prstGeom prst="rect">
                    <a:avLst/>
                  </a:prstGeom>
                </p:spPr>
                <p:txBody>
                  <a:bodyPr anchor="t">
                    <a:noAutofit/>
                  </a:bodyPr>
                  <a:lstStyle/>
                  <a:p>
                    <a:pPr marL="0" marR="0" lvl="0" indent="0" algn="l" defTabSz="914400" rtl="0" eaLnBrk="1" fontAlgn="auto" latinLnBrk="0" hangingPunct="1">
                      <a:lnSpc>
                        <a:spcPct val="100000"/>
                      </a:lnSpc>
                      <a:spcBef>
                        <a:spcPct val="0"/>
                      </a:spcBef>
                      <a:spcAft>
                        <a:spcPts val="0"/>
                      </a:spcAft>
                      <a:buClrTx/>
                      <a:buSzTx/>
                      <a:buFont typeface="Wingdings" charset="2"/>
                      <a:buChar char="n"/>
                      <a:tabLst/>
                      <a:defRPr/>
                    </a:pPr>
                    <a:r>
                      <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rPr>
                      <a:t>2</a:t>
                    </a:r>
                    <a:r>
                      <a:rPr lang="ja-JP" altLang="en-US"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rPr>
                      <a:t>次元処理</a:t>
                    </a:r>
                    <a:endPar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endParaRPr>
                  </a:p>
                  <a:p>
                    <a:pPr marL="0" marR="0" lvl="0" indent="0" algn="l" defTabSz="914400" rtl="0" eaLnBrk="1" fontAlgn="auto" latinLnBrk="0" hangingPunct="1">
                      <a:lnSpc>
                        <a:spcPct val="100000"/>
                      </a:lnSpc>
                      <a:spcBef>
                        <a:spcPct val="0"/>
                      </a:spcBef>
                      <a:spcAft>
                        <a:spcPts val="0"/>
                      </a:spcAft>
                      <a:buClrTx/>
                      <a:buSzTx/>
                      <a:tabLst/>
                      <a:defRPr/>
                    </a:pPr>
                    <a:r>
                      <a:rPr lang="ja-JP"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rPr>
                      <a:t>　</a:t>
                    </a:r>
                    <a:endPar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endParaRPr>
                  </a:p>
                  <a:p>
                    <a:pPr defTabSz="914400">
                      <a:spcBef>
                        <a:spcPct val="0"/>
                      </a:spcBef>
                      <a:defRPr/>
                    </a:pPr>
                    <a:endPar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endParaRPr>
                  </a:p>
                  <a:p>
                    <a:pPr defTabSz="914400">
                      <a:spcBef>
                        <a:spcPct val="0"/>
                      </a:spcBef>
                      <a:defRPr/>
                    </a:pPr>
                    <a:endPar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endParaRPr>
                  </a:p>
                  <a:p>
                    <a:pPr defTabSz="914400">
                      <a:spcBef>
                        <a:spcPct val="0"/>
                      </a:spcBef>
                      <a:defRPr/>
                    </a:pPr>
                    <a:endPar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endParaRPr>
                  </a:p>
                  <a:p>
                    <a:pPr defTabSz="914400">
                      <a:spcBef>
                        <a:spcPct val="0"/>
                      </a:spcBef>
                      <a:defRPr/>
                    </a:pPr>
                    <a:endPar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endParaRPr>
                  </a:p>
                  <a:p>
                    <a:pPr defTabSz="914400">
                      <a:spcBef>
                        <a:spcPct val="0"/>
                      </a:spcBef>
                      <a:defRPr/>
                    </a:pPr>
                    <a:endPar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endParaRPr>
                  </a:p>
                  <a:p>
                    <a:pPr defTabSz="914400">
                      <a:spcBef>
                        <a:spcPct val="0"/>
                      </a:spcBef>
                      <a:defRPr/>
                    </a:pPr>
                    <a:endPar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endParaRPr>
                  </a:p>
                  <a:p>
                    <a:pPr defTabSz="914400">
                      <a:spcBef>
                        <a:spcPct val="0"/>
                      </a:spcBef>
                      <a:defRPr/>
                    </a:pPr>
                    <a:endPar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endParaRPr>
                  </a:p>
                  <a:p>
                    <a:pPr defTabSz="914400">
                      <a:spcBef>
                        <a:spcPct val="0"/>
                      </a:spcBef>
                      <a:defRPr/>
                    </a:pPr>
                    <a:endPar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endParaRPr>
                  </a:p>
                  <a:p>
                    <a:pPr defTabSz="914400">
                      <a:spcBef>
                        <a:spcPct val="0"/>
                      </a:spcBef>
                      <a:buFont typeface="Wingdings" charset="2"/>
                      <a:buChar char="n"/>
                      <a:defRPr/>
                    </a:pPr>
                    <a:endParaRPr lang="en-US" altLang="ja-JP" sz="240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endParaRPr>
                  </a:p>
                </p:txBody>
              </p:sp>
              <p:pic>
                <p:nvPicPr>
                  <p:cNvPr id="6" name="図 5"/>
                  <p:cNvPicPr>
                    <a:picLocks noChangeAspect="1"/>
                  </p:cNvPicPr>
                  <p:nvPr/>
                </p:nvPicPr>
                <p:blipFill>
                  <a:blip r:embed="rId2"/>
                  <a:stretch>
                    <a:fillRect/>
                  </a:stretch>
                </p:blipFill>
                <p:spPr>
                  <a:xfrm>
                    <a:off x="5295899" y="1815529"/>
                    <a:ext cx="1333500" cy="1320800"/>
                  </a:xfrm>
                  <a:prstGeom prst="rect">
                    <a:avLst/>
                  </a:prstGeom>
                </p:spPr>
              </p:pic>
              <p:pic>
                <p:nvPicPr>
                  <p:cNvPr id="7" name="図 6"/>
                  <p:cNvPicPr>
                    <a:picLocks noChangeAspect="1"/>
                  </p:cNvPicPr>
                  <p:nvPr/>
                </p:nvPicPr>
                <p:blipFill>
                  <a:blip r:embed="rId2"/>
                  <a:stretch>
                    <a:fillRect/>
                  </a:stretch>
                </p:blipFill>
                <p:spPr>
                  <a:xfrm>
                    <a:off x="2382838" y="1837753"/>
                    <a:ext cx="1333500" cy="1320800"/>
                  </a:xfrm>
                  <a:prstGeom prst="rect">
                    <a:avLst/>
                  </a:prstGeom>
                </p:spPr>
              </p:pic>
              <p:sp>
                <p:nvSpPr>
                  <p:cNvPr id="8" name="テキスト ボックス 7"/>
                  <p:cNvSpPr txBox="1"/>
                  <p:nvPr/>
                </p:nvSpPr>
                <p:spPr>
                  <a:xfrm>
                    <a:off x="2459038" y="3171253"/>
                    <a:ext cx="1333500" cy="369332"/>
                  </a:xfrm>
                  <a:prstGeom prst="rect">
                    <a:avLst/>
                  </a:prstGeom>
                  <a:noFill/>
                </p:spPr>
                <p:txBody>
                  <a:bodyPr wrap="square" rtlCol="0">
                    <a:spAutoFit/>
                  </a:bodyPr>
                  <a:lstStyle/>
                  <a:p>
                    <a:r>
                      <a:rPr kumimoji="1" lang="ja-JP" altLang="en-US" dirty="0" smtClean="0">
                        <a:latin typeface="ヒラギノ角ゴ Pro W3"/>
                        <a:ea typeface="ヒラギノ角ゴ Pro W3"/>
                        <a:cs typeface="ヒラギノ角ゴ Pro W3"/>
                      </a:rPr>
                      <a:t>生データ</a:t>
                    </a:r>
                    <a:endParaRPr kumimoji="1" lang="ja-JP" altLang="en-US" dirty="0">
                      <a:latin typeface="ヒラギノ角ゴ Pro W3"/>
                      <a:ea typeface="ヒラギノ角ゴ Pro W3"/>
                      <a:cs typeface="ヒラギノ角ゴ Pro W3"/>
                    </a:endParaRPr>
                  </a:p>
                </p:txBody>
              </p:sp>
              <p:sp>
                <p:nvSpPr>
                  <p:cNvPr id="9" name="テキスト ボックス 8"/>
                  <p:cNvSpPr txBox="1"/>
                  <p:nvPr/>
                </p:nvSpPr>
                <p:spPr>
                  <a:xfrm>
                    <a:off x="3716338" y="1964753"/>
                    <a:ext cx="1333500" cy="369332"/>
                  </a:xfrm>
                  <a:prstGeom prst="rect">
                    <a:avLst/>
                  </a:prstGeom>
                  <a:noFill/>
                </p:spPr>
                <p:txBody>
                  <a:bodyPr wrap="square" rtlCol="0">
                    <a:spAutoFit/>
                  </a:bodyPr>
                  <a:lstStyle/>
                  <a:p>
                    <a:r>
                      <a:rPr lang="ja-JP" altLang="en-US" dirty="0" smtClean="0">
                        <a:latin typeface="ヒラギノ角ゴ Pro W3"/>
                        <a:ea typeface="ヒラギノ角ゴ Pro W3"/>
                        <a:cs typeface="ヒラギノ角ゴ Pro W3"/>
                      </a:rPr>
                      <a:t>ダーク補正</a:t>
                    </a:r>
                    <a:endParaRPr kumimoji="1" lang="ja-JP" altLang="en-US" dirty="0">
                      <a:latin typeface="ヒラギノ角ゴ Pro W3"/>
                      <a:ea typeface="ヒラギノ角ゴ Pro W3"/>
                      <a:cs typeface="ヒラギノ角ゴ Pro W3"/>
                    </a:endParaRPr>
                  </a:p>
                </p:txBody>
              </p:sp>
              <p:cxnSp>
                <p:nvCxnSpPr>
                  <p:cNvPr id="11" name="直線矢印コネクタ 10"/>
                  <p:cNvCxnSpPr/>
                  <p:nvPr/>
                </p:nvCxnSpPr>
                <p:spPr>
                  <a:xfrm>
                    <a:off x="1733550" y="2472753"/>
                    <a:ext cx="59690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a:off x="3836988" y="2461641"/>
                    <a:ext cx="1458911" cy="12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3716338" y="2593182"/>
                    <a:ext cx="1579561" cy="369332"/>
                  </a:xfrm>
                  <a:prstGeom prst="rect">
                    <a:avLst/>
                  </a:prstGeom>
                  <a:noFill/>
                </p:spPr>
                <p:txBody>
                  <a:bodyPr wrap="square" rtlCol="0">
                    <a:spAutoFit/>
                  </a:bodyPr>
                  <a:lstStyle/>
                  <a:p>
                    <a:r>
                      <a:rPr lang="ja-JP" altLang="en-US" dirty="0" smtClean="0">
                        <a:latin typeface="ヒラギノ角ゴ Pro W3"/>
                        <a:ea typeface="ヒラギノ角ゴ Pro W3"/>
                        <a:cs typeface="ヒラギノ角ゴ Pro W3"/>
                      </a:rPr>
                      <a:t>フラット補正</a:t>
                    </a:r>
                    <a:endParaRPr kumimoji="1" lang="ja-JP" altLang="en-US" dirty="0">
                      <a:latin typeface="ヒラギノ角ゴ Pro W3"/>
                      <a:ea typeface="ヒラギノ角ゴ Pro W3"/>
                      <a:cs typeface="ヒラギノ角ゴ Pro W3"/>
                    </a:endParaRPr>
                  </a:p>
                </p:txBody>
              </p:sp>
              <p:sp>
                <p:nvSpPr>
                  <p:cNvPr id="25" name="テキスト ボックス 24"/>
                  <p:cNvSpPr txBox="1"/>
                  <p:nvPr/>
                </p:nvSpPr>
                <p:spPr>
                  <a:xfrm>
                    <a:off x="235222" y="3771900"/>
                    <a:ext cx="476250" cy="369332"/>
                  </a:xfrm>
                  <a:prstGeom prst="rect">
                    <a:avLst/>
                  </a:prstGeom>
                  <a:noFill/>
                </p:spPr>
                <p:txBody>
                  <a:bodyPr wrap="square" rtlCol="0">
                    <a:spAutoFit/>
                  </a:bodyPr>
                  <a:lstStyle/>
                  <a:p>
                    <a:r>
                      <a:rPr lang="en-US" altLang="ja-JP" dirty="0" smtClean="0">
                        <a:solidFill>
                          <a:schemeClr val="bg1"/>
                        </a:solidFill>
                        <a:latin typeface="ヒラギノ角ゴ Pro W3"/>
                        <a:ea typeface="ヒラギノ角ゴ Pro W3"/>
                        <a:cs typeface="ヒラギノ角ゴ Pro W3"/>
                      </a:rPr>
                      <a:t>A</a:t>
                    </a:r>
                    <a:endParaRPr kumimoji="1" lang="ja-JP" altLang="en-US" dirty="0">
                      <a:solidFill>
                        <a:schemeClr val="bg1"/>
                      </a:solidFill>
                      <a:latin typeface="ヒラギノ角ゴ Pro W3"/>
                      <a:ea typeface="ヒラギノ角ゴ Pro W3"/>
                      <a:cs typeface="ヒラギノ角ゴ Pro W3"/>
                    </a:endParaRPr>
                  </a:p>
                </p:txBody>
              </p:sp>
            </p:grpSp>
            <p:pic>
              <p:nvPicPr>
                <p:cNvPr id="33" name="図 32" descr="gp02_mask.jpg"/>
                <p:cNvPicPr>
                  <a:picLocks noChangeAspect="1"/>
                </p:cNvPicPr>
                <p:nvPr/>
              </p:nvPicPr>
              <p:blipFill>
                <a:blip r:embed="rId3"/>
                <a:stretch>
                  <a:fillRect/>
                </a:stretch>
              </p:blipFill>
              <p:spPr>
                <a:xfrm>
                  <a:off x="226533" y="1952053"/>
                  <a:ext cx="1672117" cy="2595196"/>
                </a:xfrm>
                <a:prstGeom prst="rect">
                  <a:avLst/>
                </a:prstGeom>
              </p:spPr>
            </p:pic>
          </p:grpSp>
          <p:grpSp>
            <p:nvGrpSpPr>
              <p:cNvPr id="46" name="図形グループ 45"/>
              <p:cNvGrpSpPr/>
              <p:nvPr/>
            </p:nvGrpSpPr>
            <p:grpSpPr>
              <a:xfrm>
                <a:off x="2901950" y="1470009"/>
                <a:ext cx="1506538" cy="370920"/>
                <a:chOff x="2901950" y="1470009"/>
                <a:chExt cx="1506538" cy="370920"/>
              </a:xfrm>
            </p:grpSpPr>
            <p:cxnSp>
              <p:nvCxnSpPr>
                <p:cNvPr id="36" name="直線矢印コネクタ 35"/>
                <p:cNvCxnSpPr/>
                <p:nvPr/>
              </p:nvCxnSpPr>
              <p:spPr>
                <a:xfrm>
                  <a:off x="2901950" y="1839341"/>
                  <a:ext cx="1385888" cy="1588"/>
                </a:xfrm>
                <a:prstGeom prst="straightConnector1">
                  <a:avLst/>
                </a:prstGeom>
                <a:ln>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3074988" y="1470009"/>
                  <a:ext cx="1333500" cy="369332"/>
                </a:xfrm>
                <a:prstGeom prst="rect">
                  <a:avLst/>
                </a:prstGeom>
                <a:noFill/>
              </p:spPr>
              <p:txBody>
                <a:bodyPr wrap="square" rtlCol="0">
                  <a:spAutoFit/>
                </a:bodyPr>
                <a:lstStyle/>
                <a:p>
                  <a:r>
                    <a:rPr lang="ja-JP" altLang="en-US" dirty="0" smtClean="0">
                      <a:latin typeface="ヒラギノ角ゴ Pro W3"/>
                      <a:ea typeface="ヒラギノ角ゴ Pro W3"/>
                      <a:cs typeface="ヒラギノ角ゴ Pro W3"/>
                    </a:rPr>
                    <a:t>分散方向</a:t>
                  </a:r>
                  <a:endParaRPr kumimoji="1" lang="ja-JP" altLang="en-US" dirty="0">
                    <a:latin typeface="ヒラギノ角ゴ Pro W3"/>
                    <a:ea typeface="ヒラギノ角ゴ Pro W3"/>
                    <a:cs typeface="ヒラギノ角ゴ Pro W3"/>
                  </a:endParaRPr>
                </a:p>
              </p:txBody>
            </p:sp>
          </p:grpSp>
        </p:grpSp>
        <p:pic>
          <p:nvPicPr>
            <p:cNvPr id="44" name="図 43" descr="28.pdf"/>
            <p:cNvPicPr>
              <a:picLocks noChangeAspect="1"/>
            </p:cNvPicPr>
            <p:nvPr/>
          </p:nvPicPr>
          <p:blipFill>
            <a:blip r:embed="rId4"/>
            <a:stretch>
              <a:fillRect/>
            </a:stretch>
          </p:blipFill>
          <p:spPr>
            <a:xfrm>
              <a:off x="501922" y="4814384"/>
              <a:ext cx="6557211" cy="1463412"/>
            </a:xfrm>
            <a:prstGeom prst="rect">
              <a:avLst/>
            </a:prstGeom>
          </p:spPr>
        </p:pic>
      </p:grpSp>
      <p:pic>
        <p:nvPicPr>
          <p:cNvPr id="32" name="図 31" descr="1d.jpg"/>
          <p:cNvPicPr>
            <a:picLocks noChangeAspect="1"/>
          </p:cNvPicPr>
          <p:nvPr/>
        </p:nvPicPr>
        <p:blipFill>
          <a:blip r:embed="rId5"/>
          <a:stretch>
            <a:fillRect/>
          </a:stretch>
        </p:blipFill>
        <p:spPr>
          <a:xfrm>
            <a:off x="1257573" y="1914771"/>
            <a:ext cx="6171786" cy="4959755"/>
          </a:xfrm>
          <a:prstGeom prst="rect">
            <a:avLst/>
          </a:prstGeom>
        </p:spPr>
      </p:pic>
      <p:sp>
        <p:nvSpPr>
          <p:cNvPr id="59" name="テキスト ボックス 58"/>
          <p:cNvSpPr txBox="1"/>
          <p:nvPr/>
        </p:nvSpPr>
        <p:spPr>
          <a:xfrm>
            <a:off x="503238" y="1490388"/>
            <a:ext cx="2425700" cy="461665"/>
          </a:xfrm>
          <a:prstGeom prst="rect">
            <a:avLst/>
          </a:prstGeom>
          <a:noFill/>
        </p:spPr>
        <p:txBody>
          <a:bodyPr wrap="square" rtlCol="0">
            <a:spAutoFit/>
          </a:bodyPr>
          <a:lstStyle/>
          <a:p>
            <a:pPr>
              <a:buFont typeface="Wingdings" charset="2"/>
              <a:buChar char="n"/>
            </a:pPr>
            <a:r>
              <a:rPr kumimoji="1" lang="ja-JP" altLang="en-US" sz="2400" dirty="0" smtClean="0">
                <a:latin typeface="ヒラギノ角ゴ Pro W3"/>
                <a:ea typeface="ヒラギノ角ゴ Pro W3"/>
                <a:cs typeface="ヒラギノ角ゴ Pro W3"/>
              </a:rPr>
              <a:t>１次元処理</a:t>
            </a:r>
            <a:endParaRPr kumimoji="1" lang="ja-JP" altLang="en-US" sz="2400" dirty="0">
              <a:latin typeface="ヒラギノ角ゴ Pro W3"/>
              <a:ea typeface="ヒラギノ角ゴ Pro W3"/>
              <a:cs typeface="ヒラギノ角ゴ Pro W3"/>
            </a:endParaRPr>
          </a:p>
        </p:txBody>
      </p:sp>
      <p:sp>
        <p:nvSpPr>
          <p:cNvPr id="24" name="スライド番号プレースホルダ 23"/>
          <p:cNvSpPr>
            <a:spLocks noGrp="1"/>
          </p:cNvSpPr>
          <p:nvPr>
            <p:ph type="sldNum" sz="quarter" idx="12"/>
          </p:nvPr>
        </p:nvSpPr>
        <p:spPr/>
        <p:txBody>
          <a:bodyPr/>
          <a:lstStyle/>
          <a:p>
            <a:fld id="{43D78B88-34E3-264A-AC1E-4E63D99AE3DA}" type="slidenum">
              <a:rPr lang="ja-JP" altLang="en-US" smtClean="0"/>
              <a:pPr/>
              <a:t>11</a:t>
            </a:fld>
            <a:endParaRPr lang="ja-JP" altLang="en-US"/>
          </a:p>
        </p:txBody>
      </p:sp>
      <p:sp>
        <p:nvSpPr>
          <p:cNvPr id="28" name="タイトル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t>すばるによる分光観測</a:t>
            </a:r>
            <a:endParaRPr lang="ja-JP" altLang="en-US" dirty="0"/>
          </a:p>
        </p:txBody>
      </p:sp>
    </p:spTree>
    <p:extLst>
      <p:ext uri="{BB962C8B-B14F-4D97-AF65-F5344CB8AC3E}">
        <p14:creationId xmlns:p14="http://schemas.microsoft.com/office/powerpoint/2010/main" val="1193933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8"/>
                                        </p:tgtEl>
                                      </p:cBhvr>
                                    </p:animEffect>
                                    <p:set>
                                      <p:cBhvr>
                                        <p:cTn id="7" dur="1" fill="hold">
                                          <p:stCondLst>
                                            <p:cond delay="999"/>
                                          </p:stCondLst>
                                        </p:cTn>
                                        <p:tgtEl>
                                          <p:spTgt spid="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0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鉄輝線を示す天体の種族</a:t>
            </a:r>
            <a:endParaRPr kumimoji="1" lang="ja-JP" altLang="en-US" dirty="0"/>
          </a:p>
        </p:txBody>
      </p:sp>
      <p:sp>
        <p:nvSpPr>
          <p:cNvPr id="3" name="スライド番号プレースホルダー 2"/>
          <p:cNvSpPr>
            <a:spLocks noGrp="1"/>
          </p:cNvSpPr>
          <p:nvPr>
            <p:ph type="sldNum" sz="quarter" idx="12"/>
          </p:nvPr>
        </p:nvSpPr>
        <p:spPr/>
        <p:txBody>
          <a:bodyPr/>
          <a:lstStyle/>
          <a:p>
            <a:fld id="{CA8B156E-EEA8-7341-937B-60610F80587F}" type="slidenum">
              <a:rPr lang="ja-JP" altLang="en-US" smtClean="0"/>
              <a:t>12</a:t>
            </a:fld>
            <a:endParaRPr lang="ja-JP" altLang="en-US"/>
          </a:p>
        </p:txBody>
      </p:sp>
      <p:sp>
        <p:nvSpPr>
          <p:cNvPr id="5" name="テキスト ボックス 4"/>
          <p:cNvSpPr txBox="1"/>
          <p:nvPr/>
        </p:nvSpPr>
        <p:spPr>
          <a:xfrm>
            <a:off x="885331" y="1369819"/>
            <a:ext cx="7648600" cy="6832639"/>
          </a:xfrm>
          <a:prstGeom prst="rect">
            <a:avLst/>
          </a:prstGeom>
          <a:noFill/>
        </p:spPr>
        <p:txBody>
          <a:bodyPr wrap="square" rtlCol="0">
            <a:spAutoFit/>
          </a:bodyPr>
          <a:lstStyle/>
          <a:p>
            <a:r>
              <a:rPr kumimoji="1" lang="ja-JP" altLang="en-US" sz="2400" dirty="0" smtClean="0"/>
              <a:t>鉄輝線放射</a:t>
            </a:r>
            <a:r>
              <a:rPr kumimoji="1" lang="en-US" altLang="ja-JP" sz="2400" dirty="0" smtClean="0"/>
              <a:t> </a:t>
            </a:r>
            <a:r>
              <a:rPr kumimoji="1" lang="en-US" altLang="ja-JP" sz="2400" dirty="0" smtClean="0">
                <a:sym typeface="Wingdings"/>
              </a:rPr>
              <a:t> </a:t>
            </a:r>
            <a:r>
              <a:rPr kumimoji="1" lang="ja-JP" altLang="en-US" sz="2400" dirty="0" smtClean="0">
                <a:sym typeface="Wingdings"/>
              </a:rPr>
              <a:t>数</a:t>
            </a:r>
            <a:r>
              <a:rPr kumimoji="1" lang="en-US" altLang="ja-JP" sz="2400" dirty="0" smtClean="0">
                <a:sym typeface="Wingdings"/>
              </a:rPr>
              <a:t> </a:t>
            </a:r>
            <a:r>
              <a:rPr kumimoji="1" lang="en-US" altLang="ja-JP" sz="2400" dirty="0" err="1" smtClean="0">
                <a:sym typeface="Wingdings"/>
              </a:rPr>
              <a:t>keV</a:t>
            </a:r>
            <a:r>
              <a:rPr kumimoji="1" lang="ja-JP" altLang="en-US" sz="2400" dirty="0" smtClean="0">
                <a:sym typeface="Wingdings"/>
              </a:rPr>
              <a:t>の高温プラズマ</a:t>
            </a:r>
            <a:endParaRPr kumimoji="1" lang="en-US" altLang="ja-JP" sz="2400" dirty="0" smtClean="0">
              <a:sym typeface="Wingdings"/>
            </a:endParaRPr>
          </a:p>
          <a:p>
            <a:r>
              <a:rPr lang="en-US" altLang="ja-JP" sz="2400" dirty="0" smtClean="0">
                <a:sym typeface="Wingdings"/>
              </a:rPr>
              <a:t>	</a:t>
            </a:r>
            <a:r>
              <a:rPr lang="ja-JP" altLang="en-US" sz="2400" dirty="0" smtClean="0">
                <a:solidFill>
                  <a:srgbClr val="FF0000"/>
                </a:solidFill>
                <a:sym typeface="Wingdings"/>
              </a:rPr>
              <a:t>大部分は白色矮星連星系</a:t>
            </a:r>
            <a:r>
              <a:rPr lang="en-US" altLang="ja-JP" sz="2400" dirty="0" smtClean="0">
                <a:solidFill>
                  <a:srgbClr val="FF0000"/>
                </a:solidFill>
                <a:sym typeface="Wingdings"/>
              </a:rPr>
              <a:t> </a:t>
            </a:r>
            <a:r>
              <a:rPr lang="ja-JP" altLang="en-US" sz="2400" dirty="0" smtClean="0">
                <a:solidFill>
                  <a:srgbClr val="FF0000"/>
                </a:solidFill>
                <a:sym typeface="Wingdings"/>
              </a:rPr>
              <a:t> </a:t>
            </a:r>
            <a:r>
              <a:rPr lang="en-US" altLang="ja-JP" sz="2400" dirty="0" smtClean="0">
                <a:solidFill>
                  <a:srgbClr val="FF0000"/>
                </a:solidFill>
                <a:sym typeface="Wingdings"/>
              </a:rPr>
              <a:t/>
            </a:r>
            <a:br>
              <a:rPr lang="en-US" altLang="ja-JP" sz="2400" dirty="0" smtClean="0">
                <a:solidFill>
                  <a:srgbClr val="FF0000"/>
                </a:solidFill>
                <a:sym typeface="Wingdings"/>
              </a:rPr>
            </a:br>
            <a:r>
              <a:rPr lang="en-US" altLang="ja-JP" sz="2400" dirty="0" smtClean="0">
                <a:solidFill>
                  <a:srgbClr val="FF0000"/>
                </a:solidFill>
                <a:sym typeface="Wingdings"/>
              </a:rPr>
              <a:t>	(</a:t>
            </a:r>
            <a:r>
              <a:rPr lang="ja-JP" altLang="en-US" sz="2400" dirty="0" smtClean="0">
                <a:solidFill>
                  <a:srgbClr val="FF0000"/>
                </a:solidFill>
                <a:sym typeface="Wingdings"/>
              </a:rPr>
              <a:t>伴星から白色矮星への質量降着</a:t>
            </a:r>
            <a:r>
              <a:rPr lang="en-US" altLang="ja-JP" sz="2400" dirty="0" smtClean="0">
                <a:solidFill>
                  <a:srgbClr val="FF0000"/>
                </a:solidFill>
                <a:sym typeface="Wingdings"/>
              </a:rPr>
              <a:t>)</a:t>
            </a:r>
          </a:p>
          <a:p>
            <a:endParaRPr lang="en-US" altLang="ja-JP" sz="2400" dirty="0">
              <a:sym typeface="Wingdings"/>
            </a:endParaRPr>
          </a:p>
          <a:p>
            <a:r>
              <a:rPr lang="ja-JP" altLang="en-US" sz="2400" dirty="0" smtClean="0">
                <a:sym typeface="Wingdings"/>
              </a:rPr>
              <a:t>ロッシュローブオーバーフローを起こしている場合</a:t>
            </a:r>
            <a:endParaRPr lang="en-US" altLang="ja-JP" sz="2400" dirty="0" smtClean="0">
              <a:sym typeface="Wingdings"/>
            </a:endParaRPr>
          </a:p>
          <a:p>
            <a:r>
              <a:rPr lang="en-US" altLang="ja-JP" sz="2400" dirty="0">
                <a:sym typeface="Wingdings"/>
              </a:rPr>
              <a:t>	</a:t>
            </a:r>
            <a:r>
              <a:rPr lang="en-US" altLang="ja-JP" sz="2400" dirty="0" smtClean="0">
                <a:sym typeface="Wingdings"/>
              </a:rPr>
              <a:t> </a:t>
            </a:r>
            <a:r>
              <a:rPr lang="en-US" altLang="ja-JP" sz="2400" dirty="0" smtClean="0">
                <a:solidFill>
                  <a:srgbClr val="FF0000"/>
                </a:solidFill>
                <a:sym typeface="Wingdings"/>
              </a:rPr>
              <a:t>Cataclysmic Variables</a:t>
            </a:r>
            <a:r>
              <a:rPr lang="en-US" altLang="ja-JP" sz="2400" dirty="0" smtClean="0">
                <a:sym typeface="Wingdings"/>
              </a:rPr>
              <a:t> (</a:t>
            </a:r>
            <a:r>
              <a:rPr lang="ja-JP" altLang="en-US" sz="2400" dirty="0" smtClean="0">
                <a:sym typeface="Wingdings"/>
              </a:rPr>
              <a:t>激変星</a:t>
            </a:r>
            <a:r>
              <a:rPr lang="en-US" altLang="ja-JP" sz="2400" dirty="0" smtClean="0">
                <a:sym typeface="Wingdings"/>
              </a:rPr>
              <a:t>)</a:t>
            </a:r>
          </a:p>
          <a:p>
            <a:r>
              <a:rPr lang="en-US" altLang="ja-JP" sz="2400" dirty="0">
                <a:sym typeface="Wingdings"/>
              </a:rPr>
              <a:t>	</a:t>
            </a:r>
            <a:r>
              <a:rPr lang="en-US" altLang="ja-JP" sz="2400" dirty="0" smtClean="0">
                <a:sym typeface="Wingdings"/>
              </a:rPr>
              <a:t>     </a:t>
            </a:r>
            <a:r>
              <a:rPr lang="ja-JP" altLang="en-US" sz="2400" dirty="0" smtClean="0">
                <a:sym typeface="Wingdings"/>
              </a:rPr>
              <a:t>白色矮星のまわりに降着円盤が形成</a:t>
            </a:r>
            <a:endParaRPr lang="en-US" altLang="ja-JP" sz="2400" dirty="0" smtClean="0">
              <a:sym typeface="Wingdings"/>
            </a:endParaRPr>
          </a:p>
          <a:p>
            <a:r>
              <a:rPr lang="en-US" altLang="ja-JP" sz="2400" dirty="0">
                <a:sym typeface="Wingdings"/>
              </a:rPr>
              <a:t>	</a:t>
            </a:r>
            <a:r>
              <a:rPr lang="en-US" altLang="ja-JP" sz="2400" dirty="0" smtClean="0">
                <a:sym typeface="Wingdings"/>
              </a:rPr>
              <a:t>     </a:t>
            </a:r>
            <a:r>
              <a:rPr lang="ja-JP" altLang="en-US" sz="2400" dirty="0" smtClean="0">
                <a:solidFill>
                  <a:srgbClr val="FF0000"/>
                </a:solidFill>
                <a:sym typeface="Wingdings"/>
              </a:rPr>
              <a:t>円盤から可視光・赤外線</a:t>
            </a:r>
            <a:r>
              <a:rPr lang="ja-JP" altLang="en-US" sz="2400" dirty="0" smtClean="0">
                <a:solidFill>
                  <a:srgbClr val="0000FF"/>
                </a:solidFill>
                <a:sym typeface="Wingdings"/>
              </a:rPr>
              <a:t>輝線放射</a:t>
            </a:r>
            <a:endParaRPr lang="en-US" altLang="ja-JP" sz="2400" dirty="0" smtClean="0">
              <a:solidFill>
                <a:srgbClr val="0000FF"/>
              </a:solidFill>
              <a:sym typeface="Wingdings"/>
            </a:endParaRPr>
          </a:p>
          <a:p>
            <a:endParaRPr lang="en-US" altLang="ja-JP" sz="2400" dirty="0">
              <a:sym typeface="Wingdings"/>
            </a:endParaRPr>
          </a:p>
          <a:p>
            <a:r>
              <a:rPr lang="ja-JP" altLang="en-US" sz="2400" dirty="0">
                <a:sym typeface="Wingdings"/>
              </a:rPr>
              <a:t>ロッシュローブオーバーフローを</a:t>
            </a:r>
            <a:r>
              <a:rPr lang="ja-JP" altLang="en-US" sz="2400" dirty="0" smtClean="0">
                <a:sym typeface="Wingdings"/>
              </a:rPr>
              <a:t>起こしていない場合</a:t>
            </a:r>
            <a:endParaRPr lang="en-US" altLang="ja-JP" sz="2400" dirty="0" smtClean="0">
              <a:sym typeface="Wingdings"/>
            </a:endParaRPr>
          </a:p>
          <a:p>
            <a:r>
              <a:rPr lang="en-US" altLang="ja-JP" sz="2400" dirty="0">
                <a:sym typeface="Wingdings"/>
              </a:rPr>
              <a:t>	</a:t>
            </a:r>
            <a:r>
              <a:rPr lang="en-US" altLang="ja-JP" sz="2400" dirty="0" smtClean="0">
                <a:sym typeface="Wingdings"/>
              </a:rPr>
              <a:t> </a:t>
            </a:r>
            <a:r>
              <a:rPr lang="en-US" altLang="ja-JP" sz="2400" dirty="0" smtClean="0">
                <a:solidFill>
                  <a:srgbClr val="FF0000"/>
                </a:solidFill>
                <a:sym typeface="Wingdings"/>
              </a:rPr>
              <a:t>Pre CV</a:t>
            </a:r>
          </a:p>
          <a:p>
            <a:r>
              <a:rPr lang="en-US" altLang="ja-JP" sz="2400" dirty="0">
                <a:sym typeface="Wingdings"/>
              </a:rPr>
              <a:t>	</a:t>
            </a:r>
            <a:r>
              <a:rPr lang="en-US" altLang="ja-JP" sz="2400" dirty="0" smtClean="0">
                <a:sym typeface="Wingdings"/>
              </a:rPr>
              <a:t>      </a:t>
            </a:r>
            <a:r>
              <a:rPr lang="ja-JP" altLang="en-US" sz="2400" dirty="0" smtClean="0">
                <a:sym typeface="Wingdings"/>
              </a:rPr>
              <a:t>白色矮星の周りに降着円盤が形成されない</a:t>
            </a:r>
            <a:endParaRPr lang="en-US" altLang="ja-JP" sz="2400" dirty="0" smtClean="0">
              <a:sym typeface="Wingdings"/>
            </a:endParaRPr>
          </a:p>
          <a:p>
            <a:r>
              <a:rPr lang="en-US" altLang="ja-JP" sz="2400" dirty="0">
                <a:sym typeface="Wingdings"/>
              </a:rPr>
              <a:t>	</a:t>
            </a:r>
            <a:r>
              <a:rPr lang="en-US" altLang="ja-JP" sz="2400" dirty="0" smtClean="0">
                <a:sym typeface="Wingdings"/>
              </a:rPr>
              <a:t>      </a:t>
            </a:r>
            <a:r>
              <a:rPr lang="ja-JP" altLang="en-US" sz="2400" dirty="0" smtClean="0">
                <a:solidFill>
                  <a:srgbClr val="FF0000"/>
                </a:solidFill>
                <a:sym typeface="Wingdings"/>
              </a:rPr>
              <a:t>可視光</a:t>
            </a:r>
            <a:r>
              <a:rPr lang="ja-JP" altLang="en-US" sz="2400" dirty="0">
                <a:solidFill>
                  <a:srgbClr val="FF0000"/>
                </a:solidFill>
                <a:sym typeface="Wingdings"/>
              </a:rPr>
              <a:t>・赤外線</a:t>
            </a:r>
            <a:r>
              <a:rPr lang="ja-JP" altLang="en-US" sz="2400" dirty="0">
                <a:solidFill>
                  <a:srgbClr val="0000FF"/>
                </a:solidFill>
                <a:sym typeface="Wingdings"/>
              </a:rPr>
              <a:t>輝</a:t>
            </a:r>
            <a:r>
              <a:rPr lang="ja-JP" altLang="en-US" sz="2400" dirty="0" smtClean="0">
                <a:solidFill>
                  <a:srgbClr val="0000FF"/>
                </a:solidFill>
                <a:sym typeface="Wingdings"/>
              </a:rPr>
              <a:t>線が観測されない</a:t>
            </a:r>
            <a:endParaRPr lang="en-US" altLang="ja-JP" sz="2400" dirty="0">
              <a:solidFill>
                <a:srgbClr val="0000FF"/>
              </a:solidFill>
              <a:sym typeface="Wingdings"/>
            </a:endParaRPr>
          </a:p>
          <a:p>
            <a:endParaRPr lang="en-US" altLang="ja-JP" dirty="0" smtClean="0">
              <a:sym typeface="Wingdings"/>
            </a:endParaRPr>
          </a:p>
          <a:p>
            <a:endParaRPr lang="en-US" altLang="ja-JP" dirty="0" smtClean="0">
              <a:sym typeface="Wingdings"/>
            </a:endParaRPr>
          </a:p>
          <a:p>
            <a:endParaRPr lang="en-US" altLang="ja-JP" dirty="0">
              <a:sym typeface="Wingdings"/>
            </a:endParaRPr>
          </a:p>
          <a:p>
            <a:endParaRPr lang="en-US" altLang="ja-JP" dirty="0" smtClean="0">
              <a:sym typeface="Wingdings"/>
            </a:endParaRPr>
          </a:p>
          <a:p>
            <a:endParaRPr kumimoji="1" lang="en-US" altLang="ja-JP" dirty="0" smtClean="0">
              <a:sym typeface="Wingdings"/>
            </a:endParaRPr>
          </a:p>
          <a:p>
            <a:endParaRPr kumimoji="1" lang="en-US" altLang="ja-JP" dirty="0">
              <a:sym typeface="Wingdings"/>
            </a:endParaRPr>
          </a:p>
          <a:p>
            <a:endParaRPr kumimoji="1" lang="ja-JP" altLang="en-US" dirty="0"/>
          </a:p>
        </p:txBody>
      </p:sp>
    </p:spTree>
    <p:extLst>
      <p:ext uri="{BB962C8B-B14F-4D97-AF65-F5344CB8AC3E}">
        <p14:creationId xmlns:p14="http://schemas.microsoft.com/office/powerpoint/2010/main" val="6852875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feature.pdf"/>
          <p:cNvPicPr>
            <a:picLocks noChangeAspect="1"/>
          </p:cNvPicPr>
          <p:nvPr/>
        </p:nvPicPr>
        <p:blipFill>
          <a:blip r:embed="rId2"/>
          <a:stretch>
            <a:fillRect/>
          </a:stretch>
        </p:blipFill>
        <p:spPr>
          <a:xfrm>
            <a:off x="5612502" y="4030132"/>
            <a:ext cx="3328919" cy="2186781"/>
          </a:xfrm>
          <a:prstGeom prst="rect">
            <a:avLst/>
          </a:prstGeom>
          <a:solidFill>
            <a:schemeClr val="bg1"/>
          </a:solidFill>
        </p:spPr>
      </p:pic>
      <p:sp>
        <p:nvSpPr>
          <p:cNvPr id="4" name="タイトル 1"/>
          <p:cNvSpPr>
            <a:spLocks noGrp="1"/>
          </p:cNvSpPr>
          <p:nvPr>
            <p:ph type="title"/>
          </p:nvPr>
        </p:nvSpPr>
        <p:spPr>
          <a:xfrm>
            <a:off x="-19859" y="473652"/>
            <a:ext cx="9183718" cy="773295"/>
          </a:xfrm>
        </p:spPr>
        <p:txBody>
          <a:bodyPr anchor="ctr">
            <a:noAutofit/>
          </a:bodyPr>
          <a:lstStyle/>
          <a:p>
            <a:pPr algn="ctr"/>
            <a:r>
              <a:rPr lang="en-US" altLang="ja-JP" sz="2800" b="0" dirty="0" smtClean="0">
                <a:solidFill>
                  <a:srgbClr val="FFFFFF"/>
                </a:solidFill>
                <a:latin typeface="ヒラギノ角ゴ Pro W6"/>
                <a:ea typeface="ヒラギノ角ゴ Pro W6"/>
                <a:cs typeface="ヒラギノ角ゴ Pro W6"/>
              </a:rPr>
              <a:t>II-iii-2. </a:t>
            </a:r>
            <a:r>
              <a:rPr lang="ja-JP" altLang="en-US" sz="2800" b="0" dirty="0" smtClean="0">
                <a:solidFill>
                  <a:srgbClr val="FFFFFF"/>
                </a:solidFill>
                <a:latin typeface="ヒラギノ角ゴ Pro W6"/>
                <a:ea typeface="ヒラギノ角ゴ Pro W6"/>
                <a:cs typeface="ヒラギノ角ゴ Pro W6"/>
              </a:rPr>
              <a:t>近赤外線分光観測解析</a:t>
            </a:r>
            <a:r>
              <a:rPr lang="en-US" altLang="ja-JP" sz="2800" b="0" dirty="0" smtClean="0">
                <a:solidFill>
                  <a:srgbClr val="FFFFFF"/>
                </a:solidFill>
                <a:latin typeface="ヒラギノ角ゴ Pro W6"/>
                <a:ea typeface="ヒラギノ角ゴ Pro W6"/>
                <a:cs typeface="ヒラギノ角ゴ Pro W6"/>
              </a:rPr>
              <a:t>•</a:t>
            </a:r>
            <a:r>
              <a:rPr lang="ja-JP" altLang="en-US" sz="2800" b="0" dirty="0" smtClean="0">
                <a:solidFill>
                  <a:srgbClr val="FFFFFF"/>
                </a:solidFill>
                <a:latin typeface="ヒラギノ角ゴ Pro W6"/>
                <a:ea typeface="ヒラギノ角ゴ Pro W6"/>
                <a:cs typeface="ヒラギノ角ゴ Pro W6"/>
              </a:rPr>
              <a:t>結果</a:t>
            </a:r>
            <a:r>
              <a:rPr lang="en-US" altLang="ja-JP" sz="2800" b="0" dirty="0" smtClean="0">
                <a:solidFill>
                  <a:srgbClr val="FFFFFF"/>
                </a:solidFill>
                <a:latin typeface="ヒラギノ角ゴ Pro W6"/>
                <a:ea typeface="ヒラギノ角ゴ Pro W6"/>
                <a:cs typeface="ヒラギノ角ゴ Pro W6"/>
              </a:rPr>
              <a:t> </a:t>
            </a:r>
            <a:r>
              <a:rPr lang="en-US" altLang="ja-JP" sz="2800" b="0" dirty="0" smtClean="0">
                <a:solidFill>
                  <a:srgbClr val="FFFFFF"/>
                </a:solidFill>
                <a:latin typeface="ヒラギノ角ゴ Pro W6"/>
                <a:ea typeface="ヒラギノ角ゴ Pro W6"/>
                <a:cs typeface="ヒラギノ角ゴ Pro W6"/>
                <a:sym typeface="Wingdings"/>
              </a:rPr>
              <a:t>: </a:t>
            </a:r>
            <a:br>
              <a:rPr lang="en-US" altLang="ja-JP" sz="2800" b="0" dirty="0" smtClean="0">
                <a:solidFill>
                  <a:srgbClr val="FFFFFF"/>
                </a:solidFill>
                <a:latin typeface="ヒラギノ角ゴ Pro W6"/>
                <a:ea typeface="ヒラギノ角ゴ Pro W6"/>
                <a:cs typeface="ヒラギノ角ゴ Pro W6"/>
                <a:sym typeface="Wingdings"/>
              </a:rPr>
            </a:br>
            <a:r>
              <a:rPr lang="en-US" altLang="ja-JP" sz="2800" b="0" dirty="0" smtClean="0">
                <a:solidFill>
                  <a:srgbClr val="FFFFFF"/>
                </a:solidFill>
                <a:latin typeface="ヒラギノ角ゴ Pro W6"/>
                <a:ea typeface="ヒラギノ角ゴ Pro W6"/>
                <a:cs typeface="ヒラギノ角ゴ Pro W6"/>
                <a:sym typeface="Wingdings"/>
              </a:rPr>
              <a:t>(2)</a:t>
            </a:r>
            <a:r>
              <a:rPr lang="ja-JP" altLang="en-US" sz="2800" b="0" dirty="0" smtClean="0">
                <a:solidFill>
                  <a:srgbClr val="FFFFFF"/>
                </a:solidFill>
                <a:latin typeface="ヒラギノ角ゴ Pro W6"/>
                <a:ea typeface="ヒラギノ角ゴ Pro W6"/>
                <a:cs typeface="ヒラギノ角ゴ Pro W6"/>
                <a:sym typeface="Wingdings"/>
              </a:rPr>
              <a:t>近赤外線分光解析</a:t>
            </a:r>
            <a:endParaRPr lang="ja-JP" altLang="en-US" sz="2800" b="0" dirty="0">
              <a:solidFill>
                <a:srgbClr val="FFFFFF"/>
              </a:solidFill>
              <a:latin typeface="ヒラギノ角ゴ Pro W6"/>
              <a:ea typeface="ヒラギノ角ゴ Pro W6"/>
              <a:cs typeface="ヒラギノ角ゴ Pro W6"/>
            </a:endParaRPr>
          </a:p>
        </p:txBody>
      </p:sp>
      <p:pic>
        <p:nvPicPr>
          <p:cNvPr id="8" name="図 7" descr="gp01_sp.eps"/>
          <p:cNvPicPr>
            <a:picLocks noChangeAspect="1"/>
          </p:cNvPicPr>
          <p:nvPr/>
        </p:nvPicPr>
        <p:blipFill>
          <a:blip r:embed="rId3"/>
          <a:stretch>
            <a:fillRect/>
          </a:stretch>
        </p:blipFill>
        <p:spPr>
          <a:xfrm>
            <a:off x="-19859" y="2326813"/>
            <a:ext cx="2878667" cy="4581907"/>
          </a:xfrm>
          <a:prstGeom prst="rect">
            <a:avLst/>
          </a:prstGeom>
        </p:spPr>
      </p:pic>
      <p:pic>
        <p:nvPicPr>
          <p:cNvPr id="9" name="図 8" descr="17.pdf"/>
          <p:cNvPicPr>
            <a:picLocks noChangeAspect="1"/>
          </p:cNvPicPr>
          <p:nvPr/>
        </p:nvPicPr>
        <p:blipFill>
          <a:blip r:embed="rId4"/>
          <a:stretch>
            <a:fillRect/>
          </a:stretch>
        </p:blipFill>
        <p:spPr>
          <a:xfrm>
            <a:off x="2858808" y="2326813"/>
            <a:ext cx="2753694" cy="4333039"/>
          </a:xfrm>
          <a:prstGeom prst="rect">
            <a:avLst/>
          </a:prstGeom>
        </p:spPr>
      </p:pic>
      <p:sp>
        <p:nvSpPr>
          <p:cNvPr id="11" name="テキスト ボックス 10"/>
          <p:cNvSpPr txBox="1"/>
          <p:nvPr/>
        </p:nvSpPr>
        <p:spPr>
          <a:xfrm>
            <a:off x="3428311" y="6592500"/>
            <a:ext cx="2349500" cy="276999"/>
          </a:xfrm>
          <a:prstGeom prst="rect">
            <a:avLst/>
          </a:prstGeom>
          <a:noFill/>
        </p:spPr>
        <p:txBody>
          <a:bodyPr wrap="square" rtlCol="0">
            <a:spAutoFit/>
          </a:bodyPr>
          <a:lstStyle/>
          <a:p>
            <a:r>
              <a:rPr lang="en-US" altLang="ja-JP" sz="1200" dirty="0" smtClean="0">
                <a:latin typeface="ヒラギノ角ゴ Pro W3"/>
                <a:ea typeface="ヒラギノ角ゴ Pro W3"/>
                <a:cs typeface="ヒラギノ角ゴ Pro W3"/>
              </a:rPr>
              <a:t>Wavelength [</a:t>
            </a:r>
            <a:r>
              <a:rPr lang="en-US" altLang="ja-JP" sz="1200" dirty="0" err="1" smtClean="0">
                <a:latin typeface="ヒラギノ角ゴ Pro W3"/>
                <a:ea typeface="ヒラギノ角ゴ Pro W3"/>
                <a:cs typeface="ヒラギノ角ゴ Pro W3"/>
              </a:rPr>
              <a:t>μm</a:t>
            </a:r>
            <a:r>
              <a:rPr lang="en-US" altLang="ja-JP" sz="1200" dirty="0" smtClean="0">
                <a:latin typeface="ヒラギノ角ゴ Pro W3"/>
                <a:ea typeface="ヒラギノ角ゴ Pro W3"/>
                <a:cs typeface="ヒラギノ角ゴ Pro W3"/>
              </a:rPr>
              <a:t>]</a:t>
            </a:r>
            <a:endParaRPr kumimoji="1" lang="ja-JP" altLang="en-US" sz="1200" dirty="0">
              <a:latin typeface="ヒラギノ角ゴ Pro W3"/>
              <a:ea typeface="ヒラギノ角ゴ Pro W3"/>
              <a:cs typeface="ヒラギノ角ゴ Pro W3"/>
            </a:endParaRPr>
          </a:p>
        </p:txBody>
      </p:sp>
      <p:sp>
        <p:nvSpPr>
          <p:cNvPr id="13" name="スライド番号プレースホルダ 12"/>
          <p:cNvSpPr>
            <a:spLocks noGrp="1"/>
          </p:cNvSpPr>
          <p:nvPr>
            <p:ph type="sldNum" sz="quarter" idx="12"/>
          </p:nvPr>
        </p:nvSpPr>
        <p:spPr/>
        <p:txBody>
          <a:bodyPr/>
          <a:lstStyle/>
          <a:p>
            <a:fld id="{43D78B88-34E3-264A-AC1E-4E63D99AE3DA}" type="slidenum">
              <a:rPr lang="ja-JP" altLang="en-US" smtClean="0"/>
              <a:pPr/>
              <a:t>13</a:t>
            </a:fld>
            <a:endParaRPr lang="ja-JP" altLang="en-US"/>
          </a:p>
        </p:txBody>
      </p:sp>
      <p:sp>
        <p:nvSpPr>
          <p:cNvPr id="12" name="タイトル 1"/>
          <p:cNvSpPr txBox="1">
            <a:spLocks/>
          </p:cNvSpPr>
          <p:nvPr/>
        </p:nvSpPr>
        <p:spPr>
          <a:xfrm>
            <a:off x="228598" y="1518243"/>
            <a:ext cx="4725721" cy="983657"/>
          </a:xfrm>
          <a:prstGeom prst="rect">
            <a:avLst/>
          </a:prstGeom>
        </p:spPr>
        <p:txBody>
          <a:bodyPr anchor="t">
            <a:noAutofit/>
          </a:bodyPr>
          <a:lstStyle/>
          <a:p>
            <a:pPr defTabSz="914400">
              <a:spcBef>
                <a:spcPct val="0"/>
              </a:spcBef>
              <a:buFont typeface="Wingdings" charset="2"/>
              <a:buChar char="n"/>
              <a:defRPr/>
            </a:pPr>
            <a:r>
              <a:rPr lang="en-US" altLang="ja-JP" sz="2400" dirty="0" err="1" smtClean="0">
                <a:solidFill>
                  <a:srgbClr val="000000"/>
                </a:solidFill>
                <a:latin typeface="ヒラギノ角ゴ Pro W3"/>
                <a:ea typeface="ヒラギノ角ゴ Pro W3"/>
                <a:cs typeface="ヒラギノ角ゴ Pro W3"/>
              </a:rPr>
              <a:t>Revnivtsev</a:t>
            </a:r>
            <a:r>
              <a:rPr lang="en-US" altLang="ja-JP" sz="2400" dirty="0" smtClean="0">
                <a:solidFill>
                  <a:srgbClr val="000000"/>
                </a:solidFill>
                <a:latin typeface="ヒラギノ角ゴ Pro W3"/>
                <a:ea typeface="ヒラギノ角ゴ Pro W3"/>
                <a:cs typeface="ヒラギノ角ゴ Pro W3"/>
              </a:rPr>
              <a:t> field →33</a:t>
            </a:r>
            <a:r>
              <a:rPr lang="ja-JP" altLang="en-US" sz="2400" dirty="0" smtClean="0">
                <a:solidFill>
                  <a:srgbClr val="000000"/>
                </a:solidFill>
                <a:latin typeface="ヒラギノ角ゴ Pro W3"/>
                <a:ea typeface="ヒラギノ角ゴ Pro W3"/>
                <a:cs typeface="ヒラギノ角ゴ Pro W3"/>
              </a:rPr>
              <a:t>天体</a:t>
            </a:r>
            <a:endParaRPr lang="en-US" altLang="ja-JP" sz="2400" dirty="0" smtClean="0">
              <a:solidFill>
                <a:srgbClr val="000000"/>
              </a:solidFill>
              <a:latin typeface="ヒラギノ角ゴ Pro W3"/>
              <a:ea typeface="ヒラギノ角ゴ Pro W3"/>
              <a:cs typeface="ヒラギノ角ゴ Pro W3"/>
            </a:endParaRPr>
          </a:p>
          <a:p>
            <a:pPr defTabSz="914400">
              <a:spcBef>
                <a:spcPct val="0"/>
              </a:spcBef>
              <a:buFont typeface="Wingdings" charset="2"/>
              <a:buChar char="n"/>
              <a:defRPr/>
            </a:pPr>
            <a:r>
              <a:rPr lang="en-US" altLang="ja-JP" sz="2400" dirty="0" err="1" smtClean="0">
                <a:solidFill>
                  <a:srgbClr val="000000"/>
                </a:solidFill>
                <a:latin typeface="ヒラギノ角ゴ Pro W3"/>
                <a:ea typeface="ヒラギノ角ゴ Pro W3"/>
                <a:cs typeface="ヒラギノ角ゴ Pro W3"/>
              </a:rPr>
              <a:t>Ebisawa</a:t>
            </a:r>
            <a:r>
              <a:rPr lang="en-US" altLang="ja-JP" sz="2400" dirty="0" smtClean="0">
                <a:solidFill>
                  <a:srgbClr val="000000"/>
                </a:solidFill>
                <a:latin typeface="ヒラギノ角ゴ Pro W3"/>
                <a:ea typeface="ヒラギノ角ゴ Pro W3"/>
                <a:cs typeface="ヒラギノ角ゴ Pro W3"/>
              </a:rPr>
              <a:t> field </a:t>
            </a:r>
            <a:r>
              <a:rPr lang="ja-JP" altLang="en-US" sz="2400" dirty="0" smtClean="0">
                <a:solidFill>
                  <a:srgbClr val="000000"/>
                </a:solidFill>
                <a:latin typeface="ヒラギノ角ゴ Pro W3"/>
                <a:ea typeface="ヒラギノ角ゴ Pro W3"/>
                <a:cs typeface="ヒラギノ角ゴ Pro W3"/>
              </a:rPr>
              <a:t>　</a:t>
            </a:r>
            <a:r>
              <a:rPr lang="en-US" altLang="ja-JP" sz="2400" dirty="0" smtClean="0">
                <a:solidFill>
                  <a:srgbClr val="000000"/>
                </a:solidFill>
                <a:latin typeface="ヒラギノ角ゴ Pro W3"/>
                <a:ea typeface="ヒラギノ角ゴ Pro W3"/>
                <a:cs typeface="ヒラギノ角ゴ Pro W3"/>
              </a:rPr>
              <a:t> →55</a:t>
            </a:r>
            <a:r>
              <a:rPr lang="ja-JP" altLang="en-US" sz="2400" dirty="0" smtClean="0">
                <a:solidFill>
                  <a:srgbClr val="000000"/>
                </a:solidFill>
                <a:latin typeface="ヒラギノ角ゴ Pro W3"/>
                <a:ea typeface="ヒラギノ角ゴ Pro W3"/>
                <a:cs typeface="ヒラギノ角ゴ Pro W3"/>
              </a:rPr>
              <a:t>天体</a:t>
            </a:r>
            <a:endParaRPr lang="en-US" altLang="ja-JP" sz="2400" dirty="0" smtClean="0">
              <a:solidFill>
                <a:srgbClr val="000000"/>
              </a:solidFill>
              <a:latin typeface="ヒラギノ角ゴ Pro W3"/>
              <a:ea typeface="ヒラギノ角ゴ Pro W3"/>
              <a:cs typeface="ヒラギノ角ゴ Pro W3"/>
            </a:endParaRPr>
          </a:p>
          <a:p>
            <a:pPr defTabSz="914400">
              <a:spcBef>
                <a:spcPct val="0"/>
              </a:spcBef>
              <a:defRPr/>
            </a:pPr>
            <a:endParaRPr lang="en-US" altLang="ja-JP" sz="2400" dirty="0" smtClean="0">
              <a:solidFill>
                <a:srgbClr val="000000"/>
              </a:solidFill>
              <a:latin typeface="ヒラギノ角ゴ Pro W3"/>
              <a:ea typeface="ヒラギノ角ゴ Pro W3"/>
              <a:cs typeface="ヒラギノ角ゴ Pro W3"/>
            </a:endParaRPr>
          </a:p>
          <a:p>
            <a:pPr defTabSz="914400">
              <a:spcBef>
                <a:spcPct val="0"/>
              </a:spcBef>
              <a:buFont typeface="Wingdings" charset="2"/>
              <a:buChar char="n"/>
              <a:defRPr/>
            </a:pPr>
            <a:endParaRPr lang="en-US" altLang="ja-JP" sz="2400" dirty="0" smtClean="0">
              <a:solidFill>
                <a:srgbClr val="000000"/>
              </a:solidFill>
              <a:latin typeface="ヒラギノ角ゴ Pro W3"/>
              <a:ea typeface="ヒラギノ角ゴ Pro W3"/>
              <a:cs typeface="ヒラギノ角ゴ Pro W3"/>
            </a:endParaRPr>
          </a:p>
        </p:txBody>
      </p:sp>
      <p:sp>
        <p:nvSpPr>
          <p:cNvPr id="16" name="タイトル 1"/>
          <p:cNvSpPr txBox="1">
            <a:spLocks/>
          </p:cNvSpPr>
          <p:nvPr/>
        </p:nvSpPr>
        <p:spPr>
          <a:xfrm>
            <a:off x="457200" y="28890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t>すばるによる分光観測</a:t>
            </a:r>
            <a:endParaRPr lang="ja-JP" altLang="en-US" dirty="0"/>
          </a:p>
        </p:txBody>
      </p:sp>
      <p:sp>
        <p:nvSpPr>
          <p:cNvPr id="2" name="テキスト ボックス 1"/>
          <p:cNvSpPr txBox="1"/>
          <p:nvPr/>
        </p:nvSpPr>
        <p:spPr>
          <a:xfrm>
            <a:off x="3259349" y="3549343"/>
            <a:ext cx="2317887" cy="307777"/>
          </a:xfrm>
          <a:prstGeom prst="rect">
            <a:avLst/>
          </a:prstGeom>
          <a:noFill/>
        </p:spPr>
        <p:txBody>
          <a:bodyPr wrap="none" rtlCol="0">
            <a:spAutoFit/>
          </a:bodyPr>
          <a:lstStyle/>
          <a:p>
            <a:r>
              <a:rPr lang="ja-JP" altLang="en-US" sz="1400" dirty="0" smtClean="0">
                <a:solidFill>
                  <a:srgbClr val="FF0000"/>
                </a:solidFill>
                <a:sym typeface="Wingdings"/>
              </a:rPr>
              <a:t>赤外線で吸収線晩期型星</a:t>
            </a:r>
            <a:endParaRPr kumimoji="1" lang="ja-JP" altLang="en-US" sz="1400" dirty="0">
              <a:solidFill>
                <a:srgbClr val="FF0000"/>
              </a:solidFill>
            </a:endParaRPr>
          </a:p>
        </p:txBody>
      </p:sp>
      <p:sp>
        <p:nvSpPr>
          <p:cNvPr id="17" name="テキスト ボックス 16"/>
          <p:cNvSpPr txBox="1"/>
          <p:nvPr/>
        </p:nvSpPr>
        <p:spPr>
          <a:xfrm>
            <a:off x="2973430" y="4621817"/>
            <a:ext cx="2990535" cy="307777"/>
          </a:xfrm>
          <a:prstGeom prst="rect">
            <a:avLst/>
          </a:prstGeom>
          <a:noFill/>
        </p:spPr>
        <p:txBody>
          <a:bodyPr wrap="none" rtlCol="0">
            <a:spAutoFit/>
          </a:bodyPr>
          <a:lstStyle/>
          <a:p>
            <a:r>
              <a:rPr kumimoji="1" lang="ja-JP" altLang="en-US" sz="1400" dirty="0" smtClean="0">
                <a:solidFill>
                  <a:srgbClr val="FF0000"/>
                </a:solidFill>
              </a:rPr>
              <a:t>赤外線で輝線</a:t>
            </a:r>
            <a:r>
              <a:rPr kumimoji="1" lang="ja-JP" altLang="en-US" sz="1400" dirty="0" smtClean="0">
                <a:solidFill>
                  <a:srgbClr val="FF0000"/>
                </a:solidFill>
                <a:sym typeface="Wingdings"/>
              </a:rPr>
              <a:t></a:t>
            </a:r>
            <a:r>
              <a:rPr kumimoji="1" lang="en-US" altLang="ja-JP" sz="1400" dirty="0" smtClean="0">
                <a:solidFill>
                  <a:srgbClr val="FF0000"/>
                </a:solidFill>
                <a:sym typeface="Wingdings"/>
              </a:rPr>
              <a:t>Cataclysmic Variables</a:t>
            </a:r>
          </a:p>
        </p:txBody>
      </p:sp>
      <p:sp>
        <p:nvSpPr>
          <p:cNvPr id="3" name="テキスト ボックス 2"/>
          <p:cNvSpPr txBox="1"/>
          <p:nvPr/>
        </p:nvSpPr>
        <p:spPr>
          <a:xfrm>
            <a:off x="5733513" y="1254030"/>
            <a:ext cx="3373940" cy="2308324"/>
          </a:xfrm>
          <a:prstGeom prst="rect">
            <a:avLst/>
          </a:prstGeom>
          <a:noFill/>
        </p:spPr>
        <p:txBody>
          <a:bodyPr wrap="none" rtlCol="0">
            <a:spAutoFit/>
          </a:bodyPr>
          <a:lstStyle/>
          <a:p>
            <a:pPr marL="285750" indent="-285750">
              <a:buFont typeface="Arial"/>
              <a:buChar char="•"/>
            </a:pPr>
            <a:r>
              <a:rPr kumimoji="1" lang="en-US" altLang="ja-JP" dirty="0" smtClean="0"/>
              <a:t>Cataclysmic Variables</a:t>
            </a:r>
            <a:br>
              <a:rPr kumimoji="1" lang="en-US" altLang="ja-JP" dirty="0" smtClean="0"/>
            </a:br>
            <a:r>
              <a:rPr kumimoji="1" lang="ja-JP" altLang="en-US" dirty="0" smtClean="0"/>
              <a:t>（降着円盤からの</a:t>
            </a:r>
            <a:r>
              <a:rPr lang="en-US" altLang="ja-JP" dirty="0"/>
              <a:t/>
            </a:r>
            <a:br>
              <a:rPr lang="en-US" altLang="ja-JP" dirty="0"/>
            </a:br>
            <a:r>
              <a:rPr kumimoji="1" lang="ja-JP" altLang="en-US" dirty="0" smtClean="0"/>
              <a:t>赤外線輝線が特徴）が</a:t>
            </a:r>
            <a:r>
              <a:rPr lang="en-US" altLang="ja-JP" dirty="0"/>
              <a:t/>
            </a:r>
            <a:br>
              <a:rPr lang="en-US" altLang="ja-JP" dirty="0"/>
            </a:br>
            <a:r>
              <a:rPr kumimoji="1" lang="ja-JP" altLang="en-US" dirty="0" smtClean="0"/>
              <a:t>意外に少ない！</a:t>
            </a:r>
            <a:endParaRPr lang="en-US" altLang="ja-JP" dirty="0"/>
          </a:p>
          <a:p>
            <a:pPr marL="285750" indent="-285750">
              <a:buFont typeface="Arial"/>
              <a:buChar char="•"/>
            </a:pPr>
            <a:endParaRPr kumimoji="1" lang="en-US" altLang="ja-JP" dirty="0" smtClean="0"/>
          </a:p>
          <a:p>
            <a:pPr marL="285750" indent="-285750">
              <a:buFont typeface="Arial"/>
              <a:buChar char="•"/>
            </a:pPr>
            <a:r>
              <a:rPr lang="en-US" altLang="ja-JP" dirty="0" smtClean="0">
                <a:solidFill>
                  <a:srgbClr val="FF0000"/>
                </a:solidFill>
              </a:rPr>
              <a:t>X</a:t>
            </a:r>
            <a:r>
              <a:rPr lang="ja-JP" altLang="en-US" dirty="0" smtClean="0">
                <a:solidFill>
                  <a:srgbClr val="FF0000"/>
                </a:solidFill>
              </a:rPr>
              <a:t>線でハード（高温）、</a:t>
            </a:r>
            <a:r>
              <a:rPr lang="en-US" altLang="ja-JP" dirty="0">
                <a:solidFill>
                  <a:srgbClr val="FF0000"/>
                </a:solidFill>
              </a:rPr>
              <a:t/>
            </a:r>
            <a:br>
              <a:rPr lang="en-US" altLang="ja-JP" dirty="0">
                <a:solidFill>
                  <a:srgbClr val="FF0000"/>
                </a:solidFill>
              </a:rPr>
            </a:br>
            <a:r>
              <a:rPr lang="ja-JP" altLang="en-US" dirty="0" smtClean="0">
                <a:solidFill>
                  <a:srgbClr val="FF0000"/>
                </a:solidFill>
              </a:rPr>
              <a:t>赤外線で吸収線を持つ天体を</a:t>
            </a:r>
            <a:r>
              <a:rPr lang="en-US" altLang="ja-JP" dirty="0">
                <a:solidFill>
                  <a:srgbClr val="FF0000"/>
                </a:solidFill>
              </a:rPr>
              <a:t/>
            </a:r>
            <a:br>
              <a:rPr lang="en-US" altLang="ja-JP" dirty="0">
                <a:solidFill>
                  <a:srgbClr val="FF0000"/>
                </a:solidFill>
              </a:rPr>
            </a:br>
            <a:r>
              <a:rPr kumimoji="1" lang="ja-JP" altLang="en-US" dirty="0" smtClean="0">
                <a:solidFill>
                  <a:srgbClr val="FF0000"/>
                </a:solidFill>
              </a:rPr>
              <a:t>数多く検出</a:t>
            </a:r>
            <a:r>
              <a:rPr kumimoji="1" lang="en-US" altLang="ja-JP" dirty="0" smtClean="0">
                <a:solidFill>
                  <a:srgbClr val="FF0000"/>
                </a:solidFill>
              </a:rPr>
              <a:t> </a:t>
            </a:r>
            <a:endParaRPr kumimoji="1" lang="ja-JP" altLang="en-US" dirty="0">
              <a:solidFill>
                <a:srgbClr val="FF0000"/>
              </a:solidFill>
            </a:endParaRPr>
          </a:p>
        </p:txBody>
      </p:sp>
    </p:spTree>
    <p:extLst>
      <p:ext uri="{BB962C8B-B14F-4D97-AF65-F5344CB8AC3E}">
        <p14:creationId xmlns:p14="http://schemas.microsoft.com/office/powerpoint/2010/main" val="2311864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9188" y="1422336"/>
            <a:ext cx="9101748" cy="5257863"/>
          </a:xfrm>
          <a:prstGeom prst="rect">
            <a:avLst/>
          </a:prstGeom>
        </p:spPr>
        <p:txBody>
          <a:bodyPr anchor="t">
            <a:noAutofit/>
          </a:bodyPr>
          <a:lstStyle/>
          <a:p>
            <a:pPr marL="0" marR="0" lvl="0" indent="0" algn="l" defTabSz="914400" rtl="0" eaLnBrk="1" fontAlgn="auto" latinLnBrk="0" hangingPunct="1">
              <a:lnSpc>
                <a:spcPct val="100000"/>
              </a:lnSpc>
              <a:spcBef>
                <a:spcPct val="0"/>
              </a:spcBef>
              <a:spcAft>
                <a:spcPts val="0"/>
              </a:spcAft>
              <a:buClrTx/>
              <a:buSzTx/>
              <a:tabLst/>
              <a:defRPr/>
            </a:pPr>
            <a:endParaRPr lang="en-US" altLang="ja-JP" sz="24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en-US" sz="24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ja-JP" sz="24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ja-JP" sz="24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ja-JP" sz="24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ja-JP" sz="24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ja-JP" sz="2400" baseline="30000" dirty="0" smtClean="0">
              <a:latin typeface="ヒラギノ角ゴ Pro W3"/>
              <a:ea typeface="ヒラギノ角ゴ Pro W3"/>
              <a:cs typeface="ヒラギノ角ゴ Pro W3"/>
            </a:endParaRPr>
          </a:p>
          <a:p>
            <a:pPr marL="266700" indent="-266700" defTabSz="914400">
              <a:spcBef>
                <a:spcPct val="0"/>
              </a:spcBef>
              <a:defRPr/>
            </a:pPr>
            <a:endParaRPr lang="en-US" altLang="ja-JP" sz="2400" dirty="0" smtClean="0">
              <a:latin typeface="ヒラギノ角ゴ Pro W3"/>
              <a:ea typeface="ヒラギノ角ゴ Pro W3"/>
              <a:cs typeface="ヒラギノ角ゴ Pro W3"/>
            </a:endParaRPr>
          </a:p>
          <a:p>
            <a:pPr marL="723900" lvl="1" indent="-266700" defTabSz="914400">
              <a:spcBef>
                <a:spcPct val="0"/>
              </a:spcBef>
              <a:defRPr/>
            </a:pPr>
            <a:endParaRPr lang="en-US" altLang="ja-JP" sz="24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ja-JP" sz="2400" dirty="0" smtClean="0">
              <a:latin typeface="ヒラギノ角ゴ Pro W3"/>
              <a:ea typeface="ヒラギノ角ゴ Pro W3"/>
              <a:cs typeface="ヒラギノ角ゴ Pro W3"/>
            </a:endParaRPr>
          </a:p>
          <a:p>
            <a:pPr marL="914400" lvl="1" indent="-457200" defTabSz="914400">
              <a:spcBef>
                <a:spcPct val="0"/>
              </a:spcBef>
              <a:defRPr/>
            </a:pPr>
            <a:endParaRPr lang="en-US" altLang="ja-JP" sz="2400" dirty="0" smtClean="0">
              <a:latin typeface="ヒラギノ角ゴ Pro W3"/>
              <a:ea typeface="ヒラギノ角ゴ Pro W3"/>
              <a:cs typeface="ヒラギノ角ゴ Pro W3"/>
            </a:endParaRPr>
          </a:p>
          <a:p>
            <a:pPr lvl="1" defTabSz="914400">
              <a:spcBef>
                <a:spcPct val="0"/>
              </a:spcBef>
              <a:buFont typeface="Wingdings" charset="2"/>
              <a:buChar char="n"/>
              <a:defRPr/>
            </a:pPr>
            <a:endParaRPr lang="en-US" altLang="ja-JP" sz="2400" dirty="0" smtClean="0">
              <a:latin typeface="ヒラギノ角ゴ Pro W3"/>
              <a:ea typeface="ヒラギノ角ゴ Pro W3"/>
              <a:cs typeface="ヒラギノ角ゴ Pro W3"/>
            </a:endParaRPr>
          </a:p>
        </p:txBody>
      </p:sp>
      <p:sp>
        <p:nvSpPr>
          <p:cNvPr id="7" name="スライド番号プレースホルダ 6"/>
          <p:cNvSpPr>
            <a:spLocks noGrp="1"/>
          </p:cNvSpPr>
          <p:nvPr>
            <p:ph type="sldNum" sz="quarter" idx="12"/>
          </p:nvPr>
        </p:nvSpPr>
        <p:spPr/>
        <p:txBody>
          <a:bodyPr/>
          <a:lstStyle/>
          <a:p>
            <a:fld id="{43D78B88-34E3-264A-AC1E-4E63D99AE3DA}" type="slidenum">
              <a:rPr lang="ja-JP" altLang="en-US" smtClean="0"/>
              <a:pPr/>
              <a:t>14</a:t>
            </a:fld>
            <a:endParaRPr lang="ja-JP" altLang="en-US"/>
          </a:p>
        </p:txBody>
      </p:sp>
      <p:graphicFrame>
        <p:nvGraphicFramePr>
          <p:cNvPr id="89" name="Group 69"/>
          <p:cNvGraphicFramePr>
            <a:graphicFrameLocks noGrp="1"/>
          </p:cNvGraphicFramePr>
          <p:nvPr>
            <p:extLst>
              <p:ext uri="{D42A27DB-BD31-4B8C-83A1-F6EECF244321}">
                <p14:modId xmlns:p14="http://schemas.microsoft.com/office/powerpoint/2010/main" val="1751949256"/>
              </p:ext>
            </p:extLst>
          </p:nvPr>
        </p:nvGraphicFramePr>
        <p:xfrm>
          <a:off x="277904" y="1562554"/>
          <a:ext cx="8267704" cy="4728795"/>
        </p:xfrm>
        <a:graphic>
          <a:graphicData uri="http://schemas.openxmlformats.org/drawingml/2006/table">
            <a:tbl>
              <a:tblPr/>
              <a:tblGrid>
                <a:gridCol w="992014"/>
                <a:gridCol w="578854"/>
                <a:gridCol w="1138466"/>
                <a:gridCol w="1285938"/>
                <a:gridCol w="937410"/>
                <a:gridCol w="1111674"/>
                <a:gridCol w="1111674"/>
                <a:gridCol w="1111674"/>
              </a:tblGrid>
              <a:tr h="445711">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charset="2"/>
                        <a:buNone/>
                        <a:tabLst/>
                      </a:pP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Hard</a:t>
                      </a: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、鉄輝線無し</a:t>
                      </a:r>
                      <a:endPar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Hard､</a:t>
                      </a: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鉄輝線あり</a:t>
                      </a:r>
                      <a:endPar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Soft</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変動小</a:t>
                      </a:r>
                      <a:endPar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Soft</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変動大</a:t>
                      </a:r>
                      <a:endPar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r>
              <a:tr h="540367">
                <a:tc row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NIR</a:t>
                      </a: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対応あり</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分光あり</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err="1" smtClean="0">
                          <a:ln>
                            <a:noFill/>
                          </a:ln>
                          <a:solidFill>
                            <a:srgbClr val="000000"/>
                          </a:solidFill>
                          <a:effectLst/>
                          <a:latin typeface="ヒラギノ角ゴ Pro W3"/>
                          <a:ea typeface="ヒラギノ角ゴ Pro W3"/>
                          <a:cs typeface="ヒラギノ角ゴ Pro W3"/>
                        </a:rPr>
                        <a:t>Brγ</a:t>
                      </a: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輝線あり</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0</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(1)</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gridSpan="2">
                  <a:txBody>
                    <a:bodyPr/>
                    <a:lstStyle/>
                    <a:p>
                      <a:pPr algn="ctr"/>
                      <a:r>
                        <a:rPr kumimoji="1" lang="en-US" altLang="ja-JP" sz="1800" b="0" i="0" dirty="0" smtClean="0">
                          <a:latin typeface="ヒラギノ角ゴ Pro W3"/>
                          <a:ea typeface="ヒラギノ角ゴ Pro W3"/>
                          <a:cs typeface="ヒラギノ角ゴ Pro W3"/>
                        </a:rPr>
                        <a:t>0</a:t>
                      </a:r>
                    </a:p>
                    <a:p>
                      <a:pPr algn="ctr"/>
                      <a:r>
                        <a:rPr kumimoji="1" lang="en-US" altLang="ja-JP" sz="1800" b="0" i="0" dirty="0" smtClean="0">
                          <a:latin typeface="ヒラギノ角ゴ Pro W3"/>
                          <a:ea typeface="ヒラギノ角ゴ Pro W3"/>
                          <a:cs typeface="ヒラギノ角ゴ Pro W3"/>
                        </a:rPr>
                        <a:t>(1)</a:t>
                      </a:r>
                      <a:endParaRPr kumimoji="1" lang="ja-JP" altLang="en-US" sz="1800" b="0" i="0" dirty="0">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algn="ctr"/>
                      <a:r>
                        <a:rPr kumimoji="1" lang="en-US" altLang="ja-JP" sz="1800" b="0" i="0" dirty="0" smtClean="0">
                          <a:latin typeface="ヒラギノ角ゴ Pro W3"/>
                          <a:ea typeface="ヒラギノ角ゴ Pro W3"/>
                          <a:cs typeface="ヒラギノ角ゴ Pro W3"/>
                        </a:rPr>
                        <a:t>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algn="ctr"/>
                      <a:r>
                        <a:rPr kumimoji="1" lang="en-US" altLang="ja-JP" sz="1800" b="0" i="0" dirty="0" smtClean="0">
                          <a:latin typeface="ヒラギノ角ゴ Pro W3"/>
                          <a:ea typeface="ヒラギノ角ゴ Pro W3"/>
                          <a:cs typeface="ヒラギノ角ゴ Pro W3"/>
                        </a:rPr>
                        <a:t>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r>
              <a:tr h="540367">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err="1" smtClean="0">
                          <a:ln>
                            <a:noFill/>
                          </a:ln>
                          <a:solidFill>
                            <a:srgbClr val="000000"/>
                          </a:solidFill>
                          <a:effectLst/>
                          <a:latin typeface="ヒラギノ角ゴ Pro W3"/>
                          <a:ea typeface="ヒラギノ角ゴ Pro W3"/>
                          <a:cs typeface="ヒラギノ角ゴ Pro W3"/>
                        </a:rPr>
                        <a:t>Brγ</a:t>
                      </a: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輝線なし</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0</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gridSpan="2">
                  <a:txBody>
                    <a:bodyPr/>
                    <a:lstStyle/>
                    <a:p>
                      <a:pPr algn="ctr"/>
                      <a:r>
                        <a:rPr kumimoji="1" lang="en-US" altLang="ja-JP" sz="1800" b="0" i="0" dirty="0" smtClean="0">
                          <a:latin typeface="ヒラギノ角ゴ Pro W3"/>
                          <a:ea typeface="ヒラギノ角ゴ Pro W3"/>
                          <a:cs typeface="ヒラギノ角ゴ Pro W3"/>
                        </a:rPr>
                        <a:t>9</a:t>
                      </a:r>
                    </a:p>
                    <a:p>
                      <a:pPr algn="ctr"/>
                      <a:r>
                        <a:rPr kumimoji="1" lang="en-US" altLang="ja-JP" sz="1800" b="0" i="0" dirty="0" smtClean="0">
                          <a:latin typeface="ヒラギノ角ゴ Pro W3"/>
                          <a:ea typeface="ヒラギノ角ゴ Pro W3"/>
                          <a:cs typeface="ヒラギノ角ゴ Pro W3"/>
                        </a:rPr>
                        <a:t>(10)</a:t>
                      </a:r>
                      <a:endParaRPr kumimoji="1" lang="ja-JP" altLang="en-US" sz="1800" b="0" i="0" dirty="0">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algn="ctr"/>
                      <a:r>
                        <a:rPr kumimoji="1" lang="en-US" altLang="ja-JP" sz="1800" b="0" i="0" dirty="0" smtClean="0">
                          <a:latin typeface="ヒラギノ角ゴ Pro W3"/>
                          <a:ea typeface="ヒラギノ角ゴ Pro W3"/>
                          <a:cs typeface="ヒラギノ角ゴ Pro W3"/>
                        </a:rPr>
                        <a:t>14</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algn="ctr"/>
                      <a:r>
                        <a:rPr kumimoji="1" lang="en-US" altLang="ja-JP" sz="1800" b="0" i="0" dirty="0" smtClean="0">
                          <a:latin typeface="ヒラギノ角ゴ Pro W3"/>
                          <a:ea typeface="ヒラギノ角ゴ Pro W3"/>
                          <a:cs typeface="ヒラギノ角ゴ Pro W3"/>
                        </a:rPr>
                        <a:t>10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r>
              <a:tr h="436313">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分光なし</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algn="ctr"/>
                      <a:r>
                        <a:rPr kumimoji="1" lang="en-US" altLang="ja-JP" sz="1800" b="0" i="0" dirty="0" smtClean="0">
                          <a:latin typeface="ヒラギノ角ゴ Pro W3"/>
                          <a:ea typeface="ヒラギノ角ゴ Pro W3"/>
                          <a:cs typeface="ヒラギノ角ゴ Pro W3"/>
                        </a:rPr>
                        <a:t>2</a:t>
                      </a:r>
                      <a:endParaRPr kumimoji="1" lang="ja-JP" altLang="en-US" sz="1800" b="0" i="0" dirty="0">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gridSpan="2">
                  <a:txBody>
                    <a:bodyPr/>
                    <a:lstStyle/>
                    <a:p>
                      <a:pPr algn="ctr"/>
                      <a:r>
                        <a:rPr kumimoji="1" lang="en-US" altLang="ja-JP" sz="1800" b="0" i="0" dirty="0" smtClean="0">
                          <a:latin typeface="ヒラギノ角ゴ Pro W3"/>
                          <a:ea typeface="ヒラギノ角ゴ Pro W3"/>
                          <a:cs typeface="ヒラギノ角ゴ Pro W3"/>
                        </a:rPr>
                        <a:t>26</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algn="ctr"/>
                      <a:r>
                        <a:rPr kumimoji="1" lang="en-US" altLang="ja-JP" sz="1800" b="0" i="0" dirty="0" smtClean="0">
                          <a:latin typeface="ヒラギノ角ゴ Pro W3"/>
                          <a:ea typeface="ヒラギノ角ゴ Pro W3"/>
                          <a:cs typeface="ヒラギノ角ゴ Pro W3"/>
                        </a:rPr>
                        <a:t>79</a:t>
                      </a:r>
                      <a:endParaRPr kumimoji="1" lang="ja-JP" altLang="en-US" sz="1800" b="0" i="0" dirty="0">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algn="ctr"/>
                      <a:r>
                        <a:rPr kumimoji="1" lang="en-US" altLang="ja-JP" sz="1800" b="0" i="0" dirty="0" smtClean="0">
                          <a:latin typeface="ヒラギノ角ゴ Pro W3"/>
                          <a:ea typeface="ヒラギノ角ゴ Pro W3"/>
                          <a:cs typeface="ヒラギノ角ゴ Pro W3"/>
                        </a:rPr>
                        <a:t>82</a:t>
                      </a:r>
                      <a:endParaRPr kumimoji="1" lang="ja-JP" altLang="en-US" sz="1800" b="0" i="0" dirty="0">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r>
              <a:tr h="436313">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NIR</a:t>
                      </a: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対応なし</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 58 </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gridSpan="2">
                  <a:txBody>
                    <a:bodyPr/>
                    <a:lstStyle/>
                    <a:p>
                      <a:pPr algn="ctr"/>
                      <a:r>
                        <a:rPr lang="en-US" altLang="ja-JP" sz="1800" b="0" i="0" dirty="0" smtClean="0">
                          <a:latin typeface="ヒラギノ角ゴ Pro W3"/>
                          <a:ea typeface="ヒラギノ角ゴ Pro W3"/>
                          <a:cs typeface="ヒラギノ角ゴ Pro W3"/>
                        </a:rPr>
                        <a:t>541</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algn="ctr"/>
                      <a:r>
                        <a:rPr lang="en-US" altLang="ja-JP" sz="1800" b="0" i="0" dirty="0" smtClean="0">
                          <a:latin typeface="ヒラギノ角ゴ Pro W3"/>
                          <a:ea typeface="ヒラギノ角ゴ Pro W3"/>
                          <a:cs typeface="ヒラギノ角ゴ Pro W3"/>
                        </a:rPr>
                        <a:t>469</a:t>
                      </a:r>
                      <a:endParaRPr lang="ja-JP" altLang="en-US" sz="1800" b="0" i="0" dirty="0">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algn="ctr"/>
                      <a:r>
                        <a:rPr lang="en-US" altLang="ja-JP" sz="1800" b="0" i="0" dirty="0" smtClean="0">
                          <a:latin typeface="ヒラギノ角ゴ Pro W3"/>
                          <a:ea typeface="ヒラギノ角ゴ Pro W3"/>
                          <a:cs typeface="ヒラギノ角ゴ Pro W3"/>
                        </a:rPr>
                        <a:t>712</a:t>
                      </a:r>
                      <a:endParaRPr lang="ja-JP" altLang="en-US" sz="1800" b="0" i="0" dirty="0">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r>
              <a:tr h="436313">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Total</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60 </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576</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562</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804</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r>
              <a:tr h="436313">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割合</a:t>
                      </a:r>
                      <a:endPar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(2-8keV</a:t>
                      </a: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での</a:t>
                      </a: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F</a:t>
                      </a:r>
                      <a:r>
                        <a:rPr kumimoji="1" lang="en-US" altLang="ja-JP" sz="1800" b="0" i="0" u="none" strike="noStrike" cap="none" normalizeH="0" baseline="-25000" dirty="0" smtClean="0">
                          <a:ln>
                            <a:noFill/>
                          </a:ln>
                          <a:solidFill>
                            <a:srgbClr val="000000"/>
                          </a:solidFill>
                          <a:effectLst/>
                          <a:latin typeface="ヒラギノ角ゴ Pro W3"/>
                          <a:ea typeface="ヒラギノ角ゴ Pro W3"/>
                          <a:cs typeface="ヒラギノ角ゴ Pro W3"/>
                        </a:rPr>
                        <a:t>X</a:t>
                      </a: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の</a:t>
                      </a:r>
                      <a:r>
                        <a:rPr kumimoji="1" lang="en-US"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割合</a:t>
                      </a: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3%</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 (38%)</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29% </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(35%)</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28% </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(5%)</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40%</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 (22%)</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r>
              <a:tr h="436313">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種族</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背景の</a:t>
                      </a: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AGN</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CVs</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約</a:t>
                      </a: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1</a:t>
                      </a: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割</a:t>
                      </a:r>
                      <a:endPar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FF0000"/>
                          </a:solidFill>
                          <a:effectLst/>
                          <a:latin typeface="ヒラギノ角ゴ Pro W3"/>
                          <a:ea typeface="ヒラギノ角ゴ Pro W3"/>
                          <a:cs typeface="ヒラギノ角ゴ Pro W3"/>
                        </a:rPr>
                        <a:t>Pre-CVs</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ja-JP" altLang="en-US" sz="1800" b="0" i="0" u="none" strike="noStrike" cap="none" normalizeH="0" baseline="0" dirty="0" smtClean="0">
                          <a:ln>
                            <a:noFill/>
                          </a:ln>
                          <a:solidFill>
                            <a:srgbClr val="FF0000"/>
                          </a:solidFill>
                          <a:effectLst/>
                          <a:latin typeface="ヒラギノ角ゴ Pro W3"/>
                          <a:ea typeface="ヒラギノ角ゴ Pro W3"/>
                          <a:cs typeface="ヒラギノ角ゴ Pro W3"/>
                        </a:rPr>
                        <a:t>約</a:t>
                      </a:r>
                      <a:r>
                        <a:rPr kumimoji="1" lang="en-US" altLang="ja-JP" sz="1800" b="0" i="0" u="none" strike="noStrike" cap="none" normalizeH="0" baseline="0" dirty="0" smtClean="0">
                          <a:ln>
                            <a:noFill/>
                          </a:ln>
                          <a:solidFill>
                            <a:srgbClr val="FF0000"/>
                          </a:solidFill>
                          <a:effectLst/>
                          <a:latin typeface="ヒラギノ角ゴ Pro W3"/>
                          <a:ea typeface="ヒラギノ角ゴ Pro W3"/>
                          <a:cs typeface="ヒラギノ角ゴ Pro W3"/>
                        </a:rPr>
                        <a:t>9</a:t>
                      </a:r>
                      <a:r>
                        <a:rPr kumimoji="1" lang="ja-JP" altLang="en-US" sz="1800" b="0" i="0" u="none" strike="noStrike" cap="none" normalizeH="0" baseline="0" dirty="0" smtClean="0">
                          <a:ln>
                            <a:noFill/>
                          </a:ln>
                          <a:solidFill>
                            <a:srgbClr val="FF0000"/>
                          </a:solidFill>
                          <a:effectLst/>
                          <a:latin typeface="ヒラギノ角ゴ Pro W3"/>
                          <a:ea typeface="ヒラギノ角ゴ Pro W3"/>
                          <a:cs typeface="ヒラギノ角ゴ Pro W3"/>
                        </a:rPr>
                        <a:t>割</a:t>
                      </a:r>
                      <a:endParaRPr kumimoji="1" lang="en-US" altLang="ja-JP" sz="1800" b="0" i="0" u="none" strike="noStrike" cap="none" normalizeH="0" baseline="0" dirty="0" smtClean="0">
                        <a:ln>
                          <a:noFill/>
                        </a:ln>
                        <a:solidFill>
                          <a:srgbClr val="FF0000"/>
                        </a:solidFill>
                        <a:effectLst/>
                        <a:latin typeface="ヒラギノ角ゴ Pro W3"/>
                        <a:ea typeface="ヒラギノ角ゴ Pro W3"/>
                        <a:cs typeface="ヒラギノ角ゴ Pro W3"/>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晩期型星</a:t>
                      </a:r>
                      <a:endPar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a:t>
                      </a: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静穏時</a:t>
                      </a: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晩期型星</a:t>
                      </a:r>
                      <a:endPar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charset="2"/>
                        <a:buNone/>
                        <a:tabLst/>
                      </a:pP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a:t>
                      </a:r>
                      <a:r>
                        <a:rPr kumimoji="1" lang="ja-JP" altLang="en-US" sz="1800" b="0" i="0" u="none" strike="noStrike" cap="none" normalizeH="0" baseline="0" dirty="0" smtClean="0">
                          <a:ln>
                            <a:noFill/>
                          </a:ln>
                          <a:solidFill>
                            <a:srgbClr val="000000"/>
                          </a:solidFill>
                          <a:effectLst/>
                          <a:latin typeface="ヒラギノ角ゴ Pro W3"/>
                          <a:ea typeface="ヒラギノ角ゴ Pro W3"/>
                          <a:cs typeface="ヒラギノ角ゴ Pro W3"/>
                        </a:rPr>
                        <a:t>フレア</a:t>
                      </a:r>
                      <a:r>
                        <a:rPr kumimoji="1" lang="en-US" altLang="ja-JP" sz="1800" b="0" i="0" u="none" strike="noStrike" cap="none" normalizeH="0" baseline="0" dirty="0" smtClean="0">
                          <a:ln>
                            <a:noFill/>
                          </a:ln>
                          <a:solidFill>
                            <a:srgbClr val="000000"/>
                          </a:solidFill>
                          <a:effectLst/>
                          <a:latin typeface="ヒラギノ角ゴ Pro W3"/>
                          <a:ea typeface="ヒラギノ角ゴ Pro W3"/>
                          <a:cs typeface="ヒラギノ角ゴ Pro W3"/>
                        </a:rPr>
                        <a:t>)</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タイトル 1"/>
          <p:cNvSpPr>
            <a:spLocks noGrp="1"/>
          </p:cNvSpPr>
          <p:nvPr>
            <p:ph type="title"/>
          </p:nvPr>
        </p:nvSpPr>
        <p:spPr/>
        <p:txBody>
          <a:bodyPr/>
          <a:lstStyle/>
          <a:p>
            <a:r>
              <a:rPr kumimoji="1" lang="en-US" altLang="ja-JP" dirty="0" smtClean="0"/>
              <a:t>GRXE</a:t>
            </a:r>
            <a:r>
              <a:rPr kumimoji="1" lang="ja-JP" altLang="en-US" dirty="0" smtClean="0"/>
              <a:t>の起源天体の分類</a:t>
            </a:r>
            <a:endParaRPr kumimoji="1" lang="ja-JP" altLang="en-US" dirty="0"/>
          </a:p>
        </p:txBody>
      </p:sp>
      <p:sp>
        <p:nvSpPr>
          <p:cNvPr id="3" name="テキスト ボックス 2"/>
          <p:cNvSpPr txBox="1"/>
          <p:nvPr/>
        </p:nvSpPr>
        <p:spPr>
          <a:xfrm>
            <a:off x="4208383" y="6399088"/>
            <a:ext cx="3967753" cy="369332"/>
          </a:xfrm>
          <a:prstGeom prst="rect">
            <a:avLst/>
          </a:prstGeom>
          <a:noFill/>
        </p:spPr>
        <p:txBody>
          <a:bodyPr wrap="none" rtlCol="0">
            <a:spAutoFit/>
          </a:bodyPr>
          <a:lstStyle/>
          <a:p>
            <a:r>
              <a:rPr kumimoji="1" lang="ja-JP" altLang="en-US" dirty="0" smtClean="0">
                <a:solidFill>
                  <a:srgbClr val="FF0000"/>
                </a:solidFill>
              </a:rPr>
              <a:t>白色矮星と晩期型星の</a:t>
            </a:r>
            <a:r>
              <a:rPr kumimoji="1" lang="en-US" altLang="ja-JP" dirty="0" smtClean="0">
                <a:solidFill>
                  <a:srgbClr val="FF0000"/>
                </a:solidFill>
              </a:rPr>
              <a:t>detached binary</a:t>
            </a:r>
            <a:endParaRPr kumimoji="1" lang="ja-JP" altLang="en-US" dirty="0">
              <a:solidFill>
                <a:srgbClr val="FF0000"/>
              </a:solidFill>
            </a:endParaRPr>
          </a:p>
        </p:txBody>
      </p:sp>
    </p:spTree>
    <p:extLst>
      <p:ext uri="{BB962C8B-B14F-4D97-AF65-F5344CB8AC3E}">
        <p14:creationId xmlns:p14="http://schemas.microsoft.com/office/powerpoint/2010/main" val="8854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スライド番号プレースホルダ 27"/>
          <p:cNvSpPr>
            <a:spLocks noGrp="1"/>
          </p:cNvSpPr>
          <p:nvPr>
            <p:ph type="sldNum" sz="quarter" idx="12"/>
          </p:nvPr>
        </p:nvSpPr>
        <p:spPr/>
        <p:txBody>
          <a:bodyPr/>
          <a:lstStyle/>
          <a:p>
            <a:fld id="{43D78B88-34E3-264A-AC1E-4E63D99AE3DA}" type="slidenum">
              <a:rPr lang="ja-JP" altLang="en-US" smtClean="0"/>
              <a:pPr/>
              <a:t>15</a:t>
            </a:fld>
            <a:endParaRPr lang="ja-JP" altLang="en-US"/>
          </a:p>
        </p:txBody>
      </p:sp>
      <p:sp>
        <p:nvSpPr>
          <p:cNvPr id="30" name="タイトル 1"/>
          <p:cNvSpPr txBox="1">
            <a:spLocks/>
          </p:cNvSpPr>
          <p:nvPr/>
        </p:nvSpPr>
        <p:spPr>
          <a:xfrm>
            <a:off x="21126" y="1336722"/>
            <a:ext cx="9101748" cy="5435664"/>
          </a:xfrm>
          <a:prstGeom prst="rect">
            <a:avLst/>
          </a:prstGeom>
        </p:spPr>
        <p:txBody>
          <a:bodyPr anchor="t">
            <a:noAutofit/>
          </a:bodyPr>
          <a:lstStyle/>
          <a:p>
            <a:pPr marL="0" marR="0" lvl="0" indent="0" algn="l" defTabSz="914400" rtl="0" eaLnBrk="1" fontAlgn="auto" latinLnBrk="0" hangingPunct="1">
              <a:lnSpc>
                <a:spcPct val="100000"/>
              </a:lnSpc>
              <a:spcBef>
                <a:spcPct val="0"/>
              </a:spcBef>
              <a:spcAft>
                <a:spcPts val="0"/>
              </a:spcAft>
              <a:buClrTx/>
              <a:buSzTx/>
              <a:tabLst/>
              <a:defRPr/>
            </a:pPr>
            <a:endParaRPr lang="en-US" altLang="ja-JP" sz="2000" dirty="0" smtClean="0">
              <a:latin typeface="ヒラギノ角ゴ Pro W3"/>
              <a:ea typeface="ヒラギノ角ゴ Pro W3"/>
              <a:cs typeface="ヒラギノ角ゴ Pro W3"/>
            </a:endParaRPr>
          </a:p>
          <a:p>
            <a:pPr lvl="0" defTabSz="914400">
              <a:spcBef>
                <a:spcPct val="0"/>
              </a:spcBef>
              <a:buFont typeface="Wingdings" charset="2"/>
              <a:buChar char="n"/>
              <a:defRPr/>
            </a:pPr>
            <a:r>
              <a:rPr lang="ja-JP" altLang="en-US" sz="2000" dirty="0" smtClean="0">
                <a:latin typeface="ヒラギノ角ゴ Pro W3"/>
                <a:ea typeface="ヒラギノ角ゴ Pro W3"/>
                <a:cs typeface="ヒラギノ角ゴ Pro W3"/>
              </a:rPr>
              <a:t>銀河面リッジ</a:t>
            </a:r>
            <a:r>
              <a:rPr lang="ja-JP" altLang="en-US" sz="2000" dirty="0">
                <a:latin typeface="ヒラギノ角ゴ Pro W3"/>
                <a:ea typeface="ヒラギノ角ゴ Pro W3"/>
                <a:cs typeface="ヒラギノ角ゴ Pro W3"/>
              </a:rPr>
              <a:t>放射</a:t>
            </a:r>
            <a:r>
              <a:rPr lang="ja-JP" altLang="en-US" sz="2000" dirty="0" smtClean="0">
                <a:latin typeface="ヒラギノ角ゴ Pro W3"/>
                <a:ea typeface="ヒラギノ角ゴ Pro W3"/>
                <a:cs typeface="ヒラギノ角ゴ Pro W3"/>
              </a:rPr>
              <a:t>を構成している暗い</a:t>
            </a:r>
            <a:r>
              <a:rPr lang="en-US" altLang="ja-JP" sz="2000" dirty="0" smtClean="0">
                <a:latin typeface="ヒラギノ角ゴ Pro W3"/>
                <a:ea typeface="ヒラギノ角ゴ Pro W3"/>
                <a:cs typeface="ヒラギノ角ゴ Pro W3"/>
              </a:rPr>
              <a:t>X</a:t>
            </a:r>
            <a:r>
              <a:rPr lang="ja-JP" altLang="en-US" sz="2000" dirty="0" smtClean="0">
                <a:latin typeface="ヒラギノ角ゴ Pro W3"/>
                <a:ea typeface="ヒラギノ角ゴ Pro W3"/>
                <a:cs typeface="ヒラギノ角ゴ Pro W3"/>
              </a:rPr>
              <a:t>線天体に対して、その種族を知る目的で、</a:t>
            </a:r>
            <a:r>
              <a:rPr lang="en-US" altLang="ja-JP" sz="2000" dirty="0" smtClean="0">
                <a:latin typeface="ヒラギノ角ゴ Pro W3"/>
                <a:ea typeface="ヒラギノ角ゴ Pro W3"/>
                <a:cs typeface="ヒラギノ角ゴ Pro W3"/>
              </a:rPr>
              <a:t>IRSF</a:t>
            </a:r>
            <a:r>
              <a:rPr lang="ja-JP" altLang="en-US" sz="2000" dirty="0" smtClean="0">
                <a:latin typeface="ヒラギノ角ゴ Pro W3"/>
                <a:ea typeface="ヒラギノ角ゴ Pro W3"/>
                <a:cs typeface="ヒラギノ角ゴ Pro W3"/>
              </a:rPr>
              <a:t>を用いて近赤外測光観測、すばる望遠鏡を用いて近赤外線分光観測を行った。</a:t>
            </a:r>
            <a:endParaRPr lang="en-US" altLang="ja-JP" sz="2000" dirty="0" smtClean="0">
              <a:latin typeface="ヒラギノ角ゴ Pro W3"/>
              <a:ea typeface="ヒラギノ角ゴ Pro W3"/>
              <a:cs typeface="ヒラギノ角ゴ Pro W3"/>
            </a:endParaRPr>
          </a:p>
          <a:p>
            <a:pPr marL="0" marR="0" lvl="0" indent="0" algn="l" defTabSz="914400" rtl="0" eaLnBrk="1" fontAlgn="auto" latinLnBrk="0" hangingPunct="1">
              <a:lnSpc>
                <a:spcPct val="100000"/>
              </a:lnSpc>
              <a:spcBef>
                <a:spcPct val="0"/>
              </a:spcBef>
              <a:spcAft>
                <a:spcPts val="0"/>
              </a:spcAft>
              <a:buClrTx/>
              <a:buSzTx/>
              <a:buFont typeface="Wingdings" charset="2"/>
              <a:buChar char="n"/>
              <a:tabLst/>
              <a:defRPr/>
            </a:pPr>
            <a:endParaRPr lang="en-US" altLang="ja-JP" sz="2000" dirty="0" smtClean="0">
              <a:latin typeface="ヒラギノ角ゴ Pro W3"/>
              <a:ea typeface="ヒラギノ角ゴ Pro W3"/>
              <a:cs typeface="ヒラギノ角ゴ Pro W3"/>
            </a:endParaRPr>
          </a:p>
          <a:p>
            <a:pPr lvl="0" defTabSz="914400">
              <a:spcBef>
                <a:spcPct val="0"/>
              </a:spcBef>
              <a:buFont typeface="Wingdings" charset="2"/>
              <a:buChar char="n"/>
              <a:defRPr/>
            </a:pPr>
            <a:r>
              <a:rPr lang="ja-JP" altLang="en-US" sz="2000" dirty="0" smtClean="0">
                <a:latin typeface="ヒラギノ角ゴ Pro W3"/>
                <a:ea typeface="ヒラギノ角ゴ Pro W3"/>
                <a:cs typeface="ヒラギノ角ゴ Pro W3"/>
              </a:rPr>
              <a:t>リッジ放射構成点源を</a:t>
            </a:r>
            <a:r>
              <a:rPr lang="en-US" altLang="ja-JP" sz="2000" dirty="0">
                <a:latin typeface="ヒラギノ角ゴ Pro W3"/>
                <a:ea typeface="ヒラギノ角ゴ Pro W3"/>
                <a:cs typeface="ヒラギノ角ゴ Pro W3"/>
              </a:rPr>
              <a:t>AGN</a:t>
            </a:r>
            <a:r>
              <a:rPr lang="ja-JP" altLang="en-US" sz="2000" dirty="0">
                <a:latin typeface="ヒラギノ角ゴ Pro W3"/>
                <a:ea typeface="ヒラギノ角ゴ Pro W3"/>
                <a:cs typeface="ヒラギノ角ゴ Pro W3"/>
              </a:rPr>
              <a:t>、</a:t>
            </a:r>
            <a:r>
              <a:rPr lang="en-US" altLang="ja-JP" sz="2000" dirty="0">
                <a:latin typeface="ヒラギノ角ゴ Pro W3"/>
                <a:ea typeface="ヒラギノ角ゴ Pro W3"/>
                <a:cs typeface="ヒラギノ角ゴ Pro W3"/>
              </a:rPr>
              <a:t>CVs</a:t>
            </a:r>
            <a:r>
              <a:rPr lang="ja-JP" altLang="en-US" sz="2000" dirty="0">
                <a:latin typeface="ヒラギノ角ゴ Pro W3"/>
                <a:ea typeface="ヒラギノ角ゴ Pro W3"/>
                <a:cs typeface="ヒラギノ角ゴ Pro W3"/>
              </a:rPr>
              <a:t>と</a:t>
            </a:r>
            <a:r>
              <a:rPr lang="en-US" altLang="ja-JP" sz="2000" dirty="0">
                <a:latin typeface="ヒラギノ角ゴ Pro W3"/>
                <a:ea typeface="ヒラギノ角ゴ Pro W3"/>
                <a:cs typeface="ヒラギノ角ゴ Pro W3"/>
              </a:rPr>
              <a:t>Pre-CVs</a:t>
            </a:r>
            <a:r>
              <a:rPr lang="ja-JP" altLang="en-US" sz="2000" dirty="0">
                <a:latin typeface="ヒラギノ角ゴ Pro W3"/>
                <a:ea typeface="ヒラギノ角ゴ Pro W3"/>
                <a:cs typeface="ヒラギノ角ゴ Pro W3"/>
              </a:rPr>
              <a:t>、</a:t>
            </a:r>
            <a:r>
              <a:rPr lang="ja-JP" altLang="en-US" sz="2000" dirty="0" smtClean="0">
                <a:latin typeface="ヒラギノ角ゴ Pro W3"/>
                <a:ea typeface="ヒラギノ角ゴ Pro W3"/>
                <a:cs typeface="ヒラギノ角ゴ Pro W3"/>
              </a:rPr>
              <a:t>晩期型星に分類し、</a:t>
            </a:r>
            <a:r>
              <a:rPr lang="en-US" altLang="ja-JP" sz="2000" dirty="0">
                <a:latin typeface="ヒラギノ角ゴ Pro W3"/>
                <a:ea typeface="ヒラギノ角ゴ Pro W3"/>
                <a:cs typeface="ヒラギノ角ゴ Pro W3"/>
              </a:rPr>
              <a:t/>
            </a:r>
            <a:br>
              <a:rPr lang="en-US" altLang="ja-JP" sz="2000" dirty="0">
                <a:latin typeface="ヒラギノ角ゴ Pro W3"/>
                <a:ea typeface="ヒラギノ角ゴ Pro W3"/>
                <a:cs typeface="ヒラギノ角ゴ Pro W3"/>
              </a:rPr>
            </a:br>
            <a:r>
              <a:rPr lang="ja-JP" altLang="en-US" sz="2000" dirty="0" smtClean="0">
                <a:latin typeface="ヒラギノ角ゴ Pro W3"/>
                <a:ea typeface="ヒラギノ角ゴ Pro W3"/>
                <a:cs typeface="ヒラギノ角ゴ Pro W3"/>
              </a:rPr>
              <a:t>それぞれの種族からのリッジ放射成分への寄与を見積もった。</a:t>
            </a:r>
            <a:endParaRPr lang="en-US" altLang="ja-JP" sz="2000" dirty="0" smtClean="0">
              <a:latin typeface="ヒラギノ角ゴ Pro W3"/>
              <a:ea typeface="ヒラギノ角ゴ Pro W3"/>
              <a:cs typeface="ヒラギノ角ゴ Pro W3"/>
            </a:endParaRPr>
          </a:p>
          <a:p>
            <a:pPr lvl="1" defTabSz="914400">
              <a:spcBef>
                <a:spcPct val="0"/>
              </a:spcBef>
              <a:defRPr/>
            </a:pPr>
            <a:endParaRPr lang="en-US" altLang="ja-JP" sz="2000" dirty="0" smtClean="0">
              <a:latin typeface="ヒラギノ角ゴ Pro W3"/>
              <a:ea typeface="ヒラギノ角ゴ Pro W3"/>
              <a:cs typeface="ヒラギノ角ゴ Pro W3"/>
            </a:endParaRPr>
          </a:p>
          <a:p>
            <a:pPr defTabSz="914400">
              <a:spcBef>
                <a:spcPct val="0"/>
              </a:spcBef>
              <a:buFont typeface="Wingdings" charset="2"/>
              <a:buChar char="n"/>
              <a:defRPr/>
            </a:pPr>
            <a:r>
              <a:rPr lang="en-US" altLang="ja-JP" sz="2000" dirty="0" smtClean="0">
                <a:solidFill>
                  <a:srgbClr val="FF0000"/>
                </a:solidFill>
                <a:latin typeface="ヒラギノ角ゴ Pro W3"/>
                <a:ea typeface="ヒラギノ角ゴ Pro W3"/>
                <a:cs typeface="ヒラギノ角ゴ Pro W3"/>
              </a:rPr>
              <a:t>X</a:t>
            </a:r>
            <a:r>
              <a:rPr lang="ja-JP" altLang="en-US" sz="2000" dirty="0" smtClean="0">
                <a:solidFill>
                  <a:srgbClr val="FF0000"/>
                </a:solidFill>
                <a:latin typeface="ヒラギノ角ゴ Pro W3"/>
                <a:ea typeface="ヒラギノ角ゴ Pro W3"/>
                <a:cs typeface="ヒラギノ角ゴ Pro W3"/>
              </a:rPr>
              <a:t>線でハードなスペクトルを持ち近赤外線では吸収線を持つ天体が多数存在することを発見した。</a:t>
            </a:r>
            <a:endParaRPr lang="en-US" altLang="ja-JP" sz="2000" dirty="0" smtClean="0">
              <a:solidFill>
                <a:srgbClr val="FF0000"/>
              </a:solidFill>
              <a:latin typeface="ヒラギノ角ゴ Pro W3"/>
              <a:ea typeface="ヒラギノ角ゴ Pro W3"/>
              <a:cs typeface="ヒラギノ角ゴ Pro W3"/>
            </a:endParaRPr>
          </a:p>
          <a:p>
            <a:pPr defTabSz="914400">
              <a:spcBef>
                <a:spcPct val="0"/>
              </a:spcBef>
              <a:buFont typeface="Wingdings" charset="2"/>
              <a:buChar char="n"/>
              <a:defRPr/>
            </a:pPr>
            <a:endParaRPr lang="en-US" altLang="ja-JP" sz="2000" dirty="0">
              <a:solidFill>
                <a:srgbClr val="FF0000"/>
              </a:solidFill>
              <a:latin typeface="ヒラギノ角ゴ Pro W3"/>
              <a:ea typeface="ヒラギノ角ゴ Pro W3"/>
              <a:cs typeface="ヒラギノ角ゴ Pro W3"/>
            </a:endParaRPr>
          </a:p>
          <a:p>
            <a:pPr defTabSz="914400">
              <a:spcBef>
                <a:spcPct val="0"/>
              </a:spcBef>
              <a:buFont typeface="Wingdings" charset="2"/>
              <a:buChar char="n"/>
              <a:defRPr/>
            </a:pPr>
            <a:r>
              <a:rPr lang="ja-JP" altLang="en-US" sz="2000" dirty="0" smtClean="0">
                <a:solidFill>
                  <a:srgbClr val="FF0000"/>
                </a:solidFill>
                <a:latin typeface="ヒラギノ角ゴ Pro W3"/>
                <a:ea typeface="ヒラギノ角ゴ Pro W3"/>
                <a:cs typeface="ヒラギノ角ゴ Pro W3"/>
              </a:rPr>
              <a:t>銀河面には、未だ同定されていない多くの暗い</a:t>
            </a:r>
            <a:r>
              <a:rPr lang="en-US" altLang="ja-JP" sz="2000" dirty="0" smtClean="0">
                <a:solidFill>
                  <a:srgbClr val="FF0000"/>
                </a:solidFill>
                <a:latin typeface="ヒラギノ角ゴ Pro W3"/>
                <a:ea typeface="ヒラギノ角ゴ Pro W3"/>
                <a:cs typeface="ヒラギノ角ゴ Pro W3"/>
              </a:rPr>
              <a:t>X</a:t>
            </a:r>
            <a:r>
              <a:rPr lang="ja-JP" altLang="en-US" sz="2000" dirty="0" smtClean="0">
                <a:solidFill>
                  <a:srgbClr val="FF0000"/>
                </a:solidFill>
                <a:latin typeface="ヒラギノ角ゴ Pro W3"/>
                <a:ea typeface="ヒラギノ角ゴ Pro W3"/>
                <a:cs typeface="ヒラギノ角ゴ Pro W3"/>
              </a:rPr>
              <a:t>線天体が存在し、その多くは（おそらく）白色矮</a:t>
            </a:r>
            <a:r>
              <a:rPr lang="ja-JP" altLang="en-US" sz="2000" dirty="0">
                <a:solidFill>
                  <a:srgbClr val="FF0000"/>
                </a:solidFill>
                <a:latin typeface="ヒラギノ角ゴ Pro W3"/>
                <a:ea typeface="ヒラギノ角ゴ Pro W3"/>
                <a:cs typeface="ヒラギノ角ゴ Pro W3"/>
              </a:rPr>
              <a:t>星と晩期型星の</a:t>
            </a:r>
            <a:r>
              <a:rPr lang="en-US" altLang="ja-JP" sz="2000" dirty="0">
                <a:solidFill>
                  <a:srgbClr val="FF0000"/>
                </a:solidFill>
                <a:latin typeface="ヒラギノ角ゴ Pro W3"/>
                <a:ea typeface="ヒラギノ角ゴ Pro W3"/>
                <a:cs typeface="ヒラギノ角ゴ Pro W3"/>
              </a:rPr>
              <a:t>detached binary</a:t>
            </a:r>
            <a:r>
              <a:rPr lang="ja-JP" altLang="en-US" sz="2000" dirty="0">
                <a:solidFill>
                  <a:srgbClr val="FF0000"/>
                </a:solidFill>
                <a:latin typeface="ヒラギノ角ゴ Pro W3"/>
                <a:ea typeface="ヒラギノ角ゴ Pro W3"/>
                <a:cs typeface="ヒラギノ角ゴ Pro W3"/>
              </a:rPr>
              <a:t>である</a:t>
            </a:r>
            <a:r>
              <a:rPr lang="en-US" altLang="ja-JP" sz="2000" dirty="0">
                <a:solidFill>
                  <a:srgbClr val="FF0000"/>
                </a:solidFill>
                <a:latin typeface="ヒラギノ角ゴ Pro W3"/>
                <a:ea typeface="ヒラギノ角ゴ Pro W3"/>
                <a:cs typeface="ヒラギノ角ゴ Pro W3"/>
              </a:rPr>
              <a:t>pre-CVs</a:t>
            </a:r>
            <a:r>
              <a:rPr lang="ja-JP" altLang="en-US" sz="2000" dirty="0">
                <a:solidFill>
                  <a:srgbClr val="FF0000"/>
                </a:solidFill>
                <a:latin typeface="ヒラギノ角ゴ Pro W3"/>
                <a:ea typeface="ヒラギノ角ゴ Pro W3"/>
                <a:cs typeface="ヒラギノ角ゴ Pro W3"/>
              </a:rPr>
              <a:t>と考えられる</a:t>
            </a:r>
            <a:r>
              <a:rPr lang="ja-JP" altLang="en-US" sz="2000" dirty="0" smtClean="0">
                <a:solidFill>
                  <a:srgbClr val="FF0000"/>
                </a:solidFill>
                <a:latin typeface="ヒラギノ角ゴ Pro W3"/>
                <a:ea typeface="ヒラギノ角ゴ Pro W3"/>
                <a:cs typeface="ヒラギノ角ゴ Pro W3"/>
              </a:rPr>
              <a:t>。</a:t>
            </a:r>
            <a:endParaRPr lang="en-US" altLang="ja-JP" sz="2000" dirty="0" smtClean="0">
              <a:solidFill>
                <a:srgbClr val="FF0000"/>
              </a:solidFill>
              <a:latin typeface="ヒラギノ角ゴ Pro W3"/>
              <a:ea typeface="ヒラギノ角ゴ Pro W3"/>
              <a:cs typeface="ヒラギノ角ゴ Pro W3"/>
            </a:endParaRPr>
          </a:p>
          <a:p>
            <a:pPr defTabSz="914400">
              <a:spcBef>
                <a:spcPct val="0"/>
              </a:spcBef>
              <a:buFont typeface="Wingdings" charset="2"/>
              <a:buChar char="n"/>
              <a:defRPr/>
            </a:pPr>
            <a:endParaRPr lang="en-US" altLang="ja-JP" sz="2000" dirty="0" smtClean="0">
              <a:latin typeface="ヒラギノ角ゴ Pro W3"/>
              <a:ea typeface="ヒラギノ角ゴ Pro W3"/>
              <a:cs typeface="ヒラギノ角ゴ Pro W3"/>
            </a:endParaRPr>
          </a:p>
          <a:p>
            <a:pPr lvl="1" defTabSz="914400">
              <a:spcBef>
                <a:spcPct val="0"/>
              </a:spcBef>
              <a:defRPr/>
            </a:pPr>
            <a:endParaRPr lang="en-US" altLang="ja-JP" sz="2000" dirty="0" smtClean="0">
              <a:latin typeface="ヒラギノ角ゴ Pro W3"/>
              <a:ea typeface="ヒラギノ角ゴ Pro W3"/>
              <a:cs typeface="ヒラギノ角ゴ Pro W3"/>
            </a:endParaRPr>
          </a:p>
          <a:p>
            <a:pPr defTabSz="914400">
              <a:spcBef>
                <a:spcPct val="0"/>
              </a:spcBef>
              <a:buFont typeface="Wingdings" charset="2"/>
              <a:buChar char="n"/>
              <a:defRPr/>
            </a:pPr>
            <a:endParaRPr lang="en-US" altLang="ja-JP" sz="2000" dirty="0" smtClean="0">
              <a:latin typeface="ヒラギノ角ゴ Pro W3"/>
              <a:ea typeface="ヒラギノ角ゴ Pro W3"/>
              <a:cs typeface="ヒラギノ角ゴ Pro W3"/>
            </a:endParaRPr>
          </a:p>
          <a:p>
            <a:pPr lvl="0" defTabSz="914400">
              <a:spcBef>
                <a:spcPct val="0"/>
              </a:spcBef>
              <a:defRPr/>
            </a:pPr>
            <a:endParaRPr lang="en-US" altLang="ja-JP" sz="2000" dirty="0" smtClean="0">
              <a:latin typeface="ヒラギノ角ゴ Pro W3"/>
              <a:ea typeface="ヒラギノ角ゴ Pro W3"/>
              <a:cs typeface="ヒラギノ角ゴ Pro W3"/>
            </a:endParaRPr>
          </a:p>
          <a:p>
            <a:pPr lvl="0" defTabSz="914400">
              <a:spcBef>
                <a:spcPct val="0"/>
              </a:spcBef>
              <a:defRPr/>
            </a:pPr>
            <a:endParaRPr lang="en-US" altLang="ja-JP" sz="2000" dirty="0" smtClean="0">
              <a:latin typeface="ヒラギノ角ゴ Pro W3"/>
              <a:ea typeface="ヒラギノ角ゴ Pro W3"/>
              <a:cs typeface="ヒラギノ角ゴ Pro W3"/>
            </a:endParaRPr>
          </a:p>
          <a:p>
            <a:pPr marL="0" marR="0" lvl="0" indent="0" algn="l" defTabSz="914400" rtl="0" eaLnBrk="1" fontAlgn="auto" latinLnBrk="0" hangingPunct="1">
              <a:lnSpc>
                <a:spcPct val="100000"/>
              </a:lnSpc>
              <a:spcBef>
                <a:spcPct val="0"/>
              </a:spcBef>
              <a:spcAft>
                <a:spcPts val="0"/>
              </a:spcAft>
              <a:buClrTx/>
              <a:buSzTx/>
              <a:buFont typeface="Wingdings" charset="2"/>
              <a:buChar char="n"/>
              <a:tabLst/>
              <a:defRPr/>
            </a:pPr>
            <a:endParaRPr lang="en-US" altLang="ja-JP" sz="2000" dirty="0" smtClean="0">
              <a:latin typeface="ヒラギノ角ゴ Pro W3"/>
              <a:ea typeface="ヒラギノ角ゴ Pro W3"/>
              <a:cs typeface="ヒラギノ角ゴ Pro W3"/>
            </a:endParaRPr>
          </a:p>
          <a:p>
            <a:pPr marL="0" marR="0" lvl="0" indent="0" algn="l" defTabSz="914400" rtl="0" eaLnBrk="1" fontAlgn="auto" latinLnBrk="0" hangingPunct="1">
              <a:lnSpc>
                <a:spcPct val="100000"/>
              </a:lnSpc>
              <a:spcBef>
                <a:spcPct val="0"/>
              </a:spcBef>
              <a:spcAft>
                <a:spcPts val="0"/>
              </a:spcAft>
              <a:buClrTx/>
              <a:buSzTx/>
              <a:buFont typeface="Wingdings" charset="2"/>
              <a:buChar char="n"/>
              <a:tabLst/>
              <a:defRPr/>
            </a:pPr>
            <a:endParaRPr lang="en-US" altLang="ja-JP" sz="2000" dirty="0" smtClean="0">
              <a:latin typeface="ヒラギノ角ゴ Pro W3"/>
              <a:ea typeface="ヒラギノ角ゴ Pro W3"/>
              <a:cs typeface="ヒラギノ角ゴ Pro W3"/>
            </a:endParaRPr>
          </a:p>
          <a:p>
            <a:pPr lvl="1" defTabSz="914400">
              <a:spcBef>
                <a:spcPct val="0"/>
              </a:spcBef>
              <a:defRPr/>
            </a:pPr>
            <a:endParaRPr lang="en-US" altLang="ja-JP" sz="2000" dirty="0" smtClean="0">
              <a:latin typeface="ヒラギノ角ゴ Pro W3"/>
              <a:ea typeface="ヒラギノ角ゴ Pro W3"/>
              <a:cs typeface="ヒラギノ角ゴ Pro W3"/>
            </a:endParaRPr>
          </a:p>
          <a:p>
            <a:pPr marL="0" marR="0" lvl="0" indent="0" algn="l" defTabSz="914400" rtl="0" eaLnBrk="1" fontAlgn="auto" latinLnBrk="0" hangingPunct="1">
              <a:lnSpc>
                <a:spcPct val="100000"/>
              </a:lnSpc>
              <a:spcBef>
                <a:spcPct val="0"/>
              </a:spcBef>
              <a:spcAft>
                <a:spcPts val="0"/>
              </a:spcAft>
              <a:buClrTx/>
              <a:buSzTx/>
              <a:buFont typeface="Wingdings" charset="2"/>
              <a:buChar char="n"/>
              <a:tabLst/>
              <a:defRPr/>
            </a:pPr>
            <a:endParaRPr lang="en-US" altLang="ja-JP" sz="2000" dirty="0" smtClean="0">
              <a:latin typeface="ヒラギノ角ゴ Pro W3"/>
              <a:ea typeface="ヒラギノ角ゴ Pro W3"/>
              <a:cs typeface="ヒラギノ角ゴ Pro W3"/>
            </a:endParaRPr>
          </a:p>
          <a:p>
            <a:pPr marL="0" marR="0" lvl="0" indent="0" algn="l" defTabSz="914400" rtl="0" eaLnBrk="1" fontAlgn="auto" latinLnBrk="0" hangingPunct="1">
              <a:lnSpc>
                <a:spcPct val="100000"/>
              </a:lnSpc>
              <a:spcBef>
                <a:spcPct val="0"/>
              </a:spcBef>
              <a:spcAft>
                <a:spcPts val="0"/>
              </a:spcAft>
              <a:buClrTx/>
              <a:buSzTx/>
              <a:buFont typeface="Wingdings" charset="2"/>
              <a:buChar char="n"/>
              <a:tabLst/>
              <a:defRPr/>
            </a:pPr>
            <a:endParaRPr lang="en-US" altLang="ja-JP" sz="2000" dirty="0" smtClean="0">
              <a:latin typeface="ヒラギノ角ゴ Pro W3"/>
              <a:ea typeface="ヒラギノ角ゴ Pro W3"/>
              <a:cs typeface="ヒラギノ角ゴ Pro W3"/>
            </a:endParaRPr>
          </a:p>
          <a:p>
            <a:pPr marL="0" marR="0" lvl="0" indent="0" algn="l" defTabSz="914400" rtl="0" eaLnBrk="1" fontAlgn="auto" latinLnBrk="0" hangingPunct="1">
              <a:lnSpc>
                <a:spcPct val="100000"/>
              </a:lnSpc>
              <a:spcBef>
                <a:spcPct val="0"/>
              </a:spcBef>
              <a:spcAft>
                <a:spcPts val="0"/>
              </a:spcAft>
              <a:buClrTx/>
              <a:buSzTx/>
              <a:buFont typeface="Wingdings" charset="2"/>
              <a:buChar char="n"/>
              <a:tabLst/>
              <a:defRPr/>
            </a:pPr>
            <a:endParaRPr lang="en-US" altLang="ja-JP" sz="2000" dirty="0" smtClean="0">
              <a:latin typeface="ヒラギノ角ゴ Pro W3"/>
              <a:ea typeface="ヒラギノ角ゴ Pro W3"/>
              <a:cs typeface="ヒラギノ角ゴ Pro W3"/>
            </a:endParaRPr>
          </a:p>
          <a:p>
            <a:pPr marL="0" marR="0" lvl="0" indent="0" algn="l" defTabSz="914400" rtl="0" eaLnBrk="1" fontAlgn="auto" latinLnBrk="0" hangingPunct="1">
              <a:lnSpc>
                <a:spcPct val="100000"/>
              </a:lnSpc>
              <a:spcBef>
                <a:spcPct val="0"/>
              </a:spcBef>
              <a:spcAft>
                <a:spcPts val="0"/>
              </a:spcAft>
              <a:buClrTx/>
              <a:buSzTx/>
              <a:buFont typeface="Wingdings" charset="2"/>
              <a:buChar char="n"/>
              <a:tabLst/>
              <a:defRPr/>
            </a:pPr>
            <a:endParaRPr lang="en-US" altLang="ja-JP" sz="20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en-US" sz="20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ja-JP" sz="20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ja-JP" sz="20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ja-JP" sz="20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ja-JP" sz="2000" baseline="30000" dirty="0" smtClean="0">
              <a:latin typeface="ヒラギノ角ゴ Pro W3"/>
              <a:ea typeface="ヒラギノ角ゴ Pro W3"/>
              <a:cs typeface="ヒラギノ角ゴ Pro W3"/>
            </a:endParaRPr>
          </a:p>
          <a:p>
            <a:pPr marL="266700" indent="-266700" defTabSz="914400">
              <a:spcBef>
                <a:spcPct val="0"/>
              </a:spcBef>
              <a:defRPr/>
            </a:pPr>
            <a:endParaRPr lang="en-US" altLang="ja-JP" sz="2000" dirty="0" smtClean="0">
              <a:latin typeface="ヒラギノ角ゴ Pro W3"/>
              <a:ea typeface="ヒラギノ角ゴ Pro W3"/>
              <a:cs typeface="ヒラギノ角ゴ Pro W3"/>
            </a:endParaRPr>
          </a:p>
          <a:p>
            <a:pPr marL="723900" lvl="1" indent="-266700" defTabSz="914400">
              <a:spcBef>
                <a:spcPct val="0"/>
              </a:spcBef>
              <a:defRPr/>
            </a:pPr>
            <a:endParaRPr lang="en-US" altLang="ja-JP" sz="2000" dirty="0" smtClean="0">
              <a:latin typeface="ヒラギノ角ゴ Pro W3"/>
              <a:ea typeface="ヒラギノ角ゴ Pro W3"/>
              <a:cs typeface="ヒラギノ角ゴ Pro W3"/>
            </a:endParaRPr>
          </a:p>
          <a:p>
            <a:pPr marL="266700" indent="-266700" defTabSz="914400">
              <a:spcBef>
                <a:spcPct val="0"/>
              </a:spcBef>
              <a:buFont typeface="Wingdings" charset="2"/>
              <a:buChar char="n"/>
              <a:defRPr/>
            </a:pPr>
            <a:endParaRPr lang="en-US" altLang="ja-JP" sz="2000" dirty="0" smtClean="0">
              <a:latin typeface="ヒラギノ角ゴ Pro W3"/>
              <a:ea typeface="ヒラギノ角ゴ Pro W3"/>
              <a:cs typeface="ヒラギノ角ゴ Pro W3"/>
            </a:endParaRPr>
          </a:p>
          <a:p>
            <a:pPr marL="914400" lvl="1" indent="-457200" defTabSz="914400">
              <a:spcBef>
                <a:spcPct val="0"/>
              </a:spcBef>
              <a:defRPr/>
            </a:pPr>
            <a:endParaRPr lang="en-US" altLang="ja-JP" sz="2000" dirty="0" smtClean="0">
              <a:latin typeface="ヒラギノ角ゴ Pro W3"/>
              <a:ea typeface="ヒラギノ角ゴ Pro W3"/>
              <a:cs typeface="ヒラギノ角ゴ Pro W3"/>
            </a:endParaRPr>
          </a:p>
          <a:p>
            <a:pPr lvl="1" defTabSz="914400">
              <a:spcBef>
                <a:spcPct val="0"/>
              </a:spcBef>
              <a:buFont typeface="Wingdings" charset="2"/>
              <a:buChar char="n"/>
              <a:defRPr/>
            </a:pPr>
            <a:endParaRPr lang="en-US" altLang="ja-JP" sz="2000" dirty="0" smtClean="0">
              <a:latin typeface="ヒラギノ角ゴ Pro W3"/>
              <a:ea typeface="ヒラギノ角ゴ Pro W3"/>
              <a:cs typeface="ヒラギノ角ゴ Pro W3"/>
            </a:endParaRPr>
          </a:p>
        </p:txBody>
      </p:sp>
      <p:sp>
        <p:nvSpPr>
          <p:cNvPr id="6" name="テキスト ボックス 5"/>
          <p:cNvSpPr txBox="1"/>
          <p:nvPr/>
        </p:nvSpPr>
        <p:spPr>
          <a:xfrm>
            <a:off x="5949566" y="6499040"/>
            <a:ext cx="2453416" cy="307777"/>
          </a:xfrm>
          <a:prstGeom prst="rect">
            <a:avLst/>
          </a:prstGeom>
          <a:noFill/>
        </p:spPr>
        <p:txBody>
          <a:bodyPr wrap="none" rtlCol="0">
            <a:spAutoFit/>
          </a:bodyPr>
          <a:lstStyle/>
          <a:p>
            <a:r>
              <a:rPr kumimoji="1" lang="ja-JP" altLang="en-US" sz="1400" dirty="0" smtClean="0"/>
              <a:t>森鼻久美子博士論文</a:t>
            </a:r>
            <a:r>
              <a:rPr kumimoji="1" lang="en-US" altLang="ja-JP" sz="1400" dirty="0" smtClean="0"/>
              <a:t>2012</a:t>
            </a:r>
            <a:r>
              <a:rPr kumimoji="1" lang="ja-JP" altLang="en-US" sz="1400" dirty="0" smtClean="0"/>
              <a:t>より</a:t>
            </a:r>
            <a:endParaRPr kumimoji="1" lang="ja-JP" altLang="en-US" sz="1400" dirty="0"/>
          </a:p>
        </p:txBody>
      </p:sp>
      <p:sp>
        <p:nvSpPr>
          <p:cNvPr id="2" name="タイトル 1"/>
          <p:cNvSpPr>
            <a:spLocks noGrp="1"/>
          </p:cNvSpPr>
          <p:nvPr>
            <p:ph type="title"/>
          </p:nvPr>
        </p:nvSpPr>
        <p:spPr/>
        <p:txBody>
          <a:bodyPr/>
          <a:lstStyle/>
          <a:p>
            <a:r>
              <a:rPr kumimoji="1" lang="en-US" altLang="ja-JP" dirty="0" smtClean="0"/>
              <a:t>GRXE</a:t>
            </a:r>
            <a:r>
              <a:rPr kumimoji="1" lang="ja-JP" altLang="en-US" dirty="0" smtClean="0"/>
              <a:t>の起源天体について</a:t>
            </a:r>
            <a:endParaRPr kumimoji="1" lang="ja-JP" altLang="en-US" dirty="0"/>
          </a:p>
        </p:txBody>
      </p:sp>
    </p:spTree>
    <p:extLst>
      <p:ext uri="{BB962C8B-B14F-4D97-AF65-F5344CB8AC3E}">
        <p14:creationId xmlns:p14="http://schemas.microsoft.com/office/powerpoint/2010/main" val="4584486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GRXE</a:t>
            </a:r>
            <a:r>
              <a:rPr lang="ja-JP" altLang="en-US" dirty="0" smtClean="0"/>
              <a:t>の主な起源天体の起源は？</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lang="en-US" altLang="ja-JP" dirty="0" smtClean="0">
                <a:solidFill>
                  <a:srgbClr val="000000"/>
                </a:solidFill>
              </a:rPr>
              <a:t>Pre-CV</a:t>
            </a:r>
            <a:r>
              <a:rPr lang="ja-JP" altLang="en-US" dirty="0" smtClean="0">
                <a:solidFill>
                  <a:srgbClr val="000000"/>
                </a:solidFill>
              </a:rPr>
              <a:t>説</a:t>
            </a:r>
            <a:r>
              <a:rPr lang="en-US" altLang="ja-JP" dirty="0" smtClean="0">
                <a:solidFill>
                  <a:srgbClr val="000000"/>
                </a:solidFill>
              </a:rPr>
              <a:t> (</a:t>
            </a:r>
            <a:r>
              <a:rPr lang="en-US" altLang="ja-JP" dirty="0" err="1" smtClean="0">
                <a:solidFill>
                  <a:srgbClr val="000000"/>
                </a:solidFill>
              </a:rPr>
              <a:t>Morihana</a:t>
            </a:r>
            <a:r>
              <a:rPr lang="en-US" altLang="ja-JP" dirty="0" smtClean="0">
                <a:solidFill>
                  <a:srgbClr val="000000"/>
                </a:solidFill>
              </a:rPr>
              <a:t> et al.)</a:t>
            </a:r>
          </a:p>
          <a:p>
            <a:pPr marL="914400" lvl="1" indent="-514350"/>
            <a:r>
              <a:rPr lang="en-US" altLang="ja-JP" dirty="0" smtClean="0">
                <a:solidFill>
                  <a:srgbClr val="000000"/>
                </a:solidFill>
              </a:rPr>
              <a:t>X</a:t>
            </a:r>
            <a:r>
              <a:rPr lang="ja-JP" altLang="en-US" dirty="0" smtClean="0">
                <a:solidFill>
                  <a:srgbClr val="000000"/>
                </a:solidFill>
              </a:rPr>
              <a:t>線を放射する</a:t>
            </a:r>
            <a:r>
              <a:rPr lang="en-US" altLang="ja-JP" dirty="0" smtClean="0">
                <a:solidFill>
                  <a:srgbClr val="000000"/>
                </a:solidFill>
              </a:rPr>
              <a:t>pre-CV</a:t>
            </a:r>
            <a:r>
              <a:rPr lang="ja-JP" altLang="en-US" dirty="0" smtClean="0">
                <a:solidFill>
                  <a:srgbClr val="000000"/>
                </a:solidFill>
              </a:rPr>
              <a:t>はまだほとんど見つかっていない</a:t>
            </a:r>
            <a:endParaRPr lang="en-US" altLang="ja-JP" dirty="0" smtClean="0">
              <a:solidFill>
                <a:srgbClr val="000000"/>
              </a:solidFill>
            </a:endParaRPr>
          </a:p>
          <a:p>
            <a:pPr marL="514350" indent="-514350">
              <a:buFont typeface="+mj-lt"/>
              <a:buAutoNum type="arabicPeriod"/>
            </a:pPr>
            <a:r>
              <a:rPr lang="en-US" altLang="ja-JP" dirty="0" smtClean="0">
                <a:solidFill>
                  <a:srgbClr val="000000"/>
                </a:solidFill>
              </a:rPr>
              <a:t>10</a:t>
            </a:r>
            <a:r>
              <a:rPr lang="en-US" altLang="ja-JP" baseline="30000" dirty="0" smtClean="0">
                <a:solidFill>
                  <a:srgbClr val="000000"/>
                </a:solidFill>
              </a:rPr>
              <a:t>30</a:t>
            </a:r>
            <a:r>
              <a:rPr lang="en-US" altLang="ja-JP" dirty="0" smtClean="0">
                <a:solidFill>
                  <a:srgbClr val="000000"/>
                </a:solidFill>
              </a:rPr>
              <a:t>erg</a:t>
            </a:r>
            <a:r>
              <a:rPr lang="en-US" altLang="ja-JP" dirty="0">
                <a:solidFill>
                  <a:srgbClr val="000000"/>
                </a:solidFill>
              </a:rPr>
              <a:t>/s</a:t>
            </a:r>
            <a:r>
              <a:rPr lang="ja-JP" altLang="en-US" dirty="0">
                <a:solidFill>
                  <a:srgbClr val="000000"/>
                </a:solidFill>
              </a:rPr>
              <a:t>よりも</a:t>
            </a:r>
            <a:r>
              <a:rPr lang="ja-JP" altLang="en-US" dirty="0" smtClean="0">
                <a:solidFill>
                  <a:srgbClr val="000000"/>
                </a:solidFill>
              </a:rPr>
              <a:t>明るい</a:t>
            </a:r>
            <a:r>
              <a:rPr lang="en-US" altLang="ja-JP" dirty="0" smtClean="0">
                <a:solidFill>
                  <a:srgbClr val="000000"/>
                </a:solidFill>
              </a:rPr>
              <a:t>CV(IP)</a:t>
            </a:r>
            <a:r>
              <a:rPr lang="ja-JP" altLang="en-US" dirty="0" smtClean="0">
                <a:solidFill>
                  <a:srgbClr val="000000"/>
                </a:solidFill>
              </a:rPr>
              <a:t>説</a:t>
            </a:r>
            <a:r>
              <a:rPr lang="en-US" altLang="ja-JP" dirty="0" smtClean="0">
                <a:solidFill>
                  <a:srgbClr val="000000"/>
                </a:solidFill>
              </a:rPr>
              <a:t> (Yuasa et al.)</a:t>
            </a:r>
          </a:p>
          <a:p>
            <a:pPr marL="914400" lvl="1" indent="-514350"/>
            <a:r>
              <a:rPr lang="ja-JP" altLang="en-US" dirty="0" smtClean="0">
                <a:solidFill>
                  <a:srgbClr val="000000"/>
                </a:solidFill>
              </a:rPr>
              <a:t>それほど数を稼げるか？</a:t>
            </a:r>
            <a:endParaRPr lang="en-US" altLang="ja-JP" dirty="0" smtClean="0">
              <a:solidFill>
                <a:srgbClr val="000000"/>
              </a:solidFill>
            </a:endParaRPr>
          </a:p>
          <a:p>
            <a:pPr marL="914400" lvl="1" indent="-514350"/>
            <a:r>
              <a:rPr lang="ja-JP" altLang="en-US" dirty="0" smtClean="0">
                <a:solidFill>
                  <a:srgbClr val="000000"/>
                </a:solidFill>
              </a:rPr>
              <a:t>赤外線スペクトルで輝線が出るはず</a:t>
            </a:r>
            <a:endParaRPr lang="en-US" altLang="ja-JP" dirty="0" smtClean="0">
              <a:solidFill>
                <a:srgbClr val="000000"/>
              </a:solidFill>
            </a:endParaRPr>
          </a:p>
          <a:p>
            <a:pPr marL="514350" indent="-514350">
              <a:buFont typeface="+mj-lt"/>
              <a:buAutoNum type="arabicPeriod"/>
            </a:pPr>
            <a:r>
              <a:rPr lang="en-US" altLang="ja-JP" dirty="0" smtClean="0">
                <a:solidFill>
                  <a:srgbClr val="000000"/>
                </a:solidFill>
              </a:rPr>
              <a:t>10</a:t>
            </a:r>
            <a:r>
              <a:rPr lang="en-US" altLang="ja-JP" baseline="30000" dirty="0" smtClean="0">
                <a:solidFill>
                  <a:srgbClr val="000000"/>
                </a:solidFill>
              </a:rPr>
              <a:t>30</a:t>
            </a:r>
            <a:r>
              <a:rPr lang="en-US" altLang="ja-JP" dirty="0" smtClean="0">
                <a:solidFill>
                  <a:srgbClr val="000000"/>
                </a:solidFill>
              </a:rPr>
              <a:t>erg/s</a:t>
            </a:r>
            <a:r>
              <a:rPr lang="ja-JP" altLang="en-US" dirty="0" smtClean="0">
                <a:solidFill>
                  <a:srgbClr val="000000"/>
                </a:solidFill>
              </a:rPr>
              <a:t>よりも暗い</a:t>
            </a:r>
            <a:r>
              <a:rPr lang="en-US" altLang="ja-JP" dirty="0" smtClean="0">
                <a:solidFill>
                  <a:srgbClr val="000000"/>
                </a:solidFill>
              </a:rPr>
              <a:t>CV</a:t>
            </a:r>
            <a:r>
              <a:rPr lang="ja-JP" altLang="en-US" dirty="0" smtClean="0">
                <a:solidFill>
                  <a:srgbClr val="000000"/>
                </a:solidFill>
              </a:rPr>
              <a:t>説</a:t>
            </a:r>
            <a:r>
              <a:rPr lang="en-US" altLang="ja-JP" dirty="0">
                <a:solidFill>
                  <a:srgbClr val="000000"/>
                </a:solidFill>
              </a:rPr>
              <a:t> </a:t>
            </a:r>
            <a:r>
              <a:rPr lang="en-US" altLang="ja-JP" dirty="0" smtClean="0">
                <a:solidFill>
                  <a:srgbClr val="000000"/>
                </a:solidFill>
              </a:rPr>
              <a:t>(Reis et al.)</a:t>
            </a:r>
          </a:p>
          <a:p>
            <a:pPr marL="914400" lvl="1" indent="-514350"/>
            <a:r>
              <a:rPr lang="ja-JP" altLang="en-US" dirty="0" smtClean="0">
                <a:solidFill>
                  <a:srgbClr val="000000"/>
                </a:solidFill>
              </a:rPr>
              <a:t>赤外線スペクトルで</a:t>
            </a:r>
            <a:r>
              <a:rPr lang="ja-JP" altLang="en-US" dirty="0">
                <a:solidFill>
                  <a:srgbClr val="000000"/>
                </a:solidFill>
              </a:rPr>
              <a:t>輝線が出る</a:t>
            </a:r>
            <a:r>
              <a:rPr lang="ja-JP" altLang="en-US" dirty="0" smtClean="0">
                <a:solidFill>
                  <a:srgbClr val="000000"/>
                </a:solidFill>
              </a:rPr>
              <a:t>はず</a:t>
            </a:r>
            <a:endParaRPr lang="en-US" altLang="ja-JP" dirty="0">
              <a:solidFill>
                <a:srgbClr val="000000"/>
              </a:solidFill>
            </a:endParaRPr>
          </a:p>
          <a:p>
            <a:endParaRPr lang="en-US" altLang="ja-JP" dirty="0" smtClean="0">
              <a:solidFill>
                <a:srgbClr val="000000"/>
              </a:solidFill>
            </a:endParaRPr>
          </a:p>
          <a:p>
            <a:endParaRPr lang="en-US" altLang="ja-JP" dirty="0" smtClean="0">
              <a:solidFill>
                <a:srgbClr val="000000"/>
              </a:solidFill>
            </a:endParaRPr>
          </a:p>
          <a:p>
            <a:endParaRPr lang="ja-JP" altLang="en-US" dirty="0">
              <a:solidFill>
                <a:srgbClr val="000000"/>
              </a:solidFill>
            </a:endParaRPr>
          </a:p>
          <a:p>
            <a:endParaRPr kumimoji="1" lang="ja-JP" altLang="en-US" dirty="0">
              <a:solidFill>
                <a:srgbClr val="000000"/>
              </a:solidFill>
            </a:endParaRPr>
          </a:p>
        </p:txBody>
      </p:sp>
      <p:sp>
        <p:nvSpPr>
          <p:cNvPr id="4" name="スライド番号プレースホルダー 3"/>
          <p:cNvSpPr>
            <a:spLocks noGrp="1"/>
          </p:cNvSpPr>
          <p:nvPr>
            <p:ph type="sldNum" sz="quarter" idx="12"/>
          </p:nvPr>
        </p:nvSpPr>
        <p:spPr/>
        <p:txBody>
          <a:bodyPr/>
          <a:lstStyle/>
          <a:p>
            <a:fld id="{CA8B156E-EEA8-7341-937B-60610F80587F}" type="slidenum">
              <a:rPr lang="ja-JP" altLang="en-US" smtClean="0"/>
              <a:t>16</a:t>
            </a:fld>
            <a:endParaRPr lang="ja-JP" altLang="en-US"/>
          </a:p>
        </p:txBody>
      </p:sp>
    </p:spTree>
    <p:extLst>
      <p:ext uri="{BB962C8B-B14F-4D97-AF65-F5344CB8AC3E}">
        <p14:creationId xmlns:p14="http://schemas.microsoft.com/office/powerpoint/2010/main" val="4395188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Pre-CV</a:t>
            </a:r>
            <a:r>
              <a:rPr kumimoji="1" lang="ja-JP" altLang="en-US" dirty="0" smtClean="0"/>
              <a:t>起源説</a:t>
            </a:r>
            <a:endParaRPr kumimoji="1" lang="ja-JP" altLang="en-US" dirty="0"/>
          </a:p>
        </p:txBody>
      </p:sp>
      <p:sp>
        <p:nvSpPr>
          <p:cNvPr id="4" name="スライド番号プレースホルダー 3"/>
          <p:cNvSpPr>
            <a:spLocks noGrp="1"/>
          </p:cNvSpPr>
          <p:nvPr>
            <p:ph type="sldNum" sz="quarter" idx="12"/>
          </p:nvPr>
        </p:nvSpPr>
        <p:spPr/>
        <p:txBody>
          <a:bodyPr/>
          <a:lstStyle/>
          <a:p>
            <a:fld id="{CA8B156E-EEA8-7341-937B-60610F80587F}" type="slidenum">
              <a:rPr lang="ja-JP" altLang="en-US" smtClean="0"/>
              <a:t>17</a:t>
            </a:fld>
            <a:endParaRPr lang="ja-JP" altLang="en-US"/>
          </a:p>
        </p:txBody>
      </p:sp>
      <p:pic>
        <p:nvPicPr>
          <p:cNvPr id="5" name="図 4" descr="スクリーンショット（2013-03-27 9.07.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500" y="1269254"/>
            <a:ext cx="4796227" cy="4766982"/>
          </a:xfrm>
          <a:prstGeom prst="rect">
            <a:avLst/>
          </a:prstGeom>
        </p:spPr>
      </p:pic>
      <p:sp>
        <p:nvSpPr>
          <p:cNvPr id="6" name="テキスト ボックス 5"/>
          <p:cNvSpPr txBox="1"/>
          <p:nvPr/>
        </p:nvSpPr>
        <p:spPr>
          <a:xfrm>
            <a:off x="6723532" y="3212353"/>
            <a:ext cx="2213354" cy="923330"/>
          </a:xfrm>
          <a:prstGeom prst="rect">
            <a:avLst/>
          </a:prstGeom>
          <a:noFill/>
        </p:spPr>
        <p:txBody>
          <a:bodyPr wrap="none" rtlCol="0">
            <a:spAutoFit/>
          </a:bodyPr>
          <a:lstStyle/>
          <a:p>
            <a:r>
              <a:rPr kumimoji="1" lang="en-US" altLang="ja-JP" dirty="0" smtClean="0"/>
              <a:t>Pre-CV </a:t>
            </a:r>
            <a:r>
              <a:rPr kumimoji="1" lang="en-US" altLang="ja-JP" dirty="0" smtClean="0">
                <a:solidFill>
                  <a:srgbClr val="FF0000"/>
                </a:solidFill>
              </a:rPr>
              <a:t>QS </a:t>
            </a:r>
            <a:r>
              <a:rPr kumimoji="1" lang="en-US" altLang="ja-JP" dirty="0" err="1" smtClean="0">
                <a:solidFill>
                  <a:srgbClr val="FF0000"/>
                </a:solidFill>
              </a:rPr>
              <a:t>Vir</a:t>
            </a:r>
            <a:r>
              <a:rPr kumimoji="1" lang="ja-JP" altLang="en-US" dirty="0" smtClean="0"/>
              <a:t>の</a:t>
            </a:r>
            <a:endParaRPr kumimoji="1" lang="en-US" altLang="ja-JP" dirty="0" smtClean="0"/>
          </a:p>
          <a:p>
            <a:r>
              <a:rPr lang="ja-JP" altLang="en-US" dirty="0" smtClean="0"/>
              <a:t>Ｘ線スペクトル</a:t>
            </a:r>
            <a:r>
              <a:rPr lang="en-US" altLang="ja-JP" dirty="0" smtClean="0"/>
              <a:t>(XMM)</a:t>
            </a:r>
            <a:br>
              <a:rPr lang="en-US" altLang="ja-JP" dirty="0" smtClean="0"/>
            </a:br>
            <a:r>
              <a:rPr lang="ja-JP" altLang="en-US" dirty="0" smtClean="0"/>
              <a:t>と</a:t>
            </a:r>
            <a:r>
              <a:rPr kumimoji="1" lang="ja-JP" altLang="en-US" dirty="0" smtClean="0"/>
              <a:t>赤外線スペクトル</a:t>
            </a:r>
            <a:endParaRPr kumimoji="1" lang="ja-JP" altLang="en-US" dirty="0"/>
          </a:p>
        </p:txBody>
      </p:sp>
      <p:cxnSp>
        <p:nvCxnSpPr>
          <p:cNvPr id="8" name="直線矢印コネクタ 7"/>
          <p:cNvCxnSpPr/>
          <p:nvPr/>
        </p:nvCxnSpPr>
        <p:spPr>
          <a:xfrm flipH="1">
            <a:off x="6110941" y="2345765"/>
            <a:ext cx="591786" cy="3287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6753414" y="2151532"/>
            <a:ext cx="1326204" cy="369332"/>
          </a:xfrm>
          <a:prstGeom prst="rect">
            <a:avLst/>
          </a:prstGeom>
          <a:noFill/>
        </p:spPr>
        <p:txBody>
          <a:bodyPr wrap="none" rtlCol="0">
            <a:spAutoFit/>
          </a:bodyPr>
          <a:lstStyle/>
          <a:p>
            <a:r>
              <a:rPr kumimoji="1" lang="ja-JP" altLang="en-US" dirty="0" smtClean="0"/>
              <a:t>強い鉄輝線</a:t>
            </a:r>
            <a:endParaRPr kumimoji="1" lang="ja-JP" altLang="en-US" dirty="0"/>
          </a:p>
        </p:txBody>
      </p:sp>
      <p:sp>
        <p:nvSpPr>
          <p:cNvPr id="10" name="テキスト ボックス 9"/>
          <p:cNvSpPr txBox="1"/>
          <p:nvPr/>
        </p:nvSpPr>
        <p:spPr>
          <a:xfrm>
            <a:off x="6642846" y="5187579"/>
            <a:ext cx="2331588" cy="369332"/>
          </a:xfrm>
          <a:prstGeom prst="rect">
            <a:avLst/>
          </a:prstGeom>
          <a:noFill/>
        </p:spPr>
        <p:txBody>
          <a:bodyPr wrap="none" rtlCol="0">
            <a:spAutoFit/>
          </a:bodyPr>
          <a:lstStyle/>
          <a:p>
            <a:r>
              <a:rPr lang="ja-JP" altLang="en-US" dirty="0" smtClean="0"/>
              <a:t>赤外線吸収スペクトル</a:t>
            </a:r>
            <a:endParaRPr kumimoji="1" lang="ja-JP" altLang="en-US" dirty="0"/>
          </a:p>
        </p:txBody>
      </p:sp>
    </p:spTree>
    <p:extLst>
      <p:ext uri="{BB962C8B-B14F-4D97-AF65-F5344CB8AC3E}">
        <p14:creationId xmlns:p14="http://schemas.microsoft.com/office/powerpoint/2010/main" val="13175936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CV</a:t>
            </a:r>
            <a:r>
              <a:rPr lang="ja-JP" altLang="en-US" dirty="0" smtClean="0"/>
              <a:t>起源説</a:t>
            </a:r>
            <a:r>
              <a:rPr lang="en-US" altLang="ja-JP" dirty="0" smtClean="0"/>
              <a:t>1</a:t>
            </a:r>
            <a:endParaRPr kumimoji="1" lang="ja-JP" altLang="en-US" dirty="0"/>
          </a:p>
        </p:txBody>
      </p:sp>
      <p:sp>
        <p:nvSpPr>
          <p:cNvPr id="4" name="スライド番号プレースホルダー 3"/>
          <p:cNvSpPr>
            <a:spLocks noGrp="1"/>
          </p:cNvSpPr>
          <p:nvPr>
            <p:ph type="sldNum" sz="quarter" idx="12"/>
          </p:nvPr>
        </p:nvSpPr>
        <p:spPr/>
        <p:txBody>
          <a:bodyPr/>
          <a:lstStyle/>
          <a:p>
            <a:fld id="{CA8B156E-EEA8-7341-937B-60610F80587F}" type="slidenum">
              <a:rPr lang="ja-JP" altLang="en-US" smtClean="0"/>
              <a:t>18</a:t>
            </a:fld>
            <a:endParaRPr lang="ja-JP" altLang="en-US"/>
          </a:p>
        </p:txBody>
      </p:sp>
      <p:pic>
        <p:nvPicPr>
          <p:cNvPr id="5" name="図 4" descr="スクリーンショット（2013-03-27 8.26.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7017"/>
            <a:ext cx="5377929" cy="3138395"/>
          </a:xfrm>
          <a:prstGeom prst="rect">
            <a:avLst/>
          </a:prstGeom>
        </p:spPr>
      </p:pic>
      <p:pic>
        <p:nvPicPr>
          <p:cNvPr id="6" name="図 5" descr="スクリーンショット（2013-03-27 8.26.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62" y="1612906"/>
            <a:ext cx="3873500" cy="3530600"/>
          </a:xfrm>
          <a:prstGeom prst="rect">
            <a:avLst/>
          </a:prstGeom>
        </p:spPr>
      </p:pic>
      <p:sp>
        <p:nvSpPr>
          <p:cNvPr id="7" name="テキスト ボックス 6"/>
          <p:cNvSpPr txBox="1"/>
          <p:nvPr/>
        </p:nvSpPr>
        <p:spPr>
          <a:xfrm>
            <a:off x="3630706" y="6036231"/>
            <a:ext cx="2087681" cy="369332"/>
          </a:xfrm>
          <a:prstGeom prst="rect">
            <a:avLst/>
          </a:prstGeom>
          <a:noFill/>
        </p:spPr>
        <p:txBody>
          <a:bodyPr wrap="none" rtlCol="0">
            <a:spAutoFit/>
          </a:bodyPr>
          <a:lstStyle/>
          <a:p>
            <a:r>
              <a:rPr kumimoji="1" lang="en-US" altLang="ja-JP" dirty="0" smtClean="0"/>
              <a:t>Yuasa et al.2012</a:t>
            </a:r>
            <a:r>
              <a:rPr kumimoji="1" lang="ja-JP" altLang="en-US" dirty="0" smtClean="0"/>
              <a:t>より</a:t>
            </a:r>
            <a:endParaRPr kumimoji="1" lang="ja-JP" altLang="en-US" dirty="0"/>
          </a:p>
        </p:txBody>
      </p:sp>
      <p:sp>
        <p:nvSpPr>
          <p:cNvPr id="8" name="テキスト ボックス 7"/>
          <p:cNvSpPr txBox="1"/>
          <p:nvPr/>
        </p:nvSpPr>
        <p:spPr>
          <a:xfrm>
            <a:off x="1851956" y="5389900"/>
            <a:ext cx="5756992" cy="646331"/>
          </a:xfrm>
          <a:prstGeom prst="rect">
            <a:avLst/>
          </a:prstGeom>
          <a:noFill/>
        </p:spPr>
        <p:txBody>
          <a:bodyPr wrap="none" rtlCol="0">
            <a:spAutoFit/>
          </a:bodyPr>
          <a:lstStyle/>
          <a:p>
            <a:r>
              <a:rPr kumimoji="1" lang="en-US" altLang="ja-JP" dirty="0" smtClean="0">
                <a:solidFill>
                  <a:srgbClr val="FF0000"/>
                </a:solidFill>
              </a:rPr>
              <a:t>GRXE</a:t>
            </a:r>
            <a:r>
              <a:rPr kumimoji="1" lang="ja-JP" altLang="en-US" dirty="0" smtClean="0">
                <a:solidFill>
                  <a:srgbClr val="FF0000"/>
                </a:solidFill>
              </a:rPr>
              <a:t>のハード成分</a:t>
            </a:r>
            <a:r>
              <a:rPr kumimoji="1" lang="en-US" altLang="ja-JP" dirty="0" smtClean="0">
                <a:solidFill>
                  <a:srgbClr val="FF0000"/>
                </a:solidFill>
              </a:rPr>
              <a:t>(&gt;5 </a:t>
            </a:r>
            <a:r>
              <a:rPr kumimoji="1" lang="en-US" altLang="ja-JP" dirty="0" err="1" smtClean="0">
                <a:solidFill>
                  <a:srgbClr val="FF0000"/>
                </a:solidFill>
              </a:rPr>
              <a:t>keV</a:t>
            </a:r>
            <a:r>
              <a:rPr kumimoji="1" lang="en-US" altLang="ja-JP" dirty="0" smtClean="0">
                <a:solidFill>
                  <a:srgbClr val="FF0000"/>
                </a:solidFill>
              </a:rPr>
              <a:t>)</a:t>
            </a:r>
            <a:r>
              <a:rPr kumimoji="1" lang="ja-JP" altLang="en-US" dirty="0" smtClean="0">
                <a:solidFill>
                  <a:srgbClr val="FF0000"/>
                </a:solidFill>
              </a:rPr>
              <a:t>の多くは</a:t>
            </a:r>
            <a:r>
              <a:rPr kumimoji="1" lang="en-US" altLang="ja-JP" dirty="0" smtClean="0">
                <a:solidFill>
                  <a:srgbClr val="FF0000"/>
                </a:solidFill>
              </a:rPr>
              <a:t>10</a:t>
            </a:r>
            <a:r>
              <a:rPr kumimoji="1" lang="en-US" altLang="ja-JP" baseline="30000" dirty="0" smtClean="0">
                <a:solidFill>
                  <a:srgbClr val="FF0000"/>
                </a:solidFill>
              </a:rPr>
              <a:t>30</a:t>
            </a:r>
            <a:r>
              <a:rPr kumimoji="1" lang="en-US" altLang="ja-JP" dirty="0" smtClean="0">
                <a:solidFill>
                  <a:srgbClr val="FF0000"/>
                </a:solidFill>
              </a:rPr>
              <a:t>erg/s</a:t>
            </a:r>
            <a:r>
              <a:rPr kumimoji="1" lang="ja-JP" altLang="en-US" dirty="0" smtClean="0">
                <a:solidFill>
                  <a:srgbClr val="FF0000"/>
                </a:solidFill>
              </a:rPr>
              <a:t>よりも明るい</a:t>
            </a:r>
            <a:endParaRPr kumimoji="1" lang="en-US" altLang="ja-JP" dirty="0" smtClean="0">
              <a:solidFill>
                <a:srgbClr val="FF0000"/>
              </a:solidFill>
            </a:endParaRPr>
          </a:p>
          <a:p>
            <a:r>
              <a:rPr lang="ja-JP" altLang="en-US" dirty="0" smtClean="0">
                <a:solidFill>
                  <a:srgbClr val="FF0000"/>
                </a:solidFill>
              </a:rPr>
              <a:t>Ｉｎｔｅｒｍｅｄｉａｔｅ　</a:t>
            </a:r>
            <a:r>
              <a:rPr lang="en-US" altLang="ja-JP" dirty="0" smtClean="0">
                <a:solidFill>
                  <a:srgbClr val="FF0000"/>
                </a:solidFill>
              </a:rPr>
              <a:t>Polar</a:t>
            </a:r>
            <a:endParaRPr kumimoji="1" lang="ja-JP" altLang="en-US" dirty="0">
              <a:solidFill>
                <a:srgbClr val="FF0000"/>
              </a:solidFill>
            </a:endParaRPr>
          </a:p>
        </p:txBody>
      </p:sp>
    </p:spTree>
    <p:extLst>
      <p:ext uri="{BB962C8B-B14F-4D97-AF65-F5344CB8AC3E}">
        <p14:creationId xmlns:p14="http://schemas.microsoft.com/office/powerpoint/2010/main" val="261446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CA8B156E-EEA8-7341-937B-60610F80587F}" type="slidenum">
              <a:rPr lang="ja-JP" altLang="en-US" smtClean="0"/>
              <a:t>19</a:t>
            </a:fld>
            <a:endParaRPr lang="ja-JP" altLang="en-US"/>
          </a:p>
        </p:txBody>
      </p:sp>
      <p:sp>
        <p:nvSpPr>
          <p:cNvPr id="5" name="タイトル 1"/>
          <p:cNvSpPr>
            <a:spLocks noGrp="1"/>
          </p:cNvSpPr>
          <p:nvPr>
            <p:ph type="title"/>
          </p:nvPr>
        </p:nvSpPr>
        <p:spPr>
          <a:xfrm>
            <a:off x="457200" y="274638"/>
            <a:ext cx="8229600" cy="1143000"/>
          </a:xfrm>
        </p:spPr>
        <p:txBody>
          <a:bodyPr/>
          <a:lstStyle/>
          <a:p>
            <a:r>
              <a:rPr kumimoji="1" lang="en-US" altLang="ja-JP" dirty="0" smtClean="0"/>
              <a:t>CV</a:t>
            </a:r>
            <a:r>
              <a:rPr kumimoji="1" lang="ja-JP" altLang="en-US" dirty="0" smtClean="0"/>
              <a:t>起源説</a:t>
            </a:r>
            <a:r>
              <a:rPr kumimoji="1" lang="en-US" altLang="ja-JP" dirty="0" smtClean="0"/>
              <a:t>2</a:t>
            </a:r>
            <a:endParaRPr kumimoji="1" lang="ja-JP" altLang="en-US" dirty="0"/>
          </a:p>
        </p:txBody>
      </p:sp>
      <p:pic>
        <p:nvPicPr>
          <p:cNvPr id="8" name="図 7" descr="スクリーンショット（2013-03-27 7.55.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1" y="2076825"/>
            <a:ext cx="9024465" cy="2958351"/>
          </a:xfrm>
          <a:prstGeom prst="rect">
            <a:avLst/>
          </a:prstGeom>
        </p:spPr>
      </p:pic>
      <p:sp>
        <p:nvSpPr>
          <p:cNvPr id="9" name="テキスト ボックス 8"/>
          <p:cNvSpPr txBox="1"/>
          <p:nvPr/>
        </p:nvSpPr>
        <p:spPr>
          <a:xfrm>
            <a:off x="292849" y="1608275"/>
            <a:ext cx="4243645" cy="400110"/>
          </a:xfrm>
          <a:prstGeom prst="rect">
            <a:avLst/>
          </a:prstGeom>
          <a:noFill/>
        </p:spPr>
        <p:txBody>
          <a:bodyPr wrap="none" rtlCol="0">
            <a:spAutoFit/>
          </a:bodyPr>
          <a:lstStyle/>
          <a:p>
            <a:r>
              <a:rPr kumimoji="1" lang="en-US" altLang="ja-JP" sz="2000" dirty="0" smtClean="0"/>
              <a:t>Re</a:t>
            </a:r>
            <a:r>
              <a:rPr lang="en-US" altLang="ja-JP" sz="2000" dirty="0" smtClean="0"/>
              <a:t>is et al. 2013, MNRAS, 430, 1994</a:t>
            </a:r>
            <a:r>
              <a:rPr lang="ja-JP" altLang="en-US" sz="2000" dirty="0" smtClean="0"/>
              <a:t>より</a:t>
            </a:r>
            <a:endParaRPr kumimoji="1" lang="ja-JP" altLang="en-US" sz="2000" dirty="0"/>
          </a:p>
        </p:txBody>
      </p:sp>
      <p:sp>
        <p:nvSpPr>
          <p:cNvPr id="10" name="L 字 9"/>
          <p:cNvSpPr/>
          <p:nvPr/>
        </p:nvSpPr>
        <p:spPr>
          <a:xfrm>
            <a:off x="60111" y="2450353"/>
            <a:ext cx="8755183" cy="986118"/>
          </a:xfrm>
          <a:prstGeom prst="corner">
            <a:avLst>
              <a:gd name="adj1" fmla="val 64706"/>
              <a:gd name="adj2" fmla="val 1723461"/>
            </a:avLst>
          </a:prstGeom>
          <a:solidFill>
            <a:schemeClr val="bg2">
              <a:alpha val="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63630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100" y="415563"/>
            <a:ext cx="8353799" cy="773295"/>
          </a:xfrm>
        </p:spPr>
        <p:txBody>
          <a:bodyPr>
            <a:noAutofit/>
          </a:bodyPr>
          <a:lstStyle/>
          <a:p>
            <a:pPr algn="ctr"/>
            <a:r>
              <a:rPr lang="en-US" altLang="ja-JP" sz="2800" b="0" dirty="0" smtClean="0">
                <a:solidFill>
                  <a:srgbClr val="FFFFFF"/>
                </a:solidFill>
                <a:latin typeface="ヒラギノ角ゴ Pro W6"/>
                <a:ea typeface="ヒラギノ角ゴ Pro W6"/>
                <a:cs typeface="ヒラギノ角ゴ Pro W6"/>
              </a:rPr>
              <a:t>I-1.  </a:t>
            </a:r>
            <a:r>
              <a:rPr lang="ja-JP" altLang="en-US" sz="2800" b="0" dirty="0" smtClean="0">
                <a:solidFill>
                  <a:srgbClr val="FFFFFF"/>
                </a:solidFill>
                <a:latin typeface="ヒラギノ角ゴ Pro W6"/>
                <a:ea typeface="ヒラギノ角ゴ Pro W6"/>
                <a:cs typeface="ヒラギノ角ゴ Pro W6"/>
              </a:rPr>
              <a:t>銀河面リッジ</a:t>
            </a:r>
            <a:r>
              <a:rPr lang="en-US" altLang="ja-JP" sz="2800" b="0" dirty="0" smtClean="0">
                <a:solidFill>
                  <a:srgbClr val="FFFFFF"/>
                </a:solidFill>
                <a:latin typeface="ヒラギノ角ゴ Pro W6"/>
                <a:ea typeface="ヒラギノ角ゴ Pro W6"/>
                <a:cs typeface="ヒラギノ角ゴ Pro W6"/>
              </a:rPr>
              <a:t>X</a:t>
            </a:r>
            <a:r>
              <a:rPr lang="ja-JP" altLang="en-US" sz="2800" b="0" dirty="0" smtClean="0">
                <a:solidFill>
                  <a:srgbClr val="FFFFFF"/>
                </a:solidFill>
                <a:latin typeface="ヒラギノ角ゴ Pro W6"/>
                <a:ea typeface="ヒラギノ角ゴ Pro W6"/>
                <a:cs typeface="ヒラギノ角ゴ Pro W6"/>
              </a:rPr>
              <a:t>線放射とは何か？</a:t>
            </a:r>
            <a:endParaRPr lang="ja-JP" altLang="en-US" sz="2800" b="0" dirty="0">
              <a:solidFill>
                <a:srgbClr val="FFFFFF"/>
              </a:solidFill>
              <a:latin typeface="ヒラギノ角ゴ Pro W6"/>
              <a:ea typeface="ヒラギノ角ゴ Pro W6"/>
              <a:cs typeface="ヒラギノ角ゴ Pro W6"/>
            </a:endParaRPr>
          </a:p>
        </p:txBody>
      </p:sp>
      <p:sp>
        <p:nvSpPr>
          <p:cNvPr id="7" name="タイトル 1"/>
          <p:cNvSpPr txBox="1">
            <a:spLocks/>
          </p:cNvSpPr>
          <p:nvPr/>
        </p:nvSpPr>
        <p:spPr>
          <a:xfrm>
            <a:off x="67886" y="1481431"/>
            <a:ext cx="9778306" cy="744848"/>
          </a:xfrm>
          <a:prstGeom prst="rect">
            <a:avLst/>
          </a:prstGeom>
        </p:spPr>
        <p:txBody>
          <a:bodyPr anchor="t">
            <a:noAutofit/>
          </a:bodyPr>
          <a:lstStyle/>
          <a:p>
            <a:pPr marL="0" marR="0" lvl="0" indent="0" defTabSz="914400" rtl="0" eaLnBrk="1" fontAlgn="auto" latinLnBrk="0" hangingPunct="1">
              <a:lnSpc>
                <a:spcPct val="100000"/>
              </a:lnSpc>
              <a:spcBef>
                <a:spcPct val="0"/>
              </a:spcBef>
              <a:spcAft>
                <a:spcPts val="0"/>
              </a:spcAft>
              <a:buClrTx/>
              <a:buSzTx/>
              <a:buFont typeface="Wingdings" charset="2"/>
              <a:buChar char="n"/>
              <a:tabLst/>
              <a:defRPr/>
            </a:pPr>
            <a:r>
              <a:rPr lang="ja-JP" altLang="en-US" sz="2400" dirty="0" smtClean="0">
                <a:solidFill>
                  <a:srgbClr val="000000"/>
                </a:solidFill>
                <a:latin typeface="ヒラギノ角ゴ Pro W3"/>
                <a:ea typeface="ヒラギノ角ゴ Pro W3"/>
                <a:cs typeface="ヒラギノ角ゴ Pro W3"/>
              </a:rPr>
              <a:t>銀河面に沿って拡がった</a:t>
            </a:r>
            <a:r>
              <a:rPr lang="en-US" altLang="ja-JP" sz="2400" dirty="0" smtClean="0">
                <a:solidFill>
                  <a:srgbClr val="000000"/>
                </a:solidFill>
                <a:latin typeface="ヒラギノ角ゴ Pro W3"/>
                <a:ea typeface="ヒラギノ角ゴ Pro W3"/>
                <a:cs typeface="ヒラギノ角ゴ Pro W3"/>
              </a:rPr>
              <a:t>X</a:t>
            </a:r>
            <a:r>
              <a:rPr lang="ja-JP" altLang="en-US" sz="2400" dirty="0" smtClean="0">
                <a:solidFill>
                  <a:srgbClr val="000000"/>
                </a:solidFill>
                <a:latin typeface="ヒラギノ角ゴ Pro W3"/>
                <a:ea typeface="ヒラギノ角ゴ Pro W3"/>
                <a:cs typeface="ヒラギノ角ゴ Pro W3"/>
              </a:rPr>
              <a:t>線放射</a:t>
            </a:r>
            <a:r>
              <a:rPr lang="en-US" altLang="ja-JP" sz="2400" dirty="0" smtClean="0">
                <a:solidFill>
                  <a:srgbClr val="000000"/>
                </a:solidFill>
                <a:latin typeface="ヒラギノ角ゴ Pro W3"/>
                <a:ea typeface="ヒラギノ角ゴ Pro W3"/>
                <a:cs typeface="ヒラギノ角ゴ Pro W3"/>
              </a:rPr>
              <a:t> (ℓ&lt;±45</a:t>
            </a:r>
            <a:r>
              <a:rPr lang="ja-JP" altLang="en-US" sz="2400" dirty="0" smtClean="0">
                <a:solidFill>
                  <a:srgbClr val="000000"/>
                </a:solidFill>
                <a:latin typeface="ヒラギノ角ゴ Pro W3"/>
                <a:ea typeface="ヒラギノ角ゴ Pro W3"/>
                <a:cs typeface="ヒラギノ角ゴ Pro W3"/>
              </a:rPr>
              <a:t>度、</a:t>
            </a:r>
            <a:r>
              <a:rPr lang="en-US" altLang="ja-JP" sz="2400" dirty="0" err="1" smtClean="0">
                <a:solidFill>
                  <a:srgbClr val="000000"/>
                </a:solidFill>
                <a:latin typeface="ヒラギノ角ゴ Pro W3"/>
                <a:ea typeface="ヒラギノ角ゴ Pro W3"/>
                <a:cs typeface="ヒラギノ角ゴ Pro W3"/>
              </a:rPr>
              <a:t>b</a:t>
            </a:r>
            <a:r>
              <a:rPr lang="en-US" altLang="ja-JP" sz="2400" dirty="0" smtClean="0">
                <a:solidFill>
                  <a:srgbClr val="000000"/>
                </a:solidFill>
                <a:latin typeface="ヒラギノ角ゴ Pro W3"/>
                <a:ea typeface="ヒラギノ角ゴ Pro W3"/>
                <a:cs typeface="ヒラギノ角ゴ Pro W3"/>
              </a:rPr>
              <a:t> &lt;±1</a:t>
            </a:r>
            <a:r>
              <a:rPr lang="ja-JP" altLang="en-US" sz="2400" dirty="0" smtClean="0">
                <a:solidFill>
                  <a:srgbClr val="000000"/>
                </a:solidFill>
                <a:latin typeface="ヒラギノ角ゴ Pro W3"/>
                <a:ea typeface="ヒラギノ角ゴ Pro W3"/>
                <a:cs typeface="ヒラギノ角ゴ Pro W3"/>
              </a:rPr>
              <a:t>度</a:t>
            </a:r>
            <a:r>
              <a:rPr lang="en-US" altLang="ja-JP" sz="2400" dirty="0" smtClean="0">
                <a:solidFill>
                  <a:srgbClr val="000000"/>
                </a:solidFill>
                <a:latin typeface="ヒラギノ角ゴ Pro W3"/>
                <a:ea typeface="ヒラギノ角ゴ Pro W3"/>
                <a:cs typeface="ヒラギノ角ゴ Pro W3"/>
              </a:rPr>
              <a:t>)</a:t>
            </a:r>
          </a:p>
          <a:p>
            <a:pPr marL="0" marR="0" lvl="0" indent="0" defTabSz="914400" rtl="0" eaLnBrk="1" fontAlgn="auto" latinLnBrk="0" hangingPunct="1">
              <a:lnSpc>
                <a:spcPct val="100000"/>
              </a:lnSpc>
              <a:spcBef>
                <a:spcPct val="0"/>
              </a:spcBef>
              <a:spcAft>
                <a:spcPts val="0"/>
              </a:spcAft>
              <a:buClrTx/>
              <a:buSzTx/>
              <a:buFont typeface="Wingdings" charset="2"/>
              <a:buChar char="n"/>
              <a:tabLst/>
              <a:defRPr/>
            </a:pPr>
            <a:r>
              <a:rPr lang="en-US" altLang="ja-JP" sz="2400" dirty="0" smtClean="0">
                <a:solidFill>
                  <a:srgbClr val="000000"/>
                </a:solidFill>
                <a:latin typeface="ヒラギノ角ゴ Pro W3"/>
                <a:ea typeface="ヒラギノ角ゴ Pro W3"/>
                <a:cs typeface="ヒラギノ角ゴ Pro W3"/>
              </a:rPr>
              <a:t>L</a:t>
            </a:r>
            <a:r>
              <a:rPr lang="en-US" altLang="ja-JP" sz="2400" baseline="-25000" dirty="0" smtClean="0">
                <a:solidFill>
                  <a:srgbClr val="000000"/>
                </a:solidFill>
                <a:latin typeface="ヒラギノ角ゴ Pro W3"/>
                <a:ea typeface="ヒラギノ角ゴ Pro W3"/>
                <a:cs typeface="ヒラギノ角ゴ Pro W3"/>
              </a:rPr>
              <a:t>X</a:t>
            </a:r>
            <a:r>
              <a:rPr lang="en-US" altLang="ja-JP" sz="2400" dirty="0" smtClean="0">
                <a:solidFill>
                  <a:srgbClr val="000000"/>
                </a:solidFill>
                <a:latin typeface="ヒラギノ角ゴ Pro W3"/>
                <a:ea typeface="ヒラギノ角ゴ Pro W3"/>
                <a:cs typeface="ヒラギノ角ゴ Pro W3"/>
              </a:rPr>
              <a:t>~2×10</a:t>
            </a:r>
            <a:r>
              <a:rPr lang="en-US" altLang="ja-JP" sz="2400" baseline="30000" dirty="0" smtClean="0">
                <a:solidFill>
                  <a:srgbClr val="000000"/>
                </a:solidFill>
                <a:latin typeface="ヒラギノ角ゴ Pro W3"/>
                <a:ea typeface="ヒラギノ角ゴ Pro W3"/>
                <a:cs typeface="ヒラギノ角ゴ Pro W3"/>
              </a:rPr>
              <a:t>38</a:t>
            </a:r>
            <a:r>
              <a:rPr lang="en-US" altLang="ja-JP" sz="2400" dirty="0" smtClean="0">
                <a:solidFill>
                  <a:srgbClr val="000000"/>
                </a:solidFill>
                <a:latin typeface="ヒラギノ角ゴ Pro W3"/>
                <a:ea typeface="ヒラギノ角ゴ Pro W3"/>
                <a:cs typeface="ヒラギノ角ゴ Pro W3"/>
              </a:rPr>
              <a:t> ergs s</a:t>
            </a:r>
            <a:r>
              <a:rPr lang="en-US" altLang="ja-JP" sz="2400" baseline="30000" dirty="0" smtClean="0">
                <a:solidFill>
                  <a:srgbClr val="000000"/>
                </a:solidFill>
                <a:latin typeface="ヒラギノ角ゴ Pro W3"/>
                <a:ea typeface="ヒラギノ角ゴ Pro W3"/>
                <a:cs typeface="ヒラギノ角ゴ Pro W3"/>
              </a:rPr>
              <a:t>-1</a:t>
            </a:r>
            <a:r>
              <a:rPr lang="en-US" altLang="ja-JP" sz="2000" dirty="0" smtClean="0">
                <a:solidFill>
                  <a:srgbClr val="000000"/>
                </a:solidFill>
                <a:latin typeface="ヒラギノ角ゴ Pro W3"/>
                <a:ea typeface="ヒラギノ角ゴ Pro W3"/>
                <a:cs typeface="ヒラギノ角ゴ Pro W3"/>
              </a:rPr>
              <a:t>(2-6keV; Warwick et al.,1985) </a:t>
            </a:r>
            <a:endParaRPr lang="en-US" altLang="ja-JP" sz="2000" baseline="30000" dirty="0" smtClean="0">
              <a:solidFill>
                <a:srgbClr val="000000"/>
              </a:solidFill>
              <a:latin typeface="ヒラギノ角ゴ Pro W3"/>
              <a:ea typeface="ヒラギノ角ゴ Pro W3"/>
              <a:cs typeface="ヒラギノ角ゴ Pro W3"/>
            </a:endParaRPr>
          </a:p>
          <a:p>
            <a:pPr marL="0" marR="0" lvl="0" indent="0" defTabSz="914400" rtl="0" eaLnBrk="1" fontAlgn="auto" latinLnBrk="0" hangingPunct="1">
              <a:lnSpc>
                <a:spcPct val="100000"/>
              </a:lnSpc>
              <a:spcBef>
                <a:spcPct val="0"/>
              </a:spcBef>
              <a:spcAft>
                <a:spcPts val="0"/>
              </a:spcAft>
              <a:buClrTx/>
              <a:buSzTx/>
              <a:tabLst/>
              <a:defRPr/>
            </a:pPr>
            <a:endParaRPr lang="en-US" altLang="ja-JP" sz="2400" dirty="0" smtClean="0">
              <a:solidFill>
                <a:srgbClr val="000000"/>
              </a:solidFill>
              <a:latin typeface="ヒラギノ角ゴ Pro W3"/>
              <a:ea typeface="ヒラギノ角ゴ Pro W3"/>
              <a:cs typeface="ヒラギノ角ゴ Pro W3"/>
            </a:endParaRPr>
          </a:p>
          <a:p>
            <a:pPr marL="0" marR="0" lvl="0" indent="0" defTabSz="914400" rtl="0" eaLnBrk="1" fontAlgn="auto" latinLnBrk="0" hangingPunct="1">
              <a:lnSpc>
                <a:spcPct val="100000"/>
              </a:lnSpc>
              <a:spcBef>
                <a:spcPct val="0"/>
              </a:spcBef>
              <a:spcAft>
                <a:spcPts val="0"/>
              </a:spcAft>
              <a:buClrTx/>
              <a:buSzTx/>
              <a:tabLst/>
              <a:defRPr/>
            </a:pPr>
            <a:endParaRPr lang="en-US" altLang="ja-JP" sz="2400" dirty="0" smtClean="0">
              <a:solidFill>
                <a:srgbClr val="000000"/>
              </a:solidFill>
              <a:latin typeface="ヒラギノ角ゴ Pro W3"/>
              <a:ea typeface="ヒラギノ角ゴ Pro W3"/>
              <a:cs typeface="ヒラギノ角ゴ Pro W3"/>
            </a:endParaRPr>
          </a:p>
        </p:txBody>
      </p:sp>
      <p:pic>
        <p:nvPicPr>
          <p:cNvPr id="13" name="図 12" descr="fig1.eps"/>
          <p:cNvPicPr>
            <a:picLocks noChangeAspect="1"/>
          </p:cNvPicPr>
          <p:nvPr/>
        </p:nvPicPr>
        <p:blipFill>
          <a:blip r:embed="rId3"/>
          <a:stretch>
            <a:fillRect/>
          </a:stretch>
        </p:blipFill>
        <p:spPr>
          <a:xfrm>
            <a:off x="67886" y="2299630"/>
            <a:ext cx="8908493" cy="1721634"/>
          </a:xfrm>
          <a:prstGeom prst="rect">
            <a:avLst/>
          </a:prstGeom>
        </p:spPr>
      </p:pic>
      <p:sp>
        <p:nvSpPr>
          <p:cNvPr id="16" name="テキスト ボックス 15"/>
          <p:cNvSpPr txBox="1"/>
          <p:nvPr/>
        </p:nvSpPr>
        <p:spPr>
          <a:xfrm>
            <a:off x="67886" y="4224464"/>
            <a:ext cx="5426609" cy="1938992"/>
          </a:xfrm>
          <a:prstGeom prst="rect">
            <a:avLst/>
          </a:prstGeom>
          <a:noFill/>
        </p:spPr>
        <p:txBody>
          <a:bodyPr wrap="square" rtlCol="0">
            <a:spAutoFit/>
          </a:bodyPr>
          <a:lstStyle/>
          <a:p>
            <a:pPr>
              <a:buFont typeface="Wingdings" charset="2"/>
              <a:buChar char="n"/>
            </a:pPr>
            <a:r>
              <a:rPr lang="en-US" altLang="ja-JP" sz="2400" dirty="0" smtClean="0">
                <a:latin typeface="ヒラギノ角ゴ Pro W3"/>
                <a:ea typeface="ヒラギノ角ゴ Pro W3"/>
                <a:cs typeface="ヒラギノ角ゴ Pro W3"/>
              </a:rPr>
              <a:t>X</a:t>
            </a:r>
            <a:r>
              <a:rPr lang="ja-JP" altLang="en-US" sz="2400" dirty="0" smtClean="0">
                <a:latin typeface="ヒラギノ角ゴ Pro W3"/>
                <a:ea typeface="ヒラギノ角ゴ Pro W3"/>
                <a:cs typeface="ヒラギノ角ゴ Pro W3"/>
              </a:rPr>
              <a:t>線スペクトル</a:t>
            </a:r>
            <a:endParaRPr lang="en-US" altLang="ja-JP" sz="2400" dirty="0" smtClean="0">
              <a:latin typeface="ヒラギノ角ゴ Pro W3"/>
              <a:ea typeface="ヒラギノ角ゴ Pro W3"/>
              <a:cs typeface="ヒラギノ角ゴ Pro W3"/>
            </a:endParaRPr>
          </a:p>
          <a:p>
            <a:pPr lvl="1">
              <a:buFont typeface="Wingdings" charset="2"/>
              <a:buChar char="n"/>
            </a:pPr>
            <a:r>
              <a:rPr kumimoji="1" lang="en-US" altLang="ja-JP" sz="2400" dirty="0" smtClean="0">
                <a:latin typeface="ヒラギノ角ゴ Pro W3"/>
                <a:ea typeface="ヒラギノ角ゴ Pro W3"/>
                <a:cs typeface="ヒラギノ角ゴ Pro W3"/>
              </a:rPr>
              <a:t>5-10keV</a:t>
            </a:r>
            <a:r>
              <a:rPr kumimoji="1" lang="ja-JP" altLang="en-US" sz="2400" dirty="0" smtClean="0">
                <a:latin typeface="ヒラギノ角ゴ Pro W3"/>
                <a:ea typeface="ヒラギノ角ゴ Pro W3"/>
                <a:cs typeface="ヒラギノ角ゴ Pro W3"/>
              </a:rPr>
              <a:t>の熱的放射</a:t>
            </a:r>
            <a:endParaRPr kumimoji="1" lang="en-US" altLang="ja-JP" sz="2400" dirty="0" smtClean="0">
              <a:latin typeface="ヒラギノ角ゴ Pro W3"/>
              <a:ea typeface="ヒラギノ角ゴ Pro W3"/>
              <a:cs typeface="ヒラギノ角ゴ Pro W3"/>
            </a:endParaRPr>
          </a:p>
          <a:p>
            <a:pPr lvl="1">
              <a:buFont typeface="Wingdings" charset="2"/>
              <a:buChar char="n"/>
            </a:pPr>
            <a:r>
              <a:rPr lang="en-US" altLang="ja-JP" sz="2400" dirty="0" smtClean="0">
                <a:latin typeface="ヒラギノ角ゴ Pro W3"/>
                <a:ea typeface="ヒラギノ角ゴ Pro W3"/>
                <a:cs typeface="ヒラギノ角ゴ Pro W3"/>
              </a:rPr>
              <a:t>3</a:t>
            </a:r>
            <a:r>
              <a:rPr lang="ja-JP" altLang="en-US" sz="2400" dirty="0" smtClean="0">
                <a:latin typeface="ヒラギノ角ゴ Pro W3"/>
                <a:ea typeface="ヒラギノ角ゴ Pro W3"/>
                <a:cs typeface="ヒラギノ角ゴ Pro W3"/>
              </a:rPr>
              <a:t>本の鉄輝線</a:t>
            </a:r>
            <a:r>
              <a:rPr lang="en-US" altLang="ja-JP" sz="2400" dirty="0" smtClean="0">
                <a:latin typeface="ヒラギノ角ゴ Pro W3"/>
                <a:ea typeface="ヒラギノ角ゴ Pro W3"/>
                <a:cs typeface="ヒラギノ角ゴ Pro W3"/>
              </a:rPr>
              <a:t>  </a:t>
            </a:r>
          </a:p>
          <a:p>
            <a:r>
              <a:rPr lang="en-US" altLang="ja-JP" sz="2400" dirty="0" smtClean="0">
                <a:latin typeface="ヒラギノ角ゴ Pro W3"/>
                <a:ea typeface="ヒラギノ角ゴ Pro W3"/>
                <a:cs typeface="ヒラギノ角ゴ Pro W3"/>
              </a:rPr>
              <a:t> </a:t>
            </a:r>
            <a:r>
              <a:rPr lang="ja-JP" altLang="en-US" sz="2400" dirty="0" smtClean="0">
                <a:latin typeface="ヒラギノ角ゴ Pro W3"/>
                <a:ea typeface="ヒラギノ角ゴ Pro W3"/>
                <a:cs typeface="ヒラギノ角ゴ Pro W3"/>
              </a:rPr>
              <a:t>　</a:t>
            </a:r>
            <a:r>
              <a:rPr lang="en-US" altLang="ja-JP" sz="2400" dirty="0" smtClean="0">
                <a:latin typeface="ヒラギノ角ゴ Pro W3"/>
                <a:ea typeface="ヒラギノ角ゴ Pro W3"/>
                <a:cs typeface="ヒラギノ角ゴ Pro W3"/>
              </a:rPr>
              <a:t> (6.4,  6.7,  7.0 </a:t>
            </a:r>
            <a:r>
              <a:rPr lang="en-US" altLang="ja-JP" sz="2400" dirty="0" err="1" smtClean="0">
                <a:latin typeface="ヒラギノ角ゴ Pro W3"/>
                <a:ea typeface="ヒラギノ角ゴ Pro W3"/>
                <a:cs typeface="ヒラギノ角ゴ Pro W3"/>
              </a:rPr>
              <a:t>keV</a:t>
            </a:r>
            <a:r>
              <a:rPr lang="en-US" altLang="ja-JP" sz="2400" dirty="0" smtClean="0">
                <a:latin typeface="ヒラギノ角ゴ Pro W3"/>
                <a:ea typeface="ヒラギノ角ゴ Pro W3"/>
                <a:cs typeface="ヒラギノ角ゴ Pro W3"/>
              </a:rPr>
              <a:t>)</a:t>
            </a:r>
          </a:p>
          <a:p>
            <a:pPr lvl="1"/>
            <a:endParaRPr kumimoji="1" lang="ja-JP" altLang="en-US" sz="2400" dirty="0">
              <a:latin typeface="ヒラギノ角ゴ Pro W3"/>
              <a:ea typeface="ヒラギノ角ゴ Pro W3"/>
              <a:cs typeface="ヒラギノ角ゴ Pro W3"/>
            </a:endParaRPr>
          </a:p>
        </p:txBody>
      </p:sp>
      <p:sp>
        <p:nvSpPr>
          <p:cNvPr id="21" name="四角形吹き出し 20"/>
          <p:cNvSpPr/>
          <p:nvPr/>
        </p:nvSpPr>
        <p:spPr>
          <a:xfrm rot="10800000">
            <a:off x="430094" y="5855616"/>
            <a:ext cx="879163" cy="412480"/>
          </a:xfrm>
          <a:prstGeom prst="wedgeRectCallout">
            <a:avLst/>
          </a:prstGeom>
          <a:solidFill>
            <a:schemeClr val="accent1">
              <a:lumMod val="40000"/>
              <a:lumOff val="60000"/>
            </a:schemeClr>
          </a:solidFill>
          <a:ln w="12700"/>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kumimoji="1" lang="ja-JP" altLang="en-US" dirty="0"/>
          </a:p>
        </p:txBody>
      </p:sp>
      <p:sp>
        <p:nvSpPr>
          <p:cNvPr id="22" name="テキスト ボックス 21"/>
          <p:cNvSpPr txBox="1"/>
          <p:nvPr/>
        </p:nvSpPr>
        <p:spPr>
          <a:xfrm>
            <a:off x="554434" y="5855616"/>
            <a:ext cx="753569" cy="369332"/>
          </a:xfrm>
          <a:prstGeom prst="rect">
            <a:avLst/>
          </a:prstGeom>
          <a:noFill/>
        </p:spPr>
        <p:txBody>
          <a:bodyPr wrap="square" rtlCol="0">
            <a:spAutoFit/>
          </a:bodyPr>
          <a:lstStyle/>
          <a:p>
            <a:r>
              <a:rPr kumimoji="1" lang="ja-JP" altLang="en-US" dirty="0" smtClean="0">
                <a:latin typeface="ヒラギノ角ゴ Pro W3"/>
                <a:ea typeface="ヒラギノ角ゴ Pro W3"/>
                <a:cs typeface="ヒラギノ角ゴ Pro W3"/>
              </a:rPr>
              <a:t>中性</a:t>
            </a:r>
            <a:endParaRPr kumimoji="1" lang="ja-JP" altLang="en-US" dirty="0">
              <a:latin typeface="ヒラギノ角ゴ Pro W3"/>
              <a:ea typeface="ヒラギノ角ゴ Pro W3"/>
              <a:cs typeface="ヒラギノ角ゴ Pro W3"/>
            </a:endParaRPr>
          </a:p>
        </p:txBody>
      </p:sp>
      <p:sp>
        <p:nvSpPr>
          <p:cNvPr id="23" name="四角形吹き出し 22"/>
          <p:cNvSpPr/>
          <p:nvPr/>
        </p:nvSpPr>
        <p:spPr>
          <a:xfrm rot="10800000">
            <a:off x="1413921" y="5855616"/>
            <a:ext cx="879163" cy="412480"/>
          </a:xfrm>
          <a:prstGeom prst="wedgeRectCallout">
            <a:avLst/>
          </a:prstGeom>
          <a:solidFill>
            <a:schemeClr val="accent1">
              <a:lumMod val="40000"/>
              <a:lumOff val="60000"/>
            </a:schemeClr>
          </a:solidFill>
          <a:ln w="12700"/>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kumimoji="1" lang="ja-JP" altLang="en-US" dirty="0"/>
          </a:p>
        </p:txBody>
      </p:sp>
      <p:sp>
        <p:nvSpPr>
          <p:cNvPr id="24" name="四角形吹き出し 23"/>
          <p:cNvSpPr/>
          <p:nvPr/>
        </p:nvSpPr>
        <p:spPr>
          <a:xfrm rot="10800000">
            <a:off x="2362306" y="5855616"/>
            <a:ext cx="879163" cy="412480"/>
          </a:xfrm>
          <a:prstGeom prst="wedgeRectCallout">
            <a:avLst/>
          </a:prstGeom>
          <a:solidFill>
            <a:schemeClr val="accent1">
              <a:lumMod val="40000"/>
              <a:lumOff val="60000"/>
            </a:schemeClr>
          </a:solidFill>
          <a:ln w="12700"/>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kumimoji="1" lang="ja-JP" altLang="en-US" dirty="0"/>
          </a:p>
        </p:txBody>
      </p:sp>
      <p:sp>
        <p:nvSpPr>
          <p:cNvPr id="25" name="テキスト ボックス 24"/>
          <p:cNvSpPr txBox="1"/>
          <p:nvPr/>
        </p:nvSpPr>
        <p:spPr>
          <a:xfrm>
            <a:off x="1373311" y="5855616"/>
            <a:ext cx="1052496" cy="369332"/>
          </a:xfrm>
          <a:prstGeom prst="rect">
            <a:avLst/>
          </a:prstGeom>
          <a:noFill/>
        </p:spPr>
        <p:txBody>
          <a:bodyPr wrap="square" rtlCol="0">
            <a:spAutoFit/>
          </a:bodyPr>
          <a:lstStyle/>
          <a:p>
            <a:r>
              <a:rPr kumimoji="1" lang="en-US" altLang="ja-JP" dirty="0" smtClean="0">
                <a:latin typeface="ヒラギノ角ゴ Pro W3"/>
                <a:ea typeface="ヒラギノ角ゴ Pro W3"/>
                <a:cs typeface="ヒラギノ角ゴ Pro W3"/>
              </a:rPr>
              <a:t>He-like</a:t>
            </a:r>
            <a:endParaRPr kumimoji="1" lang="ja-JP" altLang="en-US" dirty="0">
              <a:latin typeface="ヒラギノ角ゴ Pro W3"/>
              <a:ea typeface="ヒラギノ角ゴ Pro W3"/>
              <a:cs typeface="ヒラギノ角ゴ Pro W3"/>
            </a:endParaRPr>
          </a:p>
        </p:txBody>
      </p:sp>
      <p:sp>
        <p:nvSpPr>
          <p:cNvPr id="26" name="テキスト ボックス 25"/>
          <p:cNvSpPr txBox="1"/>
          <p:nvPr/>
        </p:nvSpPr>
        <p:spPr>
          <a:xfrm>
            <a:off x="2377516" y="5855616"/>
            <a:ext cx="879163" cy="369332"/>
          </a:xfrm>
          <a:prstGeom prst="rect">
            <a:avLst/>
          </a:prstGeom>
          <a:noFill/>
        </p:spPr>
        <p:txBody>
          <a:bodyPr wrap="square" rtlCol="0">
            <a:spAutoFit/>
          </a:bodyPr>
          <a:lstStyle/>
          <a:p>
            <a:r>
              <a:rPr kumimoji="1" lang="en-US" altLang="ja-JP" dirty="0" smtClean="0">
                <a:latin typeface="ヒラギノ角ゴ Pro W3"/>
                <a:ea typeface="ヒラギノ角ゴ Pro W3"/>
                <a:cs typeface="ヒラギノ角ゴ Pro W3"/>
              </a:rPr>
              <a:t>H-like</a:t>
            </a:r>
            <a:endParaRPr kumimoji="1" lang="ja-JP" altLang="en-US" dirty="0">
              <a:latin typeface="ヒラギノ角ゴ Pro W3"/>
              <a:ea typeface="ヒラギノ角ゴ Pro W3"/>
              <a:cs typeface="ヒラギノ角ゴ Pro W3"/>
            </a:endParaRPr>
          </a:p>
        </p:txBody>
      </p:sp>
      <p:grpSp>
        <p:nvGrpSpPr>
          <p:cNvPr id="17" name="図形グループ 16"/>
          <p:cNvGrpSpPr/>
          <p:nvPr/>
        </p:nvGrpSpPr>
        <p:grpSpPr>
          <a:xfrm>
            <a:off x="4876800" y="4033963"/>
            <a:ext cx="4267200" cy="2633537"/>
            <a:chOff x="4204501" y="3658325"/>
            <a:chExt cx="4939499" cy="3199676"/>
          </a:xfrm>
        </p:grpSpPr>
        <p:pic>
          <p:nvPicPr>
            <p:cNvPr id="18" name="図 17" descr="02-05.eps"/>
            <p:cNvPicPr>
              <a:picLocks noChangeAspect="1"/>
            </p:cNvPicPr>
            <p:nvPr/>
          </p:nvPicPr>
          <p:blipFill>
            <a:blip r:embed="rId4"/>
            <a:stretch>
              <a:fillRect/>
            </a:stretch>
          </p:blipFill>
          <p:spPr>
            <a:xfrm>
              <a:off x="4204501" y="3658325"/>
              <a:ext cx="4939499" cy="3199676"/>
            </a:xfrm>
            <a:prstGeom prst="rect">
              <a:avLst/>
            </a:prstGeom>
          </p:spPr>
        </p:pic>
        <p:sp>
          <p:nvSpPr>
            <p:cNvPr id="15" name="テキスト ボックス 14"/>
            <p:cNvSpPr txBox="1"/>
            <p:nvPr/>
          </p:nvSpPr>
          <p:spPr>
            <a:xfrm>
              <a:off x="4567173" y="3658325"/>
              <a:ext cx="2803131" cy="373941"/>
            </a:xfrm>
            <a:prstGeom prst="rect">
              <a:avLst/>
            </a:prstGeom>
            <a:noFill/>
          </p:spPr>
          <p:txBody>
            <a:bodyPr wrap="square" rtlCol="0">
              <a:spAutoFit/>
            </a:bodyPr>
            <a:lstStyle/>
            <a:p>
              <a:r>
                <a:rPr kumimoji="1" lang="en-US" altLang="ja-JP" sz="1400" dirty="0" smtClean="0">
                  <a:latin typeface="ヒラギノ角ゴ Pro W3"/>
                  <a:ea typeface="ヒラギノ角ゴ Pro W3"/>
                  <a:cs typeface="ヒラギノ角ゴ Pro W3"/>
                </a:rPr>
                <a:t>(</a:t>
              </a:r>
              <a:r>
                <a:rPr kumimoji="1" lang="en-US" altLang="ja-JP" sz="1400" dirty="0" err="1" smtClean="0">
                  <a:latin typeface="ヒラギノ角ゴ Pro W3"/>
                  <a:ea typeface="ヒラギノ角ゴ Pro W3"/>
                  <a:cs typeface="ヒラギノ角ゴ Pro W3"/>
                </a:rPr>
                <a:t>Ebisawa</a:t>
              </a:r>
              <a:r>
                <a:rPr kumimoji="1" lang="en-US" altLang="ja-JP" sz="1400" dirty="0" smtClean="0">
                  <a:latin typeface="ヒラギノ角ゴ Pro W3"/>
                  <a:ea typeface="ヒラギノ角ゴ Pro W3"/>
                  <a:cs typeface="ヒラギノ角ゴ Pro W3"/>
                </a:rPr>
                <a:t> et al., 2008)</a:t>
              </a:r>
              <a:endParaRPr kumimoji="1" lang="ja-JP" altLang="en-US" sz="1400" dirty="0">
                <a:latin typeface="ヒラギノ角ゴ Pro W3"/>
                <a:ea typeface="ヒラギノ角ゴ Pro W3"/>
                <a:cs typeface="ヒラギノ角ゴ Pro W3"/>
              </a:endParaRPr>
            </a:p>
          </p:txBody>
        </p:sp>
      </p:grpSp>
      <p:sp>
        <p:nvSpPr>
          <p:cNvPr id="20" name="スライド番号プレースホルダ 19"/>
          <p:cNvSpPr>
            <a:spLocks noGrp="1"/>
          </p:cNvSpPr>
          <p:nvPr>
            <p:ph type="sldNum" sz="quarter" idx="12"/>
          </p:nvPr>
        </p:nvSpPr>
        <p:spPr/>
        <p:txBody>
          <a:bodyPr/>
          <a:lstStyle/>
          <a:p>
            <a:fld id="{43D78B88-34E3-264A-AC1E-4E63D99AE3DA}" type="slidenum">
              <a:rPr lang="ja-JP" altLang="en-US" smtClean="0"/>
              <a:pPr/>
              <a:t>2</a:t>
            </a:fld>
            <a:endParaRPr lang="ja-JP" altLang="en-US"/>
          </a:p>
        </p:txBody>
      </p:sp>
      <p:sp>
        <p:nvSpPr>
          <p:cNvPr id="27" name="テキスト ボックス 26"/>
          <p:cNvSpPr txBox="1"/>
          <p:nvPr/>
        </p:nvSpPr>
        <p:spPr>
          <a:xfrm>
            <a:off x="3162300" y="2226279"/>
            <a:ext cx="2959100" cy="369332"/>
          </a:xfrm>
          <a:prstGeom prst="rect">
            <a:avLst/>
          </a:prstGeom>
          <a:noFill/>
        </p:spPr>
        <p:txBody>
          <a:bodyPr wrap="square" rtlCol="0">
            <a:spAutoFit/>
          </a:bodyPr>
          <a:lstStyle/>
          <a:p>
            <a:r>
              <a:rPr kumimoji="1" lang="ja-JP" altLang="en-US" dirty="0" smtClean="0">
                <a:latin typeface="ヒラギノ角ゴ Pro W3"/>
                <a:ea typeface="ヒラギノ角ゴ Pro W3"/>
                <a:cs typeface="ヒラギノ角ゴ Pro W3"/>
              </a:rPr>
              <a:t>銀河面の</a:t>
            </a:r>
            <a:r>
              <a:rPr kumimoji="1" lang="en-US" altLang="ja-JP" dirty="0" smtClean="0">
                <a:latin typeface="ヒラギノ角ゴ Pro W3"/>
                <a:ea typeface="ヒラギノ角ゴ Pro W3"/>
                <a:cs typeface="ヒラギノ角ゴ Pro W3"/>
              </a:rPr>
              <a:t>X</a:t>
            </a:r>
            <a:r>
              <a:rPr lang="ja-JP" altLang="en-US" dirty="0" smtClean="0">
                <a:latin typeface="ヒラギノ角ゴ Pro W3"/>
                <a:ea typeface="ヒラギノ角ゴ Pro W3"/>
                <a:cs typeface="ヒラギノ角ゴ Pro W3"/>
              </a:rPr>
              <a:t>線強度マップ</a:t>
            </a:r>
            <a:endParaRPr kumimoji="1" lang="ja-JP" altLang="en-US" dirty="0">
              <a:latin typeface="ヒラギノ角ゴ Pro W3"/>
              <a:ea typeface="ヒラギノ角ゴ Pro W3"/>
              <a:cs typeface="ヒラギノ角ゴ Pro W3"/>
            </a:endParaRPr>
          </a:p>
        </p:txBody>
      </p:sp>
      <p:sp>
        <p:nvSpPr>
          <p:cNvPr id="28" name="タイトル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mtClean="0"/>
              <a:t>Galactic X-ray Ridge Emission</a:t>
            </a:r>
            <a:endParaRPr lang="ja-JP" altLang="en-US" dirty="0"/>
          </a:p>
        </p:txBody>
      </p:sp>
      <p:sp>
        <p:nvSpPr>
          <p:cNvPr id="3" name="テキスト ボックス 2"/>
          <p:cNvSpPr txBox="1"/>
          <p:nvPr/>
        </p:nvSpPr>
        <p:spPr>
          <a:xfrm>
            <a:off x="5863923" y="1092457"/>
            <a:ext cx="3280440" cy="307777"/>
          </a:xfrm>
          <a:prstGeom prst="rect">
            <a:avLst/>
          </a:prstGeom>
          <a:noFill/>
        </p:spPr>
        <p:txBody>
          <a:bodyPr wrap="none" rtlCol="0">
            <a:spAutoFit/>
          </a:bodyPr>
          <a:lstStyle/>
          <a:p>
            <a:r>
              <a:rPr kumimoji="1" lang="ja-JP" altLang="en-US" sz="1400" dirty="0" smtClean="0"/>
              <a:t>森鼻久美子博士論文</a:t>
            </a:r>
            <a:r>
              <a:rPr kumimoji="1" lang="en-US" altLang="ja-JP" sz="1400" dirty="0" smtClean="0"/>
              <a:t>2012(</a:t>
            </a:r>
            <a:r>
              <a:rPr kumimoji="1" lang="ja-JP" altLang="en-US" sz="1400" dirty="0" smtClean="0"/>
              <a:t>東京大学</a:t>
            </a:r>
            <a:r>
              <a:rPr kumimoji="1" lang="en-US" altLang="ja-JP" sz="1400" dirty="0" smtClean="0"/>
              <a:t>)</a:t>
            </a:r>
            <a:r>
              <a:rPr kumimoji="1" lang="ja-JP" altLang="en-US" sz="1400" dirty="0" smtClean="0"/>
              <a:t>より</a:t>
            </a:r>
            <a:endParaRPr kumimoji="1" lang="ja-JP" altLang="en-US" sz="1400" dirty="0"/>
          </a:p>
        </p:txBody>
      </p:sp>
    </p:spTree>
    <p:extLst>
      <p:ext uri="{BB962C8B-B14F-4D97-AF65-F5344CB8AC3E}">
        <p14:creationId xmlns:p14="http://schemas.microsoft.com/office/powerpoint/2010/main" val="37441113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CV</a:t>
            </a:r>
            <a:r>
              <a:rPr kumimoji="1" lang="ja-JP" altLang="en-US" dirty="0" smtClean="0"/>
              <a:t>起源説</a:t>
            </a:r>
            <a:r>
              <a:rPr kumimoji="1" lang="en-US" altLang="ja-JP" dirty="0" smtClean="0"/>
              <a:t>2</a:t>
            </a:r>
            <a:endParaRPr kumimoji="1" lang="ja-JP" altLang="en-US" dirty="0"/>
          </a:p>
        </p:txBody>
      </p:sp>
      <p:sp>
        <p:nvSpPr>
          <p:cNvPr id="4" name="スライド番号プレースホルダー 3"/>
          <p:cNvSpPr>
            <a:spLocks noGrp="1"/>
          </p:cNvSpPr>
          <p:nvPr>
            <p:ph type="sldNum" sz="quarter" idx="12"/>
          </p:nvPr>
        </p:nvSpPr>
        <p:spPr/>
        <p:txBody>
          <a:bodyPr/>
          <a:lstStyle/>
          <a:p>
            <a:fld id="{CA8B156E-EEA8-7341-937B-60610F80587F}" type="slidenum">
              <a:rPr lang="ja-JP" altLang="en-US" smtClean="0"/>
              <a:t>20</a:t>
            </a:fld>
            <a:endParaRPr lang="ja-JP" altLang="en-US"/>
          </a:p>
        </p:txBody>
      </p:sp>
      <p:pic>
        <p:nvPicPr>
          <p:cNvPr id="6" name="図 5" descr="スクリーンショット（2013-03-27 7.40.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35" y="1289425"/>
            <a:ext cx="8686800" cy="2215795"/>
          </a:xfrm>
          <a:prstGeom prst="rect">
            <a:avLst/>
          </a:prstGeom>
        </p:spPr>
      </p:pic>
      <p:sp>
        <p:nvSpPr>
          <p:cNvPr id="7" name="テキスト ボックス 6"/>
          <p:cNvSpPr txBox="1"/>
          <p:nvPr/>
        </p:nvSpPr>
        <p:spPr>
          <a:xfrm>
            <a:off x="2017068" y="3320554"/>
            <a:ext cx="5717656" cy="369332"/>
          </a:xfrm>
          <a:prstGeom prst="rect">
            <a:avLst/>
          </a:prstGeom>
          <a:noFill/>
        </p:spPr>
        <p:txBody>
          <a:bodyPr wrap="none" rtlCol="0">
            <a:spAutoFit/>
          </a:bodyPr>
          <a:lstStyle/>
          <a:p>
            <a:r>
              <a:rPr kumimoji="1" lang="en-US" altLang="ja-JP" dirty="0" smtClean="0"/>
              <a:t>SDSS</a:t>
            </a:r>
            <a:r>
              <a:rPr kumimoji="1" lang="ja-JP" altLang="en-US" dirty="0" smtClean="0"/>
              <a:t>でみつかった</a:t>
            </a:r>
            <a:r>
              <a:rPr kumimoji="1" lang="en-US" altLang="ja-JP" dirty="0" smtClean="0"/>
              <a:t>CV</a:t>
            </a:r>
            <a:r>
              <a:rPr kumimoji="1" lang="ja-JP" altLang="en-US" dirty="0" smtClean="0"/>
              <a:t>の可視光スペクトル</a:t>
            </a:r>
            <a:r>
              <a:rPr kumimoji="1" lang="en-US" altLang="ja-JP" dirty="0" smtClean="0"/>
              <a:t> (Reis et al. 2013)</a:t>
            </a:r>
            <a:endParaRPr kumimoji="1" lang="ja-JP" altLang="en-US" dirty="0"/>
          </a:p>
        </p:txBody>
      </p:sp>
      <p:pic>
        <p:nvPicPr>
          <p:cNvPr id="9" name="図 8" descr="スクリーンショット（2013-03-27 7.41.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88" y="3689886"/>
            <a:ext cx="8023412" cy="2462428"/>
          </a:xfrm>
          <a:prstGeom prst="rect">
            <a:avLst/>
          </a:prstGeom>
        </p:spPr>
      </p:pic>
      <p:sp>
        <p:nvSpPr>
          <p:cNvPr id="10" name="テキスト ボックス 9"/>
          <p:cNvSpPr txBox="1"/>
          <p:nvPr/>
        </p:nvSpPr>
        <p:spPr>
          <a:xfrm>
            <a:off x="2542988" y="6291212"/>
            <a:ext cx="3905035" cy="369332"/>
          </a:xfrm>
          <a:prstGeom prst="rect">
            <a:avLst/>
          </a:prstGeom>
          <a:noFill/>
        </p:spPr>
        <p:txBody>
          <a:bodyPr wrap="none" rtlCol="0">
            <a:spAutoFit/>
          </a:bodyPr>
          <a:lstStyle/>
          <a:p>
            <a:r>
              <a:rPr kumimoji="1" lang="en-US" altLang="ja-JP" dirty="0" smtClean="0"/>
              <a:t>SDSS</a:t>
            </a:r>
            <a:r>
              <a:rPr kumimoji="1" lang="ja-JP" altLang="en-US" dirty="0" smtClean="0"/>
              <a:t>でみつかった</a:t>
            </a:r>
            <a:r>
              <a:rPr kumimoji="1" lang="en-US" altLang="ja-JP" dirty="0" smtClean="0"/>
              <a:t>CV</a:t>
            </a:r>
            <a:r>
              <a:rPr kumimoji="1" lang="ja-JP" altLang="en-US" dirty="0" smtClean="0"/>
              <a:t>の</a:t>
            </a:r>
            <a:r>
              <a:rPr kumimoji="1" lang="en-US" altLang="ja-JP" dirty="0" smtClean="0"/>
              <a:t>X</a:t>
            </a:r>
            <a:r>
              <a:rPr kumimoji="1" lang="ja-JP" altLang="en-US" dirty="0" smtClean="0"/>
              <a:t>線スペクトル</a:t>
            </a:r>
            <a:endParaRPr kumimoji="1" lang="ja-JP" altLang="en-US" dirty="0"/>
          </a:p>
        </p:txBody>
      </p:sp>
    </p:spTree>
    <p:extLst>
      <p:ext uri="{BB962C8B-B14F-4D97-AF65-F5344CB8AC3E}">
        <p14:creationId xmlns:p14="http://schemas.microsoft.com/office/powerpoint/2010/main" val="12875309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8332" y="274638"/>
            <a:ext cx="8676632" cy="1143000"/>
          </a:xfrm>
        </p:spPr>
        <p:txBody>
          <a:bodyPr>
            <a:normAutofit fontScale="90000"/>
          </a:bodyPr>
          <a:lstStyle/>
          <a:p>
            <a:r>
              <a:rPr kumimoji="1" lang="ja-JP" altLang="en-US" dirty="0" smtClean="0"/>
              <a:t>なぜ</a:t>
            </a:r>
            <a:r>
              <a:rPr kumimoji="1" lang="en-US" altLang="ja-JP" dirty="0" smtClean="0"/>
              <a:t>GRXE</a:t>
            </a:r>
            <a:r>
              <a:rPr kumimoji="1" lang="ja-JP" altLang="en-US" dirty="0" smtClean="0"/>
              <a:t>の起源が解明されないのか？</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赤外線で同定されている</a:t>
            </a:r>
            <a:r>
              <a:rPr kumimoji="1" lang="en-US" altLang="ja-JP" dirty="0" smtClean="0"/>
              <a:t>X</a:t>
            </a:r>
            <a:r>
              <a:rPr kumimoji="1" lang="ja-JP" altLang="en-US" dirty="0" smtClean="0"/>
              <a:t>線天体は、明るい方の氷山の一角</a:t>
            </a:r>
            <a:endParaRPr kumimoji="1" lang="en-US" altLang="ja-JP" dirty="0" smtClean="0"/>
          </a:p>
          <a:p>
            <a:pPr lvl="1"/>
            <a:r>
              <a:rPr lang="ja-JP" altLang="en-US" dirty="0" smtClean="0"/>
              <a:t>完全に同定するには、</a:t>
            </a:r>
            <a:r>
              <a:rPr lang="en-US" altLang="ja-JP" dirty="0" smtClean="0"/>
              <a:t>Ks〜28</a:t>
            </a:r>
            <a:r>
              <a:rPr lang="ja-JP" altLang="en-US" dirty="0" smtClean="0"/>
              <a:t>等が必要</a:t>
            </a:r>
            <a:endParaRPr lang="en-US" altLang="ja-JP" dirty="0" smtClean="0"/>
          </a:p>
          <a:p>
            <a:r>
              <a:rPr lang="ja-JP" altLang="en-US" dirty="0" smtClean="0">
                <a:solidFill>
                  <a:srgbClr val="FF0000"/>
                </a:solidFill>
              </a:rPr>
              <a:t>現在の不定性は、おそらくサンプルの少なさによる</a:t>
            </a:r>
            <a:endParaRPr lang="en-US" altLang="ja-JP" dirty="0" smtClean="0">
              <a:solidFill>
                <a:srgbClr val="FF0000"/>
              </a:solidFill>
            </a:endParaRPr>
          </a:p>
          <a:p>
            <a:r>
              <a:rPr kumimoji="1" lang="ja-JP" altLang="en-US" dirty="0" smtClean="0"/>
              <a:t>赤外線でできるだけ多くの</a:t>
            </a:r>
            <a:r>
              <a:rPr lang="en-US" altLang="ja-JP" dirty="0" smtClean="0"/>
              <a:t>X</a:t>
            </a:r>
            <a:r>
              <a:rPr lang="ja-JP" altLang="en-US" dirty="0" smtClean="0"/>
              <a:t>線</a:t>
            </a:r>
            <a:r>
              <a:rPr kumimoji="1" lang="ja-JP" altLang="en-US" dirty="0" smtClean="0"/>
              <a:t>天体を同定し、スペクトルのサンプルを増やすことが必要</a:t>
            </a:r>
            <a:endParaRPr kumimoji="1" lang="ja-JP" altLang="en-US" dirty="0"/>
          </a:p>
        </p:txBody>
      </p:sp>
      <p:sp>
        <p:nvSpPr>
          <p:cNvPr id="4" name="スライド番号プレースホルダー 3"/>
          <p:cNvSpPr>
            <a:spLocks noGrp="1"/>
          </p:cNvSpPr>
          <p:nvPr>
            <p:ph type="sldNum" sz="quarter" idx="12"/>
          </p:nvPr>
        </p:nvSpPr>
        <p:spPr/>
        <p:txBody>
          <a:bodyPr/>
          <a:lstStyle/>
          <a:p>
            <a:fld id="{CA8B156E-EEA8-7341-937B-60610F80587F}" type="slidenum">
              <a:rPr lang="ja-JP" altLang="en-US" smtClean="0"/>
              <a:t>21</a:t>
            </a:fld>
            <a:endParaRPr lang="ja-JP" altLang="en-US"/>
          </a:p>
        </p:txBody>
      </p:sp>
    </p:spTree>
    <p:extLst>
      <p:ext uri="{BB962C8B-B14F-4D97-AF65-F5344CB8AC3E}">
        <p14:creationId xmlns:p14="http://schemas.microsoft.com/office/powerpoint/2010/main" val="4736947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417638"/>
            <a:ext cx="8229600" cy="5096715"/>
          </a:xfrm>
        </p:spPr>
        <p:txBody>
          <a:bodyPr>
            <a:normAutofit lnSpcReduction="10000"/>
          </a:bodyPr>
          <a:lstStyle/>
          <a:p>
            <a:pPr marL="514350" indent="-514350">
              <a:buFont typeface="+mj-lt"/>
              <a:buAutoNum type="arabicPeriod"/>
            </a:pPr>
            <a:r>
              <a:rPr lang="ja-JP" altLang="en-US" dirty="0" smtClean="0"/>
              <a:t>今まで銀河</a:t>
            </a:r>
            <a:r>
              <a:rPr lang="ja-JP" altLang="en-US" dirty="0"/>
              <a:t>リッジ </a:t>
            </a:r>
            <a:r>
              <a:rPr lang="en-US" altLang="ja-JP" dirty="0"/>
              <a:t>X </a:t>
            </a:r>
            <a:r>
              <a:rPr lang="ja-JP" altLang="en-US" dirty="0"/>
              <a:t>線放射について得られた </a:t>
            </a:r>
            <a:r>
              <a:rPr lang="en-US" altLang="ja-JP" dirty="0"/>
              <a:t>X </a:t>
            </a:r>
            <a:r>
              <a:rPr lang="ja-JP" altLang="en-US" dirty="0"/>
              <a:t>線、</a:t>
            </a:r>
            <a:r>
              <a:rPr lang="ja-JP" altLang="en-US" dirty="0" smtClean="0"/>
              <a:t>赤外線データ</a:t>
            </a:r>
            <a:r>
              <a:rPr lang="ja-JP" altLang="en-US" dirty="0"/>
              <a:t>の知見に加えて、</a:t>
            </a:r>
            <a:r>
              <a:rPr lang="ja-JP" altLang="en-US" dirty="0" smtClean="0"/>
              <a:t>より</a:t>
            </a:r>
            <a:r>
              <a:rPr lang="ja-JP" altLang="en-US" dirty="0" smtClean="0">
                <a:solidFill>
                  <a:srgbClr val="FF0000"/>
                </a:solidFill>
              </a:rPr>
              <a:t>多くの赤外線対応天体</a:t>
            </a:r>
            <a:r>
              <a:rPr lang="ja-JP" altLang="en-US" dirty="0">
                <a:solidFill>
                  <a:srgbClr val="FF0000"/>
                </a:solidFill>
              </a:rPr>
              <a:t>を検出</a:t>
            </a:r>
            <a:r>
              <a:rPr lang="ja-JP" altLang="en-US" dirty="0"/>
              <a:t>する</a:t>
            </a:r>
            <a:r>
              <a:rPr lang="ja-JP" altLang="en-US" dirty="0" smtClean="0"/>
              <a:t>。</a:t>
            </a:r>
            <a:endParaRPr lang="en-US" altLang="ja-JP" dirty="0" smtClean="0"/>
          </a:p>
          <a:p>
            <a:pPr marL="514350" indent="-514350">
              <a:buFont typeface="+mj-lt"/>
              <a:buAutoNum type="arabicPeriod"/>
            </a:pPr>
            <a:r>
              <a:rPr lang="en-US" altLang="ja-JP" dirty="0" smtClean="0"/>
              <a:t>X </a:t>
            </a:r>
            <a:r>
              <a:rPr lang="ja-JP" altLang="en-US" dirty="0" smtClean="0"/>
              <a:t>線で高温スペクトルを持つ</a:t>
            </a:r>
            <a:r>
              <a:rPr lang="en-US" altLang="ja-JP" dirty="0" smtClean="0"/>
              <a:t>GRXE</a:t>
            </a:r>
            <a:r>
              <a:rPr lang="ja-JP" altLang="en-US" dirty="0" smtClean="0"/>
              <a:t>の起源</a:t>
            </a:r>
            <a:r>
              <a:rPr lang="ja-JP" altLang="en-US" dirty="0" smtClean="0">
                <a:solidFill>
                  <a:srgbClr val="000000"/>
                </a:solidFill>
              </a:rPr>
              <a:t>天体を</a:t>
            </a:r>
            <a:r>
              <a:rPr lang="ja-JP" altLang="en-US" dirty="0" smtClean="0"/>
              <a:t>赤外線でフォローアップ</a:t>
            </a:r>
            <a:endParaRPr lang="en-US" altLang="ja-JP" dirty="0" smtClean="0"/>
          </a:p>
          <a:p>
            <a:pPr marL="914400" lvl="1" indent="-514350"/>
            <a:r>
              <a:rPr lang="en-US" altLang="ja-JP" dirty="0" smtClean="0">
                <a:solidFill>
                  <a:srgbClr val="FF0000"/>
                </a:solidFill>
              </a:rPr>
              <a:t>Chandra</a:t>
            </a:r>
            <a:r>
              <a:rPr lang="ja-JP" altLang="en-US" dirty="0" smtClean="0">
                <a:solidFill>
                  <a:srgbClr val="FF0000"/>
                </a:solidFill>
              </a:rPr>
              <a:t>アーカイブによる銀河面上の</a:t>
            </a:r>
            <a:r>
              <a:rPr lang="en-US" altLang="ja-JP" dirty="0" smtClean="0">
                <a:solidFill>
                  <a:srgbClr val="FF0000"/>
                </a:solidFill>
              </a:rPr>
              <a:t>X</a:t>
            </a:r>
            <a:r>
              <a:rPr lang="ja-JP" altLang="en-US" dirty="0" smtClean="0">
                <a:solidFill>
                  <a:srgbClr val="FF0000"/>
                </a:solidFill>
              </a:rPr>
              <a:t>線天体</a:t>
            </a:r>
            <a:r>
              <a:rPr lang="ja-JP" altLang="en-US" dirty="0" smtClean="0">
                <a:solidFill>
                  <a:srgbClr val="FF0000"/>
                </a:solidFill>
                <a:sym typeface="Wingdings"/>
              </a:rPr>
              <a:t>広い範囲で赤外線分光観測</a:t>
            </a:r>
            <a:endParaRPr lang="en-US" altLang="ja-JP" dirty="0" smtClean="0">
              <a:solidFill>
                <a:srgbClr val="FF0000"/>
              </a:solidFill>
            </a:endParaRPr>
          </a:p>
          <a:p>
            <a:pPr marL="514350" indent="-514350">
              <a:buFont typeface="+mj-lt"/>
              <a:buAutoNum type="arabicPeriod"/>
            </a:pPr>
            <a:r>
              <a:rPr lang="ja-JP" altLang="en-US" dirty="0" smtClean="0"/>
              <a:t>銀河</a:t>
            </a:r>
            <a:r>
              <a:rPr lang="ja-JP" altLang="en-US" dirty="0"/>
              <a:t>リッジ </a:t>
            </a:r>
            <a:r>
              <a:rPr lang="en-US" altLang="ja-JP" dirty="0"/>
              <a:t>X </a:t>
            </a:r>
            <a:r>
              <a:rPr lang="ja-JP" altLang="en-US" dirty="0"/>
              <a:t>線放射の</a:t>
            </a:r>
            <a:r>
              <a:rPr lang="ja-JP" altLang="en-US" dirty="0" smtClean="0"/>
              <a:t>起源候補</a:t>
            </a:r>
            <a:r>
              <a:rPr lang="ja-JP" altLang="en-US" dirty="0"/>
              <a:t>天体で</a:t>
            </a:r>
            <a:r>
              <a:rPr lang="ja-JP" altLang="en-US"/>
              <a:t>ある</a:t>
            </a:r>
            <a:r>
              <a:rPr lang="ja-JP" altLang="en-US" smtClean="0"/>
              <a:t>、激変</a:t>
            </a:r>
            <a:r>
              <a:rPr lang="ja-JP" altLang="en-US" dirty="0" smtClean="0"/>
              <a:t>星の</a:t>
            </a:r>
            <a:r>
              <a:rPr lang="ja-JP" altLang="en-US" dirty="0"/>
              <a:t>性質をより詳細に調べる</a:t>
            </a:r>
            <a:r>
              <a:rPr lang="ja-JP" altLang="en-US" dirty="0" smtClean="0"/>
              <a:t>。</a:t>
            </a:r>
            <a:endParaRPr lang="en-US" altLang="ja-JP" dirty="0" smtClean="0"/>
          </a:p>
          <a:p>
            <a:pPr marL="914400" lvl="1" indent="-514350"/>
            <a:r>
              <a:rPr lang="en-US" altLang="ja-JP" dirty="0" smtClean="0">
                <a:solidFill>
                  <a:srgbClr val="FF0000"/>
                </a:solidFill>
              </a:rPr>
              <a:t>Narrow band filter(</a:t>
            </a:r>
            <a:r>
              <a:rPr lang="en-US" altLang="ja-JP" dirty="0" err="1" smtClean="0">
                <a:solidFill>
                  <a:srgbClr val="FF0000"/>
                </a:solidFill>
              </a:rPr>
              <a:t>Pa</a:t>
            </a:r>
            <a:r>
              <a:rPr lang="en-US" altLang="ja-JP" dirty="0" err="1" smtClean="0">
                <a:solidFill>
                  <a:srgbClr val="FF0000"/>
                </a:solidFill>
                <a:latin typeface="Symbol"/>
              </a:rPr>
              <a:t>a</a:t>
            </a:r>
            <a:r>
              <a:rPr lang="en-US" altLang="ja-JP" dirty="0" smtClean="0">
                <a:solidFill>
                  <a:srgbClr val="FF0000"/>
                </a:solidFill>
              </a:rPr>
              <a:t>/Br </a:t>
            </a:r>
            <a:r>
              <a:rPr lang="en-US" altLang="ja-JP" dirty="0" smtClean="0">
                <a:solidFill>
                  <a:srgbClr val="FF0000"/>
                </a:solidFill>
                <a:latin typeface="Symbol"/>
              </a:rPr>
              <a:t>g</a:t>
            </a:r>
            <a:r>
              <a:rPr lang="en-US" altLang="ja-JP" dirty="0" smtClean="0">
                <a:solidFill>
                  <a:srgbClr val="FF0000"/>
                </a:solidFill>
              </a:rPr>
              <a:t>)</a:t>
            </a:r>
            <a:r>
              <a:rPr lang="ja-JP" altLang="en-US" dirty="0" smtClean="0">
                <a:solidFill>
                  <a:srgbClr val="FF0000"/>
                </a:solidFill>
              </a:rPr>
              <a:t>を用いた輝線天体探査</a:t>
            </a:r>
            <a:endParaRPr lang="en-US" altLang="ja-JP" dirty="0" smtClean="0">
              <a:solidFill>
                <a:srgbClr val="FF0000"/>
              </a:solidFill>
            </a:endParaRPr>
          </a:p>
        </p:txBody>
      </p:sp>
      <p:sp>
        <p:nvSpPr>
          <p:cNvPr id="4" name="スライド番号プレースホルダー 3"/>
          <p:cNvSpPr>
            <a:spLocks noGrp="1"/>
          </p:cNvSpPr>
          <p:nvPr>
            <p:ph type="sldNum" sz="quarter" idx="12"/>
          </p:nvPr>
        </p:nvSpPr>
        <p:spPr/>
        <p:txBody>
          <a:bodyPr/>
          <a:lstStyle/>
          <a:p>
            <a:fld id="{CA8B156E-EEA8-7341-937B-60610F80587F}" type="slidenum">
              <a:rPr lang="ja-JP" altLang="en-US" smtClean="0"/>
              <a:t>22</a:t>
            </a:fld>
            <a:endParaRPr lang="ja-JP" altLang="en-US"/>
          </a:p>
        </p:txBody>
      </p:sp>
      <p:sp>
        <p:nvSpPr>
          <p:cNvPr id="5" name="タイトル 1"/>
          <p:cNvSpPr>
            <a:spLocks noGrp="1"/>
          </p:cNvSpPr>
          <p:nvPr>
            <p:ph type="title"/>
          </p:nvPr>
        </p:nvSpPr>
        <p:spPr>
          <a:xfrm>
            <a:off x="457200" y="274638"/>
            <a:ext cx="8229600" cy="1143000"/>
          </a:xfrm>
        </p:spPr>
        <p:txBody>
          <a:bodyPr/>
          <a:lstStyle/>
          <a:p>
            <a:r>
              <a:rPr kumimoji="1" lang="ja-JP" altLang="en-US" dirty="0" smtClean="0"/>
              <a:t>どう攻略するか？</a:t>
            </a:r>
            <a:endParaRPr kumimoji="1" lang="ja-JP" altLang="en-US" dirty="0"/>
          </a:p>
        </p:txBody>
      </p:sp>
    </p:spTree>
    <p:extLst>
      <p:ext uri="{BB962C8B-B14F-4D97-AF65-F5344CB8AC3E}">
        <p14:creationId xmlns:p14="http://schemas.microsoft.com/office/powerpoint/2010/main" val="17805048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SWIMS</a:t>
            </a:r>
            <a:r>
              <a:rPr kumimoji="1" lang="ja-JP" altLang="en-US" dirty="0" smtClean="0"/>
              <a:t>の強み</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観測時間</a:t>
            </a:r>
            <a:r>
              <a:rPr lang="en-US" altLang="ja-JP" dirty="0" smtClean="0"/>
              <a:t>(</a:t>
            </a:r>
            <a:r>
              <a:rPr lang="ja-JP" altLang="en-US" dirty="0" smtClean="0"/>
              <a:t>視野、天体数</a:t>
            </a:r>
            <a:r>
              <a:rPr lang="en-US" altLang="ja-JP" dirty="0" smtClean="0"/>
              <a:t>)</a:t>
            </a:r>
            <a:r>
              <a:rPr lang="ja-JP" altLang="en-US" dirty="0" smtClean="0"/>
              <a:t>を稼げる？</a:t>
            </a:r>
            <a:endParaRPr lang="en-US" altLang="ja-JP" dirty="0" smtClean="0"/>
          </a:p>
          <a:p>
            <a:r>
              <a:rPr kumimoji="1" lang="en-US" altLang="ja-JP" dirty="0" err="1" smtClean="0"/>
              <a:t>Pa</a:t>
            </a:r>
            <a:r>
              <a:rPr kumimoji="1" lang="en-US" altLang="ja-JP" dirty="0" err="1" smtClean="0">
                <a:latin typeface="Symbol"/>
              </a:rPr>
              <a:t>a</a:t>
            </a:r>
            <a:r>
              <a:rPr kumimoji="1" lang="ja-JP" altLang="en-US" dirty="0" smtClean="0"/>
              <a:t>が使える</a:t>
            </a:r>
            <a:endParaRPr kumimoji="1" lang="en-US" altLang="ja-JP" dirty="0" smtClean="0"/>
          </a:p>
          <a:p>
            <a:r>
              <a:rPr lang="en-US" altLang="ja-JP" dirty="0" smtClean="0"/>
              <a:t>Narrow band filter</a:t>
            </a:r>
            <a:r>
              <a:rPr lang="ja-JP" altLang="en-US" dirty="0" smtClean="0"/>
              <a:t>が使える</a:t>
            </a:r>
            <a:endParaRPr kumimoji="1" lang="en-US" altLang="ja-JP" dirty="0" smtClean="0"/>
          </a:p>
          <a:p>
            <a:r>
              <a:rPr kumimoji="1" lang="ja-JP" altLang="en-US" dirty="0" smtClean="0"/>
              <a:t>多バンドで、種族に厳しい制限を付けられる？</a:t>
            </a:r>
            <a:endParaRPr kumimoji="1" lang="ja-JP" altLang="en-US" dirty="0"/>
          </a:p>
        </p:txBody>
      </p:sp>
      <p:sp>
        <p:nvSpPr>
          <p:cNvPr id="4" name="スライド番号プレースホルダー 3"/>
          <p:cNvSpPr>
            <a:spLocks noGrp="1"/>
          </p:cNvSpPr>
          <p:nvPr>
            <p:ph type="sldNum" sz="quarter" idx="12"/>
          </p:nvPr>
        </p:nvSpPr>
        <p:spPr/>
        <p:txBody>
          <a:bodyPr/>
          <a:lstStyle/>
          <a:p>
            <a:fld id="{CA8B156E-EEA8-7341-937B-60610F80587F}" type="slidenum">
              <a:rPr lang="ja-JP" altLang="en-US" smtClean="0"/>
              <a:t>23</a:t>
            </a:fld>
            <a:endParaRPr lang="ja-JP" altLang="en-US"/>
          </a:p>
        </p:txBody>
      </p:sp>
    </p:spTree>
    <p:extLst>
      <p:ext uri="{BB962C8B-B14F-4D97-AF65-F5344CB8AC3E}">
        <p14:creationId xmlns:p14="http://schemas.microsoft.com/office/powerpoint/2010/main" val="22711524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p:cNvSpPr>
            <a:spLocks noGrp="1"/>
          </p:cNvSpPr>
          <p:nvPr>
            <p:ph type="title"/>
          </p:nvPr>
        </p:nvSpPr>
        <p:spPr>
          <a:xfrm>
            <a:off x="1504069" y="466362"/>
            <a:ext cx="6135861" cy="773295"/>
          </a:xfrm>
        </p:spPr>
        <p:txBody>
          <a:bodyPr>
            <a:noAutofit/>
          </a:bodyPr>
          <a:lstStyle/>
          <a:p>
            <a:pPr algn="ctr"/>
            <a:r>
              <a:rPr lang="en-US" altLang="ja-JP" sz="2800" b="0" dirty="0" smtClean="0">
                <a:solidFill>
                  <a:srgbClr val="FFFFFF"/>
                </a:solidFill>
                <a:latin typeface="ヒラギノ角ゴ Pro W6"/>
                <a:ea typeface="ヒラギノ角ゴ Pro W6"/>
                <a:cs typeface="ヒラギノ角ゴ Pro W6"/>
              </a:rPr>
              <a:t>I-2. </a:t>
            </a:r>
            <a:r>
              <a:rPr lang="ja-JP" altLang="en-US" sz="2800" b="0" dirty="0" smtClean="0">
                <a:solidFill>
                  <a:srgbClr val="FFFFFF"/>
                </a:solidFill>
                <a:latin typeface="ヒラギノ角ゴ Pro W6"/>
                <a:ea typeface="ヒラギノ角ゴ Pro W6"/>
                <a:cs typeface="ヒラギノ角ゴ Pro W6"/>
              </a:rPr>
              <a:t>銀河面リッジ</a:t>
            </a:r>
            <a:r>
              <a:rPr lang="en-US" altLang="ja-JP" sz="2800" b="0" dirty="0" smtClean="0">
                <a:solidFill>
                  <a:srgbClr val="FFFFFF"/>
                </a:solidFill>
                <a:latin typeface="ヒラギノ角ゴ Pro W6"/>
                <a:ea typeface="ヒラギノ角ゴ Pro W6"/>
                <a:cs typeface="ヒラギノ角ゴ Pro W6"/>
              </a:rPr>
              <a:t>X</a:t>
            </a:r>
            <a:r>
              <a:rPr lang="ja-JP" altLang="en-US" sz="2800" b="0" dirty="0" smtClean="0">
                <a:solidFill>
                  <a:srgbClr val="FFFFFF"/>
                </a:solidFill>
                <a:latin typeface="ヒラギノ角ゴ Pro W6"/>
                <a:ea typeface="ヒラギノ角ゴ Pro W6"/>
                <a:cs typeface="ヒラギノ角ゴ Pro W6"/>
              </a:rPr>
              <a:t>線放射の起源</a:t>
            </a:r>
            <a:endParaRPr lang="ja-JP" altLang="en-US" sz="2800" b="0" dirty="0">
              <a:solidFill>
                <a:srgbClr val="FFFFFF"/>
              </a:solidFill>
              <a:latin typeface="ヒラギノ角ゴ Pro W6"/>
              <a:ea typeface="ヒラギノ角ゴ Pro W6"/>
              <a:cs typeface="ヒラギノ角ゴ Pro W6"/>
            </a:endParaRPr>
          </a:p>
        </p:txBody>
      </p:sp>
      <p:sp>
        <p:nvSpPr>
          <p:cNvPr id="17" name="テキスト ボックス 16"/>
          <p:cNvSpPr txBox="1"/>
          <p:nvPr/>
        </p:nvSpPr>
        <p:spPr>
          <a:xfrm>
            <a:off x="341986" y="1481634"/>
            <a:ext cx="7886601" cy="1815882"/>
          </a:xfrm>
          <a:prstGeom prst="rect">
            <a:avLst/>
          </a:prstGeom>
          <a:noFill/>
        </p:spPr>
        <p:txBody>
          <a:bodyPr wrap="square" rtlCol="0">
            <a:spAutoFit/>
          </a:bodyPr>
          <a:lstStyle/>
          <a:p>
            <a:pPr>
              <a:buFont typeface="Wingdings" charset="2"/>
              <a:buChar char="n"/>
            </a:pPr>
            <a:r>
              <a:rPr lang="ja-JP" altLang="en-US" sz="2400" dirty="0" smtClean="0">
                <a:latin typeface="ヒラギノ角ゴ Pro W3"/>
                <a:ea typeface="ヒラギノ角ゴ Pro W3"/>
                <a:cs typeface="ヒラギノ角ゴ Pro W3"/>
              </a:rPr>
              <a:t>拡散説</a:t>
            </a:r>
            <a:r>
              <a:rPr lang="en-US" altLang="ja-JP" sz="2800" dirty="0" smtClean="0">
                <a:latin typeface="ヒラギノ角ゴ Pro W3"/>
                <a:ea typeface="ヒラギノ角ゴ Pro W3"/>
                <a:cs typeface="ヒラギノ角ゴ Pro W3"/>
              </a:rPr>
              <a:t> </a:t>
            </a:r>
            <a:r>
              <a:rPr lang="en-US" altLang="ja-JP" dirty="0" smtClean="0">
                <a:latin typeface="ヒラギノ角ゴ Pro W3"/>
                <a:ea typeface="ヒラギノ角ゴ Pro W3"/>
                <a:cs typeface="ヒラギノ角ゴ Pro W3"/>
              </a:rPr>
              <a:t>(</a:t>
            </a:r>
            <a:r>
              <a:rPr lang="en-US" altLang="ja-JP" dirty="0" err="1" smtClean="0">
                <a:latin typeface="ヒラギノ角ゴ Pro W3"/>
                <a:ea typeface="ヒラギノ角ゴ Pro W3"/>
                <a:cs typeface="ヒラギノ角ゴ Pro W3"/>
              </a:rPr>
              <a:t>Ebisawa</a:t>
            </a:r>
            <a:r>
              <a:rPr lang="en-US" altLang="ja-JP" dirty="0" smtClean="0">
                <a:latin typeface="ヒラギノ角ゴ Pro W3"/>
                <a:ea typeface="ヒラギノ角ゴ Pro W3"/>
                <a:cs typeface="ヒラギノ角ゴ Pro W3"/>
              </a:rPr>
              <a:t> et al., 2001, 2005)</a:t>
            </a:r>
            <a:endParaRPr kumimoji="1" lang="en-US" altLang="ja-JP" dirty="0" smtClean="0">
              <a:latin typeface="ヒラギノ角ゴ Pro W3"/>
              <a:ea typeface="ヒラギノ角ゴ Pro W3"/>
              <a:cs typeface="ヒラギノ角ゴ Pro W3"/>
            </a:endParaRPr>
          </a:p>
          <a:p>
            <a:pPr>
              <a:buFont typeface="Wingdings" charset="2"/>
              <a:buChar char="n"/>
            </a:pPr>
            <a:r>
              <a:rPr lang="ja-JP" altLang="en-US" sz="2400" dirty="0" smtClean="0">
                <a:latin typeface="ヒラギノ角ゴ Pro W3"/>
                <a:ea typeface="ヒラギノ角ゴ Pro W3"/>
                <a:cs typeface="ヒラギノ角ゴ Pro W3"/>
              </a:rPr>
              <a:t>点源説</a:t>
            </a:r>
            <a:r>
              <a:rPr lang="en-US" altLang="ja-JP" sz="2800" dirty="0" smtClean="0">
                <a:latin typeface="ヒラギノ角ゴ Pro W3"/>
                <a:ea typeface="ヒラギノ角ゴ Pro W3"/>
                <a:cs typeface="ヒラギノ角ゴ Pro W3"/>
              </a:rPr>
              <a:t> </a:t>
            </a:r>
            <a:r>
              <a:rPr lang="en-US" altLang="ja-JP" dirty="0" smtClean="0">
                <a:latin typeface="ヒラギノ角ゴ Pro W3"/>
                <a:ea typeface="ヒラギノ角ゴ Pro W3"/>
                <a:cs typeface="ヒラギノ角ゴ Pro W3"/>
              </a:rPr>
              <a:t>(</a:t>
            </a:r>
            <a:r>
              <a:rPr lang="en-US" altLang="ja-JP" dirty="0" err="1" smtClean="0">
                <a:latin typeface="ヒラギノ角ゴ Pro W3"/>
                <a:ea typeface="ヒラギノ角ゴ Pro W3"/>
                <a:cs typeface="ヒラギノ角ゴ Pro W3"/>
              </a:rPr>
              <a:t>Revnivtsev</a:t>
            </a:r>
            <a:r>
              <a:rPr lang="en-US" altLang="ja-JP" dirty="0" smtClean="0">
                <a:latin typeface="ヒラギノ角ゴ Pro W3"/>
                <a:ea typeface="ヒラギノ角ゴ Pro W3"/>
                <a:cs typeface="ヒラギノ角ゴ Pro W3"/>
              </a:rPr>
              <a:t> et al., 2006, 2009) </a:t>
            </a:r>
          </a:p>
          <a:p>
            <a:r>
              <a:rPr lang="en-US" altLang="ja-JP" sz="2800" dirty="0" smtClean="0">
                <a:latin typeface="ヒラギノ角ゴ Pro W3"/>
                <a:ea typeface="ヒラギノ角ゴ Pro W3"/>
                <a:cs typeface="ヒラギノ角ゴ Pro W3"/>
              </a:rPr>
              <a:t>  </a:t>
            </a:r>
          </a:p>
          <a:p>
            <a:pPr lvl="1"/>
            <a:endParaRPr kumimoji="1" lang="ja-JP" altLang="en-US" sz="2800" dirty="0">
              <a:latin typeface="ヒラギノ角ゴ Pro W3"/>
              <a:ea typeface="ヒラギノ角ゴ Pro W3"/>
              <a:cs typeface="ヒラギノ角ゴ Pro W3"/>
            </a:endParaRPr>
          </a:p>
        </p:txBody>
      </p:sp>
      <p:sp>
        <p:nvSpPr>
          <p:cNvPr id="10" name="タイトル 1"/>
          <p:cNvSpPr txBox="1">
            <a:spLocks/>
          </p:cNvSpPr>
          <p:nvPr/>
        </p:nvSpPr>
        <p:spPr>
          <a:xfrm>
            <a:off x="5186267" y="1532434"/>
            <a:ext cx="3324978" cy="463802"/>
          </a:xfrm>
          <a:prstGeom prst="rect">
            <a:avLst/>
          </a:prstGeom>
          <a:ln w="28575" cmpd="sng"/>
        </p:spPr>
        <p:style>
          <a:lnRef idx="2">
            <a:schemeClr val="accent1"/>
          </a:lnRef>
          <a:fillRef idx="1">
            <a:schemeClr val="lt1"/>
          </a:fillRef>
          <a:effectRef idx="0">
            <a:schemeClr val="accent1"/>
          </a:effectRef>
          <a:fontRef idx="minor">
            <a:schemeClr val="dk1"/>
          </a:fontRef>
        </p:style>
        <p:txBody>
          <a:bodyPr anchor="ctr">
            <a:normAutofit/>
          </a:bodyPr>
          <a:lstStyle/>
          <a:p>
            <a:pPr marL="0" marR="0" lvl="0" indent="0" algn="l" defTabSz="914400" rtl="0" eaLnBrk="1" fontAlgn="auto" latinLnBrk="0" hangingPunct="1">
              <a:lnSpc>
                <a:spcPct val="100000"/>
              </a:lnSpc>
              <a:spcBef>
                <a:spcPct val="0"/>
              </a:spcBef>
              <a:spcAft>
                <a:spcPts val="0"/>
              </a:spcAft>
              <a:buClrTx/>
              <a:buSzTx/>
              <a:tabLst/>
              <a:defRPr/>
            </a:pPr>
            <a:r>
              <a:rPr lang="ja-JP" altLang="en-US" sz="2400" dirty="0" smtClean="0">
                <a:solidFill>
                  <a:srgbClr val="000000"/>
                </a:solidFill>
                <a:latin typeface="ヒラギノ角ゴ Pro W3"/>
                <a:ea typeface="ヒラギノ角ゴ Pro W3"/>
                <a:cs typeface="ヒラギノ角ゴ Pro W3"/>
              </a:rPr>
              <a:t>主に拡がったプラズマ</a:t>
            </a:r>
            <a:endParaRPr lang="en-US" altLang="ja-JP" sz="2400" dirty="0" smtClean="0">
              <a:solidFill>
                <a:srgbClr val="000000"/>
              </a:solidFill>
              <a:latin typeface="ヒラギノ角ゴ Pro W3"/>
              <a:ea typeface="ヒラギノ角ゴ Pro W3"/>
              <a:cs typeface="ヒラギノ角ゴ Pro W3"/>
            </a:endParaRPr>
          </a:p>
        </p:txBody>
      </p:sp>
      <p:sp>
        <p:nvSpPr>
          <p:cNvPr id="14" name="タイトル 1"/>
          <p:cNvSpPr txBox="1">
            <a:spLocks/>
          </p:cNvSpPr>
          <p:nvPr/>
        </p:nvSpPr>
        <p:spPr>
          <a:xfrm>
            <a:off x="5186267" y="2038524"/>
            <a:ext cx="3950319" cy="463802"/>
          </a:xfrm>
          <a:prstGeom prst="rect">
            <a:avLst/>
          </a:prstGeom>
          <a:ln w="28575" cmpd="sng"/>
        </p:spPr>
        <p:style>
          <a:lnRef idx="2">
            <a:schemeClr val="accent1"/>
          </a:lnRef>
          <a:fillRef idx="1">
            <a:schemeClr val="lt1"/>
          </a:fillRef>
          <a:effectRef idx="0">
            <a:schemeClr val="accent1"/>
          </a:effectRef>
          <a:fontRef idx="minor">
            <a:schemeClr val="dk1"/>
          </a:fontRef>
        </p:style>
        <p:txBody>
          <a:bodyPr anchor="ctr">
            <a:noAutofit/>
          </a:bodyPr>
          <a:lstStyle/>
          <a:p>
            <a:pPr marL="0" marR="0" lvl="0" indent="0" algn="l" defTabSz="914400" rtl="0" eaLnBrk="1" fontAlgn="auto" latinLnBrk="0" hangingPunct="1">
              <a:lnSpc>
                <a:spcPct val="100000"/>
              </a:lnSpc>
              <a:spcBef>
                <a:spcPct val="0"/>
              </a:spcBef>
              <a:spcAft>
                <a:spcPts val="0"/>
              </a:spcAft>
              <a:buClrTx/>
              <a:buSzTx/>
              <a:tabLst/>
              <a:defRPr/>
            </a:pPr>
            <a:r>
              <a:rPr lang="ja-JP" altLang="en-US" sz="2400" dirty="0" smtClean="0">
                <a:solidFill>
                  <a:srgbClr val="000000"/>
                </a:solidFill>
                <a:latin typeface="ヒラギノ角ゴ Pro W3"/>
                <a:ea typeface="ヒラギノ角ゴ Pro W3"/>
                <a:cs typeface="ヒラギノ角ゴ Pro W3"/>
              </a:rPr>
              <a:t>主に暗い</a:t>
            </a:r>
            <a:r>
              <a:rPr lang="en-US" altLang="ja-JP" sz="2400" dirty="0" smtClean="0">
                <a:solidFill>
                  <a:srgbClr val="000000"/>
                </a:solidFill>
                <a:latin typeface="ヒラギノ角ゴ Pro W3"/>
                <a:ea typeface="ヒラギノ角ゴ Pro W3"/>
                <a:cs typeface="ヒラギノ角ゴ Pro W3"/>
              </a:rPr>
              <a:t>X</a:t>
            </a:r>
            <a:r>
              <a:rPr lang="ja-JP" altLang="en-US" sz="2400" dirty="0" smtClean="0">
                <a:solidFill>
                  <a:srgbClr val="000000"/>
                </a:solidFill>
                <a:latin typeface="ヒラギノ角ゴ Pro W3"/>
                <a:ea typeface="ヒラギノ角ゴ Pro W3"/>
                <a:cs typeface="ヒラギノ角ゴ Pro W3"/>
              </a:rPr>
              <a:t>線点源</a:t>
            </a:r>
            <a:endParaRPr lang="en-US" altLang="ja-JP" sz="2400" dirty="0" smtClean="0">
              <a:solidFill>
                <a:srgbClr val="000000"/>
              </a:solidFill>
              <a:latin typeface="ヒラギノ角ゴ Pro W3"/>
              <a:ea typeface="ヒラギノ角ゴ Pro W3"/>
              <a:cs typeface="ヒラギノ角ゴ Pro W3"/>
            </a:endParaRPr>
          </a:p>
        </p:txBody>
      </p:sp>
      <p:grpSp>
        <p:nvGrpSpPr>
          <p:cNvPr id="26" name="図形グループ 25"/>
          <p:cNvGrpSpPr/>
          <p:nvPr/>
        </p:nvGrpSpPr>
        <p:grpSpPr>
          <a:xfrm>
            <a:off x="346660" y="2418700"/>
            <a:ext cx="8573985" cy="1862010"/>
            <a:chOff x="346660" y="2418700"/>
            <a:chExt cx="8573985" cy="1862010"/>
          </a:xfrm>
        </p:grpSpPr>
        <p:pic>
          <p:nvPicPr>
            <p:cNvPr id="18" name="図 17" descr="01-01.eps"/>
            <p:cNvPicPr>
              <a:picLocks noChangeAspect="1"/>
            </p:cNvPicPr>
            <p:nvPr/>
          </p:nvPicPr>
          <p:blipFill>
            <a:blip r:embed="rId2"/>
            <a:stretch>
              <a:fillRect/>
            </a:stretch>
          </p:blipFill>
          <p:spPr>
            <a:xfrm>
              <a:off x="346660" y="2489626"/>
              <a:ext cx="8573985" cy="1791084"/>
            </a:xfrm>
            <a:prstGeom prst="rect">
              <a:avLst/>
            </a:prstGeom>
          </p:spPr>
        </p:pic>
        <p:sp>
          <p:nvSpPr>
            <p:cNvPr id="21" name="テキスト ボックス 20"/>
            <p:cNvSpPr txBox="1"/>
            <p:nvPr/>
          </p:nvSpPr>
          <p:spPr>
            <a:xfrm>
              <a:off x="4172789" y="2429912"/>
              <a:ext cx="1400674" cy="307777"/>
            </a:xfrm>
            <a:prstGeom prst="rect">
              <a:avLst/>
            </a:prstGeom>
            <a:noFill/>
          </p:spPr>
          <p:txBody>
            <a:bodyPr wrap="square" rtlCol="0">
              <a:spAutoFit/>
            </a:bodyPr>
            <a:lstStyle/>
            <a:p>
              <a:r>
                <a:rPr kumimoji="1" lang="en-US" altLang="ja-JP" sz="1400" dirty="0" smtClean="0">
                  <a:latin typeface="ヒラギノ角ゴ Pro W3"/>
                  <a:ea typeface="ヒラギノ角ゴ Pro W3"/>
                  <a:cs typeface="ヒラギノ角ゴ Pro W3"/>
                </a:rPr>
                <a:t>(28.5°,0.0°)</a:t>
              </a:r>
              <a:endParaRPr kumimoji="1" lang="ja-JP" altLang="en-US" sz="1400" dirty="0">
                <a:latin typeface="ヒラギノ角ゴ Pro W3"/>
                <a:ea typeface="ヒラギノ角ゴ Pro W3"/>
                <a:cs typeface="ヒラギノ角ゴ Pro W3"/>
              </a:endParaRPr>
            </a:p>
          </p:txBody>
        </p:sp>
        <p:sp>
          <p:nvSpPr>
            <p:cNvPr id="23" name="テキスト ボックス 22"/>
            <p:cNvSpPr txBox="1"/>
            <p:nvPr/>
          </p:nvSpPr>
          <p:spPr>
            <a:xfrm>
              <a:off x="7375940" y="2418700"/>
              <a:ext cx="1400674" cy="307777"/>
            </a:xfrm>
            <a:prstGeom prst="rect">
              <a:avLst/>
            </a:prstGeom>
            <a:noFill/>
          </p:spPr>
          <p:txBody>
            <a:bodyPr wrap="square" rtlCol="0">
              <a:spAutoFit/>
            </a:bodyPr>
            <a:lstStyle/>
            <a:p>
              <a:r>
                <a:rPr kumimoji="1" lang="en-US" altLang="ja-JP" sz="1400" dirty="0" smtClean="0">
                  <a:latin typeface="ヒラギノ角ゴ Pro W3"/>
                  <a:ea typeface="ヒラギノ角ゴ Pro W3"/>
                  <a:cs typeface="ヒラギノ角ゴ Pro W3"/>
                </a:rPr>
                <a:t>(0.0°,-1.4°)</a:t>
              </a:r>
              <a:endParaRPr kumimoji="1" lang="ja-JP" altLang="en-US" sz="1400" dirty="0">
                <a:latin typeface="ヒラギノ角ゴ Pro W3"/>
                <a:ea typeface="ヒラギノ角ゴ Pro W3"/>
                <a:cs typeface="ヒラギノ角ゴ Pro W3"/>
              </a:endParaRPr>
            </a:p>
          </p:txBody>
        </p:sp>
      </p:grpSp>
      <p:grpSp>
        <p:nvGrpSpPr>
          <p:cNvPr id="13" name="図形グループ 12"/>
          <p:cNvGrpSpPr/>
          <p:nvPr/>
        </p:nvGrpSpPr>
        <p:grpSpPr>
          <a:xfrm>
            <a:off x="-7137" y="2809005"/>
            <a:ext cx="4179926" cy="4053767"/>
            <a:chOff x="171323" y="5799039"/>
            <a:chExt cx="4179926" cy="4053767"/>
          </a:xfrm>
          <a:solidFill>
            <a:schemeClr val="bg1"/>
          </a:solidFill>
        </p:grpSpPr>
        <p:pic>
          <p:nvPicPr>
            <p:cNvPr id="7" name="図 6" descr="02-08.eps"/>
            <p:cNvPicPr>
              <a:picLocks noChangeAspect="1"/>
            </p:cNvPicPr>
            <p:nvPr/>
          </p:nvPicPr>
          <p:blipFill>
            <a:blip r:embed="rId3"/>
            <a:stretch>
              <a:fillRect/>
            </a:stretch>
          </p:blipFill>
          <p:spPr>
            <a:xfrm>
              <a:off x="260223" y="5799039"/>
              <a:ext cx="4091026" cy="4053767"/>
            </a:xfrm>
            <a:prstGeom prst="rect">
              <a:avLst/>
            </a:prstGeom>
            <a:grpFill/>
          </p:spPr>
        </p:pic>
        <p:sp>
          <p:nvSpPr>
            <p:cNvPr id="8" name="タイトル 1"/>
            <p:cNvSpPr txBox="1">
              <a:spLocks/>
            </p:cNvSpPr>
            <p:nvPr/>
          </p:nvSpPr>
          <p:spPr>
            <a:xfrm>
              <a:off x="171323" y="9434674"/>
              <a:ext cx="2525796" cy="39557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1100" noProof="0" dirty="0" err="1"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rPr>
                <a:t>Revnivtsev</a:t>
              </a:r>
              <a:r>
                <a:rPr lang="en-US" altLang="ja-JP" sz="1100" noProof="0" dirty="0" smtClean="0">
                  <a:solidFill>
                    <a:srgbClr val="000000"/>
                  </a:solidFill>
                  <a:effectLst>
                    <a:outerShdw blurRad="50000" dist="30000" dir="5400000" algn="tl" rotWithShape="0">
                      <a:srgbClr val="000000">
                        <a:alpha val="30000"/>
                      </a:srgbClr>
                    </a:outerShdw>
                  </a:effectLst>
                  <a:latin typeface="ヒラギノ角ゴ Pro W3"/>
                  <a:ea typeface="ヒラギノ角ゴ Pro W3"/>
                  <a:cs typeface="ヒラギノ角ゴ Pro W3"/>
                </a:rPr>
                <a:t> et al. (2009)</a:t>
              </a:r>
              <a:endParaRPr kumimoji="1" lang="ja-JP" altLang="en-US" sz="1100" u="none" strike="noStrike" kern="1200" cap="none" spc="0" normalizeH="0" baseline="0" noProof="0" dirty="0">
                <a:ln>
                  <a:noFill/>
                </a:ln>
                <a:solidFill>
                  <a:srgbClr val="000000"/>
                </a:solidFill>
                <a:effectLst>
                  <a:outerShdw blurRad="50000" dist="30000" dir="5400000" algn="tl" rotWithShape="0">
                    <a:srgbClr val="000000">
                      <a:alpha val="30000"/>
                    </a:srgbClr>
                  </a:outerShdw>
                </a:effectLst>
                <a:uLnTx/>
                <a:uFillTx/>
                <a:latin typeface="ヒラギノ角ゴ Pro W3"/>
                <a:ea typeface="ヒラギノ角ゴ Pro W3"/>
                <a:cs typeface="ヒラギノ角ゴ Pro W3"/>
              </a:endParaRPr>
            </a:p>
          </p:txBody>
        </p:sp>
      </p:grpSp>
      <p:sp>
        <p:nvSpPr>
          <p:cNvPr id="22" name="タイトル 1"/>
          <p:cNvSpPr txBox="1">
            <a:spLocks/>
          </p:cNvSpPr>
          <p:nvPr/>
        </p:nvSpPr>
        <p:spPr>
          <a:xfrm>
            <a:off x="4172790" y="4675986"/>
            <a:ext cx="4907021" cy="1523246"/>
          </a:xfrm>
          <a:prstGeom prst="rect">
            <a:avLst/>
          </a:prstGeom>
          <a:ln w="28575" cmpd="sng"/>
        </p:spPr>
        <p:style>
          <a:lnRef idx="2">
            <a:schemeClr val="accent1"/>
          </a:lnRef>
          <a:fillRef idx="1">
            <a:schemeClr val="lt1"/>
          </a:fillRef>
          <a:effectRef idx="0">
            <a:schemeClr val="accent1"/>
          </a:effectRef>
          <a:fontRef idx="minor">
            <a:schemeClr val="dk1"/>
          </a:fontRef>
        </p:style>
        <p:txBody>
          <a:bodyPr anchor="ctr">
            <a:normAutofit fontScale="85000" lnSpcReduction="10000"/>
          </a:bodyPr>
          <a:lstStyle/>
          <a:p>
            <a:pPr marL="0" marR="0" lvl="0" indent="0" algn="l" defTabSz="914400" rtl="0" eaLnBrk="1" fontAlgn="auto" latinLnBrk="0" hangingPunct="1">
              <a:lnSpc>
                <a:spcPct val="100000"/>
              </a:lnSpc>
              <a:spcBef>
                <a:spcPct val="0"/>
              </a:spcBef>
              <a:spcAft>
                <a:spcPts val="0"/>
              </a:spcAft>
              <a:buClrTx/>
              <a:buSzTx/>
              <a:tabLst/>
              <a:defRPr/>
            </a:pPr>
            <a:r>
              <a:rPr lang="ja-JP" altLang="en-US" sz="2400" dirty="0" smtClean="0">
                <a:solidFill>
                  <a:srgbClr val="000000"/>
                </a:solidFill>
                <a:latin typeface="ヒラギノ角ゴ Pro W3"/>
                <a:ea typeface="ヒラギノ角ゴ Pro W3"/>
                <a:cs typeface="ヒラギノ角ゴ Pro W3"/>
              </a:rPr>
              <a:t>リッジ放射の観測として最長の約</a:t>
            </a:r>
            <a:r>
              <a:rPr lang="en-US" altLang="ja-JP" sz="2400" dirty="0" smtClean="0">
                <a:solidFill>
                  <a:srgbClr val="000000"/>
                </a:solidFill>
                <a:latin typeface="ヒラギノ角ゴ Pro W3"/>
                <a:ea typeface="ヒラギノ角ゴ Pro W3"/>
                <a:cs typeface="ヒラギノ角ゴ Pro W3"/>
              </a:rPr>
              <a:t>900 </a:t>
            </a:r>
            <a:r>
              <a:rPr lang="en-US" altLang="ja-JP" sz="2400" dirty="0" err="1" smtClean="0">
                <a:solidFill>
                  <a:srgbClr val="000000"/>
                </a:solidFill>
                <a:latin typeface="ヒラギノ角ゴ Pro W3"/>
                <a:ea typeface="ヒラギノ角ゴ Pro W3"/>
                <a:cs typeface="ヒラギノ角ゴ Pro W3"/>
              </a:rPr>
              <a:t>ks</a:t>
            </a:r>
            <a:r>
              <a:rPr lang="ja-JP" altLang="en-US" sz="2400" dirty="0" smtClean="0">
                <a:solidFill>
                  <a:srgbClr val="000000"/>
                </a:solidFill>
                <a:latin typeface="ヒラギノ角ゴ Pro W3"/>
                <a:ea typeface="ヒラギノ角ゴ Pro W3"/>
                <a:cs typeface="ヒラギノ角ゴ Pro W3"/>
              </a:rPr>
              <a:t>の観測</a:t>
            </a:r>
            <a:endParaRPr lang="en-US" altLang="ja-JP" sz="2400" dirty="0" smtClean="0">
              <a:solidFill>
                <a:srgbClr val="000000"/>
              </a:solidFill>
              <a:latin typeface="ヒラギノ角ゴ Pro W3"/>
              <a:ea typeface="ヒラギノ角ゴ Pro W3"/>
              <a:cs typeface="ヒラギノ角ゴ Pro W3"/>
            </a:endParaRPr>
          </a:p>
          <a:p>
            <a:pPr marL="0" marR="0" lvl="0" indent="0" algn="l" defTabSz="914400" rtl="0" eaLnBrk="1" fontAlgn="auto" latinLnBrk="0" hangingPunct="1">
              <a:lnSpc>
                <a:spcPct val="100000"/>
              </a:lnSpc>
              <a:spcBef>
                <a:spcPct val="0"/>
              </a:spcBef>
              <a:spcAft>
                <a:spcPts val="0"/>
              </a:spcAft>
              <a:buClrTx/>
              <a:buSzTx/>
              <a:tabLst/>
              <a:defRPr/>
            </a:pPr>
            <a:endParaRPr lang="en-US" altLang="ja-JP" sz="2400" dirty="0" smtClean="0">
              <a:solidFill>
                <a:srgbClr val="000000"/>
              </a:solidFill>
              <a:latin typeface="ヒラギノ角ゴ Pro W3"/>
              <a:ea typeface="ヒラギノ角ゴ Pro W3"/>
              <a:cs typeface="ヒラギノ角ゴ Pro W3"/>
            </a:endParaRPr>
          </a:p>
          <a:p>
            <a:pPr marL="0" marR="0" lvl="0" indent="0" algn="l" defTabSz="914400" rtl="0" eaLnBrk="1" fontAlgn="auto" latinLnBrk="0" hangingPunct="1">
              <a:lnSpc>
                <a:spcPct val="100000"/>
              </a:lnSpc>
              <a:spcBef>
                <a:spcPct val="0"/>
              </a:spcBef>
              <a:spcAft>
                <a:spcPts val="0"/>
              </a:spcAft>
              <a:buClrTx/>
              <a:buSzTx/>
              <a:tabLst/>
              <a:defRPr/>
            </a:pPr>
            <a:r>
              <a:rPr lang="ja-JP" altLang="en-US" sz="2400" dirty="0" smtClean="0">
                <a:solidFill>
                  <a:srgbClr val="000000"/>
                </a:solidFill>
                <a:latin typeface="ヒラギノ角ゴ Pro W3"/>
                <a:ea typeface="ヒラギノ角ゴ Pro W3"/>
                <a:cs typeface="ヒラギノ角ゴ Pro W3"/>
              </a:rPr>
              <a:t>リッジ放射を鉄輝線付近で約</a:t>
            </a:r>
            <a:r>
              <a:rPr lang="en-US" altLang="ja-JP" sz="2400" dirty="0" smtClean="0">
                <a:solidFill>
                  <a:srgbClr val="000000"/>
                </a:solidFill>
                <a:latin typeface="ヒラギノ角ゴ Pro W3"/>
                <a:ea typeface="ヒラギノ角ゴ Pro W3"/>
                <a:cs typeface="ヒラギノ角ゴ Pro W3"/>
              </a:rPr>
              <a:t>80%</a:t>
            </a:r>
            <a:r>
              <a:rPr lang="ja-JP" altLang="en-US" sz="2400" dirty="0" smtClean="0">
                <a:solidFill>
                  <a:srgbClr val="000000"/>
                </a:solidFill>
                <a:latin typeface="ヒラギノ角ゴ Pro W3"/>
                <a:ea typeface="ヒラギノ角ゴ Pro W3"/>
                <a:cs typeface="ヒラギノ角ゴ Pro W3"/>
              </a:rPr>
              <a:t>点源に分解</a:t>
            </a:r>
            <a:r>
              <a:rPr lang="en-US" altLang="ja-JP" sz="2400" dirty="0" smtClean="0">
                <a:solidFill>
                  <a:srgbClr val="000000"/>
                </a:solidFill>
                <a:latin typeface="ヒラギノ角ゴ Pro W3"/>
                <a:ea typeface="ヒラギノ角ゴ Pro W3"/>
                <a:cs typeface="ヒラギノ角ゴ Pro W3"/>
              </a:rPr>
              <a:t>→</a:t>
            </a:r>
            <a:r>
              <a:rPr lang="ja-JP" altLang="en-US" sz="2400" dirty="0" smtClean="0">
                <a:solidFill>
                  <a:srgbClr val="000000"/>
                </a:solidFill>
                <a:latin typeface="ヒラギノ角ゴ Pro W3"/>
                <a:ea typeface="ヒラギノ角ゴ Pro W3"/>
                <a:cs typeface="ヒラギノ角ゴ Pro W3"/>
              </a:rPr>
              <a:t>点源が優勢であることが明らかに</a:t>
            </a:r>
            <a:endParaRPr lang="en-US" altLang="ja-JP" sz="2400" dirty="0" smtClean="0">
              <a:solidFill>
                <a:srgbClr val="000000"/>
              </a:solidFill>
              <a:latin typeface="ヒラギノ角ゴ Pro W3"/>
              <a:ea typeface="ヒラギノ角ゴ Pro W3"/>
              <a:cs typeface="ヒラギノ角ゴ Pro W3"/>
            </a:endParaRPr>
          </a:p>
        </p:txBody>
      </p:sp>
      <p:cxnSp>
        <p:nvCxnSpPr>
          <p:cNvPr id="24" name="直線コネクタ 23"/>
          <p:cNvCxnSpPr/>
          <p:nvPr/>
        </p:nvCxnSpPr>
        <p:spPr>
          <a:xfrm rot="16200000" flipV="1">
            <a:off x="4535794" y="3575022"/>
            <a:ext cx="1396562" cy="841550"/>
          </a:xfrm>
          <a:prstGeom prst="line">
            <a:avLst/>
          </a:prstGeom>
          <a:ln w="28575" cmpd="sng"/>
          <a:effectLst/>
        </p:spPr>
        <p:style>
          <a:lnRef idx="2">
            <a:schemeClr val="accent1"/>
          </a:lnRef>
          <a:fillRef idx="0">
            <a:schemeClr val="accent1"/>
          </a:fillRef>
          <a:effectRef idx="1">
            <a:schemeClr val="accent1"/>
          </a:effectRef>
          <a:fontRef idx="minor">
            <a:schemeClr val="tx1"/>
          </a:fontRef>
        </p:style>
      </p:cxnSp>
      <p:sp>
        <p:nvSpPr>
          <p:cNvPr id="27" name="スライド番号プレースホルダ 26"/>
          <p:cNvSpPr>
            <a:spLocks noGrp="1"/>
          </p:cNvSpPr>
          <p:nvPr>
            <p:ph type="sldNum" sz="quarter" idx="12"/>
          </p:nvPr>
        </p:nvSpPr>
        <p:spPr/>
        <p:txBody>
          <a:bodyPr/>
          <a:lstStyle/>
          <a:p>
            <a:fld id="{43D78B88-34E3-264A-AC1E-4E63D99AE3DA}" type="slidenum">
              <a:rPr lang="ja-JP" altLang="en-US" smtClean="0"/>
              <a:pPr/>
              <a:t>3</a:t>
            </a:fld>
            <a:endParaRPr lang="ja-JP" altLang="en-US"/>
          </a:p>
        </p:txBody>
      </p:sp>
      <p:sp>
        <p:nvSpPr>
          <p:cNvPr id="19" name="タイトル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mtClean="0"/>
              <a:t>Galactic X-ray Ridge Emission</a:t>
            </a:r>
            <a:endParaRPr lang="ja-JP" altLang="en-US" dirty="0"/>
          </a:p>
        </p:txBody>
      </p:sp>
    </p:spTree>
    <p:extLst>
      <p:ext uri="{BB962C8B-B14F-4D97-AF65-F5344CB8AC3E}">
        <p14:creationId xmlns:p14="http://schemas.microsoft.com/office/powerpoint/2010/main" val="233241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CA8B156E-EEA8-7341-937B-60610F80587F}" type="slidenum">
              <a:rPr lang="ja-JP" altLang="en-US" smtClean="0"/>
              <a:t>4</a:t>
            </a:fld>
            <a:endParaRPr lang="ja-JP" altLang="en-US"/>
          </a:p>
        </p:txBody>
      </p:sp>
      <p:pic>
        <p:nvPicPr>
          <p:cNvPr id="5" name="図 4" descr="スクリーンショット（2013-03-27 9.04.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369" y="1928158"/>
            <a:ext cx="5160631" cy="3510429"/>
          </a:xfrm>
          <a:prstGeom prst="rect">
            <a:avLst/>
          </a:prstGeom>
        </p:spPr>
      </p:pic>
      <p:sp>
        <p:nvSpPr>
          <p:cNvPr id="6" name="テキスト ボックス 5"/>
          <p:cNvSpPr txBox="1"/>
          <p:nvPr/>
        </p:nvSpPr>
        <p:spPr>
          <a:xfrm>
            <a:off x="2106709" y="5732042"/>
            <a:ext cx="5888075" cy="369332"/>
          </a:xfrm>
          <a:prstGeom prst="rect">
            <a:avLst/>
          </a:prstGeom>
          <a:noFill/>
        </p:spPr>
        <p:txBody>
          <a:bodyPr wrap="none" rtlCol="0">
            <a:spAutoFit/>
          </a:bodyPr>
          <a:lstStyle/>
          <a:p>
            <a:r>
              <a:rPr kumimoji="1" lang="ja-JP" altLang="en-US" dirty="0" smtClean="0"/>
              <a:t>銀画面上の</a:t>
            </a:r>
            <a:r>
              <a:rPr kumimoji="1" lang="ja-JP" altLang="en-US" dirty="0" smtClean="0">
                <a:solidFill>
                  <a:srgbClr val="FF0000"/>
                </a:solidFill>
              </a:rPr>
              <a:t>暗い</a:t>
            </a:r>
            <a:r>
              <a:rPr kumimoji="1" lang="en-US" altLang="ja-JP" dirty="0" smtClean="0"/>
              <a:t>X</a:t>
            </a:r>
            <a:r>
              <a:rPr kumimoji="1" lang="ja-JP" altLang="en-US" dirty="0" smtClean="0"/>
              <a:t>線源が</a:t>
            </a:r>
            <a:r>
              <a:rPr kumimoji="1" lang="en-US" altLang="ja-JP" dirty="0" smtClean="0"/>
              <a:t>GRXE</a:t>
            </a:r>
            <a:r>
              <a:rPr kumimoji="1" lang="ja-JP" altLang="en-US" dirty="0" smtClean="0"/>
              <a:t>の鉄輝線を主に担っている</a:t>
            </a:r>
            <a:endParaRPr kumimoji="1" lang="ja-JP" altLang="en-US" dirty="0"/>
          </a:p>
        </p:txBody>
      </p:sp>
      <p:sp>
        <p:nvSpPr>
          <p:cNvPr id="7" name="テキスト ボックス 6"/>
          <p:cNvSpPr txBox="1"/>
          <p:nvPr/>
        </p:nvSpPr>
        <p:spPr>
          <a:xfrm>
            <a:off x="6977533" y="4811059"/>
            <a:ext cx="2087230" cy="369332"/>
          </a:xfrm>
          <a:prstGeom prst="rect">
            <a:avLst/>
          </a:prstGeom>
          <a:noFill/>
        </p:spPr>
        <p:txBody>
          <a:bodyPr wrap="none" rtlCol="0">
            <a:spAutoFit/>
          </a:bodyPr>
          <a:lstStyle/>
          <a:p>
            <a:r>
              <a:rPr kumimoji="1" lang="en-US" altLang="ja-JP" dirty="0" err="1" smtClean="0"/>
              <a:t>Morihana</a:t>
            </a:r>
            <a:r>
              <a:rPr kumimoji="1" lang="en-US" altLang="ja-JP" dirty="0" smtClean="0"/>
              <a:t> et al.2013</a:t>
            </a:r>
            <a:endParaRPr kumimoji="1" lang="ja-JP" altLang="en-US" dirty="0"/>
          </a:p>
        </p:txBody>
      </p:sp>
      <p:sp>
        <p:nvSpPr>
          <p:cNvPr id="4" name="テキスト ボックス 3"/>
          <p:cNvSpPr txBox="1"/>
          <p:nvPr/>
        </p:nvSpPr>
        <p:spPr>
          <a:xfrm>
            <a:off x="495238" y="1403368"/>
            <a:ext cx="8254784" cy="646331"/>
          </a:xfrm>
          <a:prstGeom prst="rect">
            <a:avLst/>
          </a:prstGeom>
          <a:noFill/>
        </p:spPr>
        <p:txBody>
          <a:bodyPr wrap="none" rtlCol="0">
            <a:spAutoFit/>
          </a:bodyPr>
          <a:lstStyle/>
          <a:p>
            <a:pPr algn="ctr"/>
            <a:r>
              <a:rPr lang="en-US" altLang="ja-JP" dirty="0" err="1" smtClean="0"/>
              <a:t>Revnivtsev</a:t>
            </a:r>
            <a:r>
              <a:rPr lang="en-US" altLang="ja-JP" dirty="0" smtClean="0"/>
              <a:t> field </a:t>
            </a:r>
            <a:r>
              <a:rPr lang="ja-JP" altLang="en-US" dirty="0" smtClean="0"/>
              <a:t>（</a:t>
            </a:r>
            <a:r>
              <a:rPr lang="en-US" altLang="ja-JP" dirty="0" smtClean="0"/>
              <a:t>~900 </a:t>
            </a:r>
            <a:r>
              <a:rPr lang="en-US" altLang="ja-JP" dirty="0" err="1" smtClean="0"/>
              <a:t>ksec</a:t>
            </a:r>
            <a:r>
              <a:rPr lang="ja-JP" altLang="en-US" dirty="0" smtClean="0"/>
              <a:t>）で、ある</a:t>
            </a:r>
            <a:r>
              <a:rPr lang="en-US" altLang="ja-JP" dirty="0" smtClean="0"/>
              <a:t>threshold</a:t>
            </a:r>
            <a:r>
              <a:rPr lang="ja-JP" altLang="en-US" dirty="0" smtClean="0"/>
              <a:t>より</a:t>
            </a:r>
            <a:r>
              <a:rPr lang="en-US" altLang="en-US" dirty="0" err="1" smtClean="0"/>
              <a:t>明るいX</a:t>
            </a:r>
            <a:r>
              <a:rPr lang="ja-JP" altLang="en-US" dirty="0" smtClean="0"/>
              <a:t>線</a:t>
            </a:r>
            <a:r>
              <a:rPr lang="en-US" altLang="en-US" dirty="0" smtClean="0"/>
              <a:t>点源を</a:t>
            </a:r>
            <a:r>
              <a:rPr lang="ja-JP" altLang="en-US" dirty="0" smtClean="0"/>
              <a:t>重ね合わせとき</a:t>
            </a:r>
            <a:r>
              <a:rPr lang="en-US" altLang="en-US" dirty="0" smtClean="0"/>
              <a:t>、</a:t>
            </a:r>
            <a:endParaRPr lang="en-US" altLang="ja-JP" dirty="0" smtClean="0"/>
          </a:p>
          <a:p>
            <a:pPr algn="ctr"/>
            <a:r>
              <a:rPr lang="ja-JP" altLang="en-US" dirty="0" smtClean="0"/>
              <a:t>合成スペクトルの</a:t>
            </a:r>
            <a:r>
              <a:rPr lang="en-US" altLang="en-US" dirty="0" smtClean="0"/>
              <a:t>鉄</a:t>
            </a:r>
            <a:r>
              <a:rPr lang="ja-JP" altLang="en-US" dirty="0" smtClean="0"/>
              <a:t>輝線等価幅と</a:t>
            </a:r>
            <a:r>
              <a:rPr lang="en-US" altLang="en-US" dirty="0" smtClean="0"/>
              <a:t>threshold</a:t>
            </a:r>
            <a:r>
              <a:rPr lang="ja-JP" altLang="en-US" dirty="0" smtClean="0"/>
              <a:t>の関係</a:t>
            </a:r>
            <a:endParaRPr kumimoji="1" lang="ja-JP" altLang="en-US" dirty="0"/>
          </a:p>
        </p:txBody>
      </p:sp>
    </p:spTree>
    <p:extLst>
      <p:ext uri="{BB962C8B-B14F-4D97-AF65-F5344CB8AC3E}">
        <p14:creationId xmlns:p14="http://schemas.microsoft.com/office/powerpoint/2010/main" val="7188174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25.pdf"/>
          <p:cNvPicPr>
            <a:picLocks noChangeAspect="1"/>
          </p:cNvPicPr>
          <p:nvPr/>
        </p:nvPicPr>
        <p:blipFill>
          <a:blip r:embed="rId2"/>
          <a:stretch>
            <a:fillRect/>
          </a:stretch>
        </p:blipFill>
        <p:spPr>
          <a:xfrm>
            <a:off x="321774" y="2488400"/>
            <a:ext cx="8097637" cy="4512290"/>
          </a:xfrm>
          <a:prstGeom prst="rect">
            <a:avLst/>
          </a:prstGeom>
          <a:solidFill>
            <a:schemeClr val="bg1"/>
          </a:solidFill>
        </p:spPr>
      </p:pic>
      <p:sp>
        <p:nvSpPr>
          <p:cNvPr id="10" name="タイトル 1"/>
          <p:cNvSpPr txBox="1">
            <a:spLocks/>
          </p:cNvSpPr>
          <p:nvPr/>
        </p:nvSpPr>
        <p:spPr>
          <a:xfrm>
            <a:off x="165998" y="1190722"/>
            <a:ext cx="8913813" cy="2708403"/>
          </a:xfrm>
          <a:prstGeom prst="rect">
            <a:avLst/>
          </a:prstGeom>
        </p:spPr>
        <p:txBody>
          <a:bodyPr anchor="t">
            <a:noAutofit/>
          </a:bodyPr>
          <a:lstStyle/>
          <a:p>
            <a:pPr marL="0" marR="0" lvl="0" indent="0" algn="l" defTabSz="914400" rtl="0" eaLnBrk="1" fontAlgn="auto" latinLnBrk="0" hangingPunct="1">
              <a:lnSpc>
                <a:spcPct val="100000"/>
              </a:lnSpc>
              <a:spcBef>
                <a:spcPct val="0"/>
              </a:spcBef>
              <a:spcAft>
                <a:spcPts val="0"/>
              </a:spcAft>
              <a:buClrTx/>
              <a:buSzTx/>
              <a:buFont typeface="Wingdings" charset="2"/>
              <a:buChar char="n"/>
              <a:tabLst/>
              <a:defRPr/>
            </a:pPr>
            <a:r>
              <a:rPr lang="ja-JP" altLang="en-US" sz="2400" dirty="0" smtClean="0">
                <a:solidFill>
                  <a:srgbClr val="000000"/>
                </a:solidFill>
                <a:latin typeface="ヒラギノ角ゴ Pro W3"/>
                <a:ea typeface="ヒラギノ角ゴ Pro W3"/>
                <a:cs typeface="ヒラギノ角ゴ Pro W3"/>
              </a:rPr>
              <a:t>残された問題</a:t>
            </a:r>
            <a:endParaRPr lang="en-US" altLang="ja-JP" sz="2400" dirty="0" smtClean="0">
              <a:solidFill>
                <a:srgbClr val="000000"/>
              </a:solidFill>
              <a:latin typeface="ヒラギノ角ゴ Pro W3"/>
              <a:ea typeface="ヒラギノ角ゴ Pro W3"/>
              <a:cs typeface="ヒラギノ角ゴ Pro W3"/>
            </a:endParaRPr>
          </a:p>
          <a:p>
            <a:pPr lvl="1" defTabSz="914400">
              <a:spcBef>
                <a:spcPct val="0"/>
              </a:spcBef>
              <a:buSzPct val="80000"/>
              <a:buFont typeface="Wingdings" charset="2"/>
              <a:buChar char="n"/>
              <a:defRPr/>
            </a:pPr>
            <a:r>
              <a:rPr lang="en-US" altLang="en-US" sz="2400" dirty="0" smtClean="0">
                <a:solidFill>
                  <a:srgbClr val="000000"/>
                </a:solidFill>
                <a:latin typeface="ヒラギノ角ゴ Pro W3"/>
                <a:ea typeface="ヒラギノ角ゴ Pro W3"/>
                <a:cs typeface="ヒラギノ角ゴ Pro W3"/>
              </a:rPr>
              <a:t>現在想定されている</a:t>
            </a:r>
            <a:r>
              <a:rPr lang="ja-JP" altLang="en-US" sz="2400" dirty="0" smtClean="0">
                <a:solidFill>
                  <a:srgbClr val="000000"/>
                </a:solidFill>
                <a:latin typeface="ヒラギノ角ゴ Pro W3"/>
                <a:ea typeface="ヒラギノ角ゴ Pro W3"/>
                <a:cs typeface="ヒラギノ角ゴ Pro W3"/>
              </a:rPr>
              <a:t>天体種族で説明できない</a:t>
            </a:r>
            <a:endParaRPr lang="en-US" altLang="ja-JP" sz="2400" dirty="0" smtClean="0">
              <a:solidFill>
                <a:srgbClr val="000000"/>
              </a:solidFill>
              <a:latin typeface="ヒラギノ角ゴ Pro W3"/>
              <a:ea typeface="ヒラギノ角ゴ Pro W3"/>
              <a:cs typeface="ヒラギノ角ゴ Pro W3"/>
            </a:endParaRPr>
          </a:p>
          <a:p>
            <a:pPr lvl="2" defTabSz="914400">
              <a:spcBef>
                <a:spcPct val="0"/>
              </a:spcBef>
              <a:buSzPct val="80000"/>
              <a:defRPr/>
            </a:pPr>
            <a:r>
              <a:rPr lang="en-US" altLang="ja-JP" sz="2400" dirty="0" err="1" smtClean="0">
                <a:solidFill>
                  <a:srgbClr val="000000"/>
                </a:solidFill>
                <a:latin typeface="ヒラギノ角ゴ Pro W3"/>
                <a:ea typeface="ヒラギノ角ゴ Pro W3"/>
                <a:cs typeface="ヒラギノ角ゴ Pro W3"/>
              </a:rPr>
              <a:t>Revnivtsev</a:t>
            </a:r>
            <a:r>
              <a:rPr lang="en-US" altLang="ja-JP" sz="2400" dirty="0" smtClean="0">
                <a:solidFill>
                  <a:srgbClr val="000000"/>
                </a:solidFill>
                <a:latin typeface="ヒラギノ角ゴ Pro W3"/>
                <a:ea typeface="ヒラギノ角ゴ Pro W3"/>
                <a:cs typeface="ヒラギノ角ゴ Pro W3"/>
              </a:rPr>
              <a:t> field  </a:t>
            </a:r>
            <a:r>
              <a:rPr lang="ja-JP" altLang="en-US" sz="2400" dirty="0" smtClean="0">
                <a:solidFill>
                  <a:srgbClr val="000000"/>
                </a:solidFill>
                <a:latin typeface="ヒラギノ角ゴ Pro W3"/>
                <a:ea typeface="ヒラギノ角ゴ Pro W3"/>
                <a:cs typeface="ヒラギノ角ゴ Pro W3"/>
              </a:rPr>
              <a:t>明るい天体のスペクトル</a:t>
            </a:r>
            <a:r>
              <a:rPr lang="en-US" altLang="ja-JP" sz="2400" dirty="0" smtClean="0">
                <a:solidFill>
                  <a:srgbClr val="000000"/>
                </a:solidFill>
                <a:latin typeface="ヒラギノ角ゴ Pro W3"/>
                <a:ea typeface="ヒラギノ角ゴ Pro W3"/>
                <a:cs typeface="ヒラギノ角ゴ Pro W3"/>
              </a:rPr>
              <a:t>→</a:t>
            </a:r>
            <a:r>
              <a:rPr lang="ja-JP" altLang="en-US" sz="2400" dirty="0" smtClean="0">
                <a:solidFill>
                  <a:srgbClr val="000000"/>
                </a:solidFill>
                <a:latin typeface="ヒラギノ角ゴ Pro W3"/>
                <a:ea typeface="ヒラギノ角ゴ Pro W3"/>
                <a:cs typeface="ヒラギノ角ゴ Pro W3"/>
              </a:rPr>
              <a:t>鉄輝線なし</a:t>
            </a:r>
            <a:endParaRPr lang="en-US" altLang="ja-JP" sz="2400" dirty="0" smtClean="0">
              <a:solidFill>
                <a:srgbClr val="000000"/>
              </a:solidFill>
              <a:latin typeface="ヒラギノ角ゴ Pro W3"/>
              <a:ea typeface="ヒラギノ角ゴ Pro W3"/>
              <a:cs typeface="ヒラギノ角ゴ Pro W3"/>
            </a:endParaRPr>
          </a:p>
          <a:p>
            <a:pPr lvl="1" defTabSz="914400">
              <a:spcBef>
                <a:spcPct val="0"/>
              </a:spcBef>
              <a:buSzPct val="80000"/>
              <a:buFont typeface="Wingdings" charset="2"/>
              <a:buChar char="n"/>
              <a:defRPr/>
            </a:pPr>
            <a:r>
              <a:rPr lang="ja-JP" altLang="en-US" sz="2400" dirty="0" smtClean="0">
                <a:solidFill>
                  <a:srgbClr val="000000"/>
                </a:solidFill>
                <a:latin typeface="ヒラギノ角ゴ Pro W3"/>
                <a:ea typeface="ヒラギノ角ゴ Pro W3"/>
                <a:cs typeface="ヒラギノ角ゴ Pro W3"/>
              </a:rPr>
              <a:t>鉄緯線を担っている暗い</a:t>
            </a:r>
            <a:r>
              <a:rPr lang="en-US" altLang="ja-JP" sz="2400" dirty="0" smtClean="0">
                <a:solidFill>
                  <a:srgbClr val="000000"/>
                </a:solidFill>
                <a:latin typeface="ヒラギノ角ゴ Pro W3"/>
                <a:ea typeface="ヒラギノ角ゴ Pro W3"/>
                <a:cs typeface="ヒラギノ角ゴ Pro W3"/>
              </a:rPr>
              <a:t>X</a:t>
            </a:r>
            <a:r>
              <a:rPr lang="ja-JP" altLang="en-US" sz="2400" dirty="0" smtClean="0">
                <a:solidFill>
                  <a:srgbClr val="000000"/>
                </a:solidFill>
                <a:latin typeface="ヒラギノ角ゴ Pro W3"/>
                <a:ea typeface="ヒラギノ角ゴ Pro W3"/>
                <a:cs typeface="ヒラギノ角ゴ Pro W3"/>
              </a:rPr>
              <a:t>線天体の正体は</a:t>
            </a:r>
            <a:r>
              <a:rPr lang="en-US" altLang="en-US" sz="2400" dirty="0" smtClean="0">
                <a:solidFill>
                  <a:srgbClr val="000000"/>
                </a:solidFill>
                <a:latin typeface="ヒラギノ角ゴ Pro W3"/>
                <a:ea typeface="ヒラギノ角ゴ Pro W3"/>
                <a:cs typeface="ヒラギノ角ゴ Pro W3"/>
              </a:rPr>
              <a:t>？</a:t>
            </a:r>
            <a:endParaRPr lang="en-US" altLang="ja-JP" sz="2400" dirty="0" smtClean="0">
              <a:solidFill>
                <a:srgbClr val="000000"/>
              </a:solidFill>
              <a:latin typeface="ヒラギノ角ゴ Pro W3"/>
              <a:ea typeface="ヒラギノ角ゴ Pro W3"/>
              <a:cs typeface="ヒラギノ角ゴ Pro W3"/>
            </a:endParaRPr>
          </a:p>
          <a:p>
            <a:pPr lvl="1" defTabSz="914400">
              <a:spcBef>
                <a:spcPct val="0"/>
              </a:spcBef>
              <a:buSzPct val="80000"/>
              <a:defRPr/>
            </a:pPr>
            <a:r>
              <a:rPr lang="en-US" altLang="ja-JP" sz="2400" dirty="0" smtClean="0">
                <a:solidFill>
                  <a:srgbClr val="000000"/>
                </a:solidFill>
                <a:latin typeface="ヒラギノ角ゴ Pro W3"/>
                <a:ea typeface="ヒラギノ角ゴ Pro W3"/>
                <a:cs typeface="ヒラギノ角ゴ Pro W3"/>
              </a:rPr>
              <a:t>→</a:t>
            </a:r>
            <a:r>
              <a:rPr lang="ja-JP" altLang="en-US" sz="2400" dirty="0" smtClean="0">
                <a:solidFill>
                  <a:srgbClr val="000000"/>
                </a:solidFill>
                <a:latin typeface="ヒラギノ角ゴ Pro W3"/>
                <a:ea typeface="ヒラギノ角ゴ Pro W3"/>
                <a:cs typeface="ヒラギノ角ゴ Pro W3"/>
              </a:rPr>
              <a:t>どのような種族の天体が銀河系内に存在し、それらがどれだけリッジ放射に寄与しているか？</a:t>
            </a:r>
            <a:endParaRPr lang="en-US" altLang="ja-JP" sz="2400" dirty="0" smtClean="0">
              <a:solidFill>
                <a:srgbClr val="000000"/>
              </a:solidFill>
              <a:latin typeface="ヒラギノ角ゴ Pro W3"/>
              <a:ea typeface="ヒラギノ角ゴ Pro W3"/>
              <a:cs typeface="ヒラギノ角ゴ Pro W3"/>
            </a:endParaRPr>
          </a:p>
          <a:p>
            <a:pPr lvl="1" defTabSz="914400">
              <a:spcBef>
                <a:spcPct val="0"/>
              </a:spcBef>
              <a:buSzPct val="80000"/>
              <a:buFont typeface="Wingdings" charset="2"/>
              <a:buChar char="n"/>
              <a:defRPr/>
            </a:pPr>
            <a:endParaRPr lang="en-US" altLang="ja-JP" sz="2400" dirty="0" smtClean="0">
              <a:solidFill>
                <a:srgbClr val="000000"/>
              </a:solidFill>
              <a:latin typeface="ヒラギノ角ゴ Pro W3"/>
              <a:ea typeface="ヒラギノ角ゴ Pro W3"/>
              <a:cs typeface="ヒラギノ角ゴ Pro W3"/>
            </a:endParaRPr>
          </a:p>
          <a:p>
            <a:pPr lvl="2" defTabSz="914400">
              <a:spcBef>
                <a:spcPct val="0"/>
              </a:spcBef>
              <a:buSzPct val="80000"/>
              <a:defRPr/>
            </a:pPr>
            <a:endParaRPr lang="en-US" altLang="ja-JP" sz="2400" dirty="0" smtClean="0">
              <a:solidFill>
                <a:srgbClr val="000000"/>
              </a:solidFill>
              <a:latin typeface="ヒラギノ角ゴ Pro W3"/>
              <a:ea typeface="ヒラギノ角ゴ Pro W3"/>
              <a:cs typeface="ヒラギノ角ゴ Pro W3"/>
            </a:endParaRPr>
          </a:p>
        </p:txBody>
      </p:sp>
      <p:sp>
        <p:nvSpPr>
          <p:cNvPr id="16" name="タイトル 1"/>
          <p:cNvSpPr>
            <a:spLocks noGrp="1"/>
          </p:cNvSpPr>
          <p:nvPr>
            <p:ph type="title"/>
          </p:nvPr>
        </p:nvSpPr>
        <p:spPr>
          <a:xfrm>
            <a:off x="1504069" y="453662"/>
            <a:ext cx="6135861" cy="773295"/>
          </a:xfrm>
        </p:spPr>
        <p:txBody>
          <a:bodyPr>
            <a:noAutofit/>
          </a:bodyPr>
          <a:lstStyle/>
          <a:p>
            <a:pPr algn="ctr"/>
            <a:r>
              <a:rPr lang="en-US" altLang="ja-JP" sz="2800" b="0" dirty="0" smtClean="0">
                <a:solidFill>
                  <a:srgbClr val="FFFFFF"/>
                </a:solidFill>
                <a:latin typeface="ヒラギノ角ゴ Pro W6"/>
                <a:ea typeface="ヒラギノ角ゴ Pro W6"/>
                <a:cs typeface="ヒラギノ角ゴ Pro W6"/>
              </a:rPr>
              <a:t>I-3. </a:t>
            </a:r>
            <a:r>
              <a:rPr lang="ja-JP" altLang="en-US" sz="2800" b="0" dirty="0" smtClean="0">
                <a:solidFill>
                  <a:srgbClr val="FFFFFF"/>
                </a:solidFill>
                <a:latin typeface="ヒラギノ角ゴ Pro W6"/>
                <a:ea typeface="ヒラギノ角ゴ Pro W6"/>
                <a:cs typeface="ヒラギノ角ゴ Pro W6"/>
              </a:rPr>
              <a:t>本論文の目的と手法</a:t>
            </a:r>
            <a:endParaRPr lang="ja-JP" altLang="en-US" sz="2800" b="0" dirty="0">
              <a:solidFill>
                <a:srgbClr val="FFFFFF"/>
              </a:solidFill>
              <a:latin typeface="ヒラギノ角ゴ Pro W6"/>
              <a:ea typeface="ヒラギノ角ゴ Pro W6"/>
              <a:cs typeface="ヒラギノ角ゴ Pro W6"/>
            </a:endParaRPr>
          </a:p>
        </p:txBody>
      </p:sp>
      <p:sp>
        <p:nvSpPr>
          <p:cNvPr id="17" name="タイトル 1"/>
          <p:cNvSpPr txBox="1">
            <a:spLocks/>
          </p:cNvSpPr>
          <p:nvPr/>
        </p:nvSpPr>
        <p:spPr>
          <a:xfrm>
            <a:off x="165998" y="3919298"/>
            <a:ext cx="8913813" cy="3033405"/>
          </a:xfrm>
          <a:prstGeom prst="rect">
            <a:avLst/>
          </a:prstGeom>
        </p:spPr>
        <p:txBody>
          <a:bodyPr anchor="t">
            <a:noAutofit/>
          </a:bodyPr>
          <a:lstStyle/>
          <a:p>
            <a:pPr defTabSz="914400">
              <a:spcBef>
                <a:spcPct val="0"/>
              </a:spcBef>
              <a:buSzPct val="80000"/>
              <a:buFont typeface="Wingdings" charset="2"/>
              <a:buChar char="n"/>
              <a:defRPr/>
            </a:pPr>
            <a:r>
              <a:rPr lang="ja-JP" altLang="en-US" sz="2400" dirty="0" smtClean="0">
                <a:solidFill>
                  <a:srgbClr val="000000"/>
                </a:solidFill>
                <a:latin typeface="ヒラギノ角ゴ Pro W3"/>
                <a:ea typeface="ヒラギノ角ゴ Pro W3"/>
                <a:cs typeface="ヒラギノ角ゴ Pro W3"/>
              </a:rPr>
              <a:t>手法</a:t>
            </a:r>
            <a:endParaRPr lang="en-US" altLang="ja-JP" sz="2400" dirty="0" smtClean="0">
              <a:solidFill>
                <a:srgbClr val="000000"/>
              </a:solidFill>
              <a:latin typeface="ヒラギノ角ゴ Pro W3"/>
              <a:ea typeface="ヒラギノ角ゴ Pro W3"/>
              <a:cs typeface="ヒラギノ角ゴ Pro W3"/>
            </a:endParaRPr>
          </a:p>
          <a:p>
            <a:pPr lvl="1" defTabSz="914400">
              <a:spcBef>
                <a:spcPct val="0"/>
              </a:spcBef>
              <a:buSzPct val="80000"/>
              <a:buFont typeface="Wingdings" charset="2"/>
              <a:buChar char="n"/>
              <a:defRPr/>
            </a:pPr>
            <a:r>
              <a:rPr lang="en-US" altLang="ja-JP" sz="2400" dirty="0" smtClean="0">
                <a:solidFill>
                  <a:srgbClr val="FF0000"/>
                </a:solidFill>
                <a:latin typeface="ヒラギノ角ゴ Pro W3"/>
                <a:ea typeface="ヒラギノ角ゴ Pro W3"/>
                <a:cs typeface="ヒラギノ角ゴ Pro W3"/>
              </a:rPr>
              <a:t>X</a:t>
            </a:r>
            <a:r>
              <a:rPr lang="ja-JP" altLang="en-US" sz="2400" dirty="0" smtClean="0">
                <a:solidFill>
                  <a:srgbClr val="FF0000"/>
                </a:solidFill>
                <a:latin typeface="ヒラギノ角ゴ Pro W3"/>
                <a:ea typeface="ヒラギノ角ゴ Pro W3"/>
                <a:cs typeface="ヒラギノ角ゴ Pro W3"/>
              </a:rPr>
              <a:t>線と同程度の透過力を持つ近赤外線を使用</a:t>
            </a:r>
            <a:endParaRPr lang="en-US" altLang="ja-JP" sz="2400" dirty="0" smtClean="0">
              <a:solidFill>
                <a:srgbClr val="FF0000"/>
              </a:solidFill>
              <a:latin typeface="ヒラギノ角ゴ Pro W3"/>
              <a:ea typeface="ヒラギノ角ゴ Pro W3"/>
              <a:cs typeface="ヒラギノ角ゴ Pro W3"/>
            </a:endParaRPr>
          </a:p>
          <a:p>
            <a:pPr lvl="1" defTabSz="914400">
              <a:spcBef>
                <a:spcPct val="0"/>
              </a:spcBef>
              <a:buSzPct val="80000"/>
              <a:buFont typeface="Wingdings" charset="2"/>
              <a:buChar char="n"/>
              <a:defRPr/>
            </a:pPr>
            <a:r>
              <a:rPr lang="ja-JP" altLang="en-US" sz="2400" dirty="0" smtClean="0">
                <a:solidFill>
                  <a:srgbClr val="FF0000"/>
                </a:solidFill>
                <a:latin typeface="ヒラギノ角ゴ Pro W3"/>
                <a:ea typeface="ヒラギノ角ゴ Pro W3"/>
                <a:cs typeface="ヒラギノ角ゴ Pro W3"/>
              </a:rPr>
              <a:t>近赤外線分光によって種族に制限</a:t>
            </a:r>
            <a:endParaRPr lang="en-US" altLang="ja-JP" sz="2400" dirty="0" smtClean="0">
              <a:solidFill>
                <a:srgbClr val="FF0000"/>
              </a:solidFill>
              <a:latin typeface="ヒラギノ角ゴ Pro W3"/>
              <a:ea typeface="ヒラギノ角ゴ Pro W3"/>
              <a:cs typeface="ヒラギノ角ゴ Pro W3"/>
            </a:endParaRPr>
          </a:p>
          <a:p>
            <a:pPr defTabSz="914400">
              <a:spcBef>
                <a:spcPct val="0"/>
              </a:spcBef>
              <a:buSzPct val="80000"/>
              <a:buFont typeface="Wingdings" charset="2"/>
              <a:buChar char="n"/>
              <a:defRPr/>
            </a:pPr>
            <a:endParaRPr lang="en-US" altLang="ja-JP" sz="2400" dirty="0" smtClean="0">
              <a:solidFill>
                <a:srgbClr val="000000"/>
              </a:solidFill>
              <a:latin typeface="ヒラギノ角ゴ Pro W3"/>
              <a:ea typeface="ヒラギノ角ゴ Pro W3"/>
              <a:cs typeface="ヒラギノ角ゴ Pro W3"/>
            </a:endParaRPr>
          </a:p>
        </p:txBody>
      </p:sp>
      <p:sp>
        <p:nvSpPr>
          <p:cNvPr id="8" name="スライド番号プレースホルダ 7"/>
          <p:cNvSpPr>
            <a:spLocks noGrp="1"/>
          </p:cNvSpPr>
          <p:nvPr>
            <p:ph type="sldNum" sz="quarter" idx="12"/>
          </p:nvPr>
        </p:nvSpPr>
        <p:spPr/>
        <p:txBody>
          <a:bodyPr/>
          <a:lstStyle/>
          <a:p>
            <a:fld id="{43D78B88-34E3-264A-AC1E-4E63D99AE3DA}" type="slidenum">
              <a:rPr lang="ja-JP" altLang="en-US" smtClean="0"/>
              <a:pPr/>
              <a:t>5</a:t>
            </a:fld>
            <a:endParaRPr lang="ja-JP" altLang="en-US" dirty="0"/>
          </a:p>
        </p:txBody>
      </p:sp>
      <p:sp>
        <p:nvSpPr>
          <p:cNvPr id="9" name="タイトル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t>Galactic X-ray Ridge Emission</a:t>
            </a:r>
            <a:endParaRPr lang="ja-JP" altLang="en-US" dirty="0"/>
          </a:p>
        </p:txBody>
      </p:sp>
    </p:spTree>
    <p:extLst>
      <p:ext uri="{BB962C8B-B14F-4D97-AF65-F5344CB8AC3E}">
        <p14:creationId xmlns:p14="http://schemas.microsoft.com/office/powerpoint/2010/main" val="902502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2000"/>
                                        <p:tgtEl>
                                          <p:spTgt spid="10">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2000"/>
                                        <p:tgtEl>
                                          <p:spTgt spid="10">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1"/>
                                        </p:tgtEl>
                                      </p:cBhvr>
                                    </p:animEffect>
                                    <p:set>
                                      <p:cBhvr>
                                        <p:cTn id="23" dur="1" fill="hold">
                                          <p:stCondLst>
                                            <p:cond delay="9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2000"/>
                                        <p:tgtEl>
                                          <p:spTgt spid="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2000"/>
                                        <p:tgtEl>
                                          <p:spTgt spid="1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2"/>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IRSF</a:t>
            </a:r>
            <a:r>
              <a:rPr kumimoji="1" lang="ja-JP" altLang="en-US" dirty="0" smtClean="0"/>
              <a:t>によるフォローアップ観測</a:t>
            </a:r>
            <a:endParaRPr kumimoji="1" lang="ja-JP" altLang="en-US" dirty="0"/>
          </a:p>
        </p:txBody>
      </p:sp>
      <p:sp>
        <p:nvSpPr>
          <p:cNvPr id="3" name="スライド番号プレースホルダー 2"/>
          <p:cNvSpPr>
            <a:spLocks noGrp="1"/>
          </p:cNvSpPr>
          <p:nvPr>
            <p:ph type="sldNum" sz="quarter" idx="12"/>
          </p:nvPr>
        </p:nvSpPr>
        <p:spPr/>
        <p:txBody>
          <a:bodyPr/>
          <a:lstStyle/>
          <a:p>
            <a:fld id="{CA8B156E-EEA8-7341-937B-60610F80587F}" type="slidenum">
              <a:rPr lang="ja-JP" altLang="en-US" smtClean="0"/>
              <a:t>6</a:t>
            </a:fld>
            <a:endParaRPr lang="ja-JP" altLang="en-US"/>
          </a:p>
        </p:txBody>
      </p:sp>
      <p:pic>
        <p:nvPicPr>
          <p:cNvPr id="5" name="図 4" descr="スクリーンショット（2013-03-27 7.46.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634" y="1503021"/>
            <a:ext cx="5160683" cy="4853329"/>
          </a:xfrm>
          <a:prstGeom prst="rect">
            <a:avLst/>
          </a:prstGeom>
        </p:spPr>
      </p:pic>
      <p:sp>
        <p:nvSpPr>
          <p:cNvPr id="6" name="テキスト ボックス 5"/>
          <p:cNvSpPr txBox="1"/>
          <p:nvPr/>
        </p:nvSpPr>
        <p:spPr>
          <a:xfrm>
            <a:off x="7031317" y="4179671"/>
            <a:ext cx="1866091" cy="646331"/>
          </a:xfrm>
          <a:prstGeom prst="rect">
            <a:avLst/>
          </a:prstGeom>
          <a:noFill/>
        </p:spPr>
        <p:txBody>
          <a:bodyPr wrap="none" rtlCol="0">
            <a:spAutoFit/>
          </a:bodyPr>
          <a:lstStyle/>
          <a:p>
            <a:r>
              <a:rPr kumimoji="1" lang="en-US" altLang="ja-JP" dirty="0" err="1" smtClean="0"/>
              <a:t>Revnivtsev</a:t>
            </a:r>
            <a:r>
              <a:rPr kumimoji="1" lang="en-US" altLang="ja-JP" dirty="0" smtClean="0"/>
              <a:t> field</a:t>
            </a:r>
            <a:r>
              <a:rPr kumimoji="1" lang="ja-JP" altLang="en-US" dirty="0" smtClean="0"/>
              <a:t>で</a:t>
            </a:r>
            <a:endParaRPr kumimoji="1" lang="en-US" altLang="ja-JP" dirty="0" smtClean="0"/>
          </a:p>
          <a:p>
            <a:r>
              <a:rPr kumimoji="1" lang="en-US" altLang="ja-JP" dirty="0" smtClean="0"/>
              <a:t>X</a:t>
            </a:r>
            <a:r>
              <a:rPr kumimoji="1" lang="ja-JP" altLang="en-US" dirty="0" smtClean="0"/>
              <a:t>線天体を同定</a:t>
            </a:r>
            <a:endParaRPr kumimoji="1" lang="ja-JP" altLang="en-US" dirty="0"/>
          </a:p>
        </p:txBody>
      </p:sp>
    </p:spTree>
    <p:extLst>
      <p:ext uri="{BB962C8B-B14F-4D97-AF65-F5344CB8AC3E}">
        <p14:creationId xmlns:p14="http://schemas.microsoft.com/office/powerpoint/2010/main" val="10410143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CA8B156E-EEA8-7341-937B-60610F80587F}" type="slidenum">
              <a:rPr lang="ja-JP" altLang="en-US" smtClean="0"/>
              <a:t>7</a:t>
            </a:fld>
            <a:endParaRPr lang="ja-JP" altLang="en-US"/>
          </a:p>
        </p:txBody>
      </p:sp>
      <p:pic>
        <p:nvPicPr>
          <p:cNvPr id="5" name="図 4" descr="スクリーンショット（2013-03-27 7.49.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129" y="1344422"/>
            <a:ext cx="5435600" cy="5325689"/>
          </a:xfrm>
          <a:prstGeom prst="rect">
            <a:avLst/>
          </a:prstGeom>
        </p:spPr>
      </p:pic>
      <p:sp>
        <p:nvSpPr>
          <p:cNvPr id="6" name="タイトル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mtClean="0"/>
              <a:t>IRSF</a:t>
            </a:r>
            <a:r>
              <a:rPr lang="ja-JP" altLang="en-US" smtClean="0"/>
              <a:t>によるフォローアップ観測</a:t>
            </a:r>
            <a:endParaRPr lang="ja-JP" altLang="en-US" dirty="0"/>
          </a:p>
        </p:txBody>
      </p:sp>
    </p:spTree>
    <p:extLst>
      <p:ext uri="{BB962C8B-B14F-4D97-AF65-F5344CB8AC3E}">
        <p14:creationId xmlns:p14="http://schemas.microsoft.com/office/powerpoint/2010/main" val="19959383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CA8B156E-EEA8-7341-937B-60610F80587F}" type="slidenum">
              <a:rPr lang="ja-JP" altLang="en-US" smtClean="0"/>
              <a:t>8</a:t>
            </a:fld>
            <a:endParaRPr lang="ja-JP" altLang="en-US"/>
          </a:p>
        </p:txBody>
      </p:sp>
      <p:pic>
        <p:nvPicPr>
          <p:cNvPr id="4" name="図 3" descr="スクリーンショット（2013-03-27 8.04.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84" y="2444003"/>
            <a:ext cx="5308600" cy="2743200"/>
          </a:xfrm>
          <a:prstGeom prst="rect">
            <a:avLst/>
          </a:prstGeom>
        </p:spPr>
      </p:pic>
      <p:pic>
        <p:nvPicPr>
          <p:cNvPr id="5" name="図 4" descr="スクリーンショット（2013-03-27 8.06.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901" y="2426070"/>
            <a:ext cx="3948865" cy="3000189"/>
          </a:xfrm>
          <a:prstGeom prst="rect">
            <a:avLst/>
          </a:prstGeom>
        </p:spPr>
      </p:pic>
      <p:sp>
        <p:nvSpPr>
          <p:cNvPr id="6" name="テキスト ボックス 5"/>
          <p:cNvSpPr txBox="1"/>
          <p:nvPr/>
        </p:nvSpPr>
        <p:spPr>
          <a:xfrm>
            <a:off x="2375653" y="5438592"/>
            <a:ext cx="5109875" cy="646331"/>
          </a:xfrm>
          <a:prstGeom prst="rect">
            <a:avLst/>
          </a:prstGeom>
          <a:noFill/>
        </p:spPr>
        <p:txBody>
          <a:bodyPr wrap="square" rtlCol="0">
            <a:spAutoFit/>
          </a:bodyPr>
          <a:lstStyle/>
          <a:p>
            <a:r>
              <a:rPr kumimoji="1" lang="ja-JP" altLang="en-US" dirty="0" smtClean="0"/>
              <a:t>検出された</a:t>
            </a:r>
            <a:r>
              <a:rPr kumimoji="1" lang="en-US" altLang="ja-JP" dirty="0" smtClean="0"/>
              <a:t>X</a:t>
            </a:r>
            <a:r>
              <a:rPr kumimoji="1" lang="ja-JP" altLang="en-US" dirty="0" smtClean="0"/>
              <a:t>線源の一割程度しか</a:t>
            </a:r>
            <a:endParaRPr kumimoji="1" lang="en-US" altLang="ja-JP" dirty="0" smtClean="0"/>
          </a:p>
          <a:p>
            <a:r>
              <a:rPr kumimoji="1" lang="ja-JP" altLang="en-US" dirty="0" smtClean="0"/>
              <a:t>赤外線同定されていない！</a:t>
            </a:r>
            <a:endParaRPr kumimoji="1" lang="ja-JP" altLang="en-US" dirty="0"/>
          </a:p>
        </p:txBody>
      </p:sp>
      <p:sp>
        <p:nvSpPr>
          <p:cNvPr id="7" name="正方形/長方形 6"/>
          <p:cNvSpPr/>
          <p:nvPr/>
        </p:nvSpPr>
        <p:spPr>
          <a:xfrm>
            <a:off x="457200" y="4508979"/>
            <a:ext cx="4494759" cy="42806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41934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CA8B156E-EEA8-7341-937B-60610F80587F}" type="slidenum">
              <a:rPr lang="ja-JP" altLang="en-US" smtClean="0"/>
              <a:t>9</a:t>
            </a:fld>
            <a:endParaRPr lang="ja-JP" altLang="en-US"/>
          </a:p>
        </p:txBody>
      </p:sp>
      <p:pic>
        <p:nvPicPr>
          <p:cNvPr id="6" name="図 5" descr="スクリーンショット（2013-03-27 8.16.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38" y="2331570"/>
            <a:ext cx="8686800" cy="2331886"/>
          </a:xfrm>
          <a:prstGeom prst="rect">
            <a:avLst/>
          </a:prstGeom>
        </p:spPr>
      </p:pic>
      <p:sp>
        <p:nvSpPr>
          <p:cNvPr id="7" name="テキスト ボックス 6"/>
          <p:cNvSpPr txBox="1"/>
          <p:nvPr/>
        </p:nvSpPr>
        <p:spPr>
          <a:xfrm>
            <a:off x="2540004" y="1703294"/>
            <a:ext cx="4110057" cy="369332"/>
          </a:xfrm>
          <a:prstGeom prst="rect">
            <a:avLst/>
          </a:prstGeom>
          <a:noFill/>
        </p:spPr>
        <p:txBody>
          <a:bodyPr wrap="none" rtlCol="0">
            <a:spAutoFit/>
          </a:bodyPr>
          <a:lstStyle/>
          <a:p>
            <a:r>
              <a:rPr kumimoji="1" lang="en-US" altLang="ja-JP" dirty="0" smtClean="0"/>
              <a:t>Subaru MOIRCS </a:t>
            </a:r>
            <a:r>
              <a:rPr kumimoji="1" lang="ja-JP" altLang="en-US" dirty="0" smtClean="0"/>
              <a:t>スナップショット</a:t>
            </a:r>
            <a:r>
              <a:rPr kumimoji="1" lang="en-US" altLang="ja-JP" dirty="0" smtClean="0"/>
              <a:t> (Ks~20.5)</a:t>
            </a:r>
            <a:endParaRPr kumimoji="1" lang="ja-JP" altLang="en-US" dirty="0"/>
          </a:p>
        </p:txBody>
      </p:sp>
      <p:sp>
        <p:nvSpPr>
          <p:cNvPr id="8" name="テキスト ボックス 7"/>
          <p:cNvSpPr txBox="1"/>
          <p:nvPr/>
        </p:nvSpPr>
        <p:spPr>
          <a:xfrm>
            <a:off x="2360705" y="5175188"/>
            <a:ext cx="4393943" cy="923330"/>
          </a:xfrm>
          <a:prstGeom prst="rect">
            <a:avLst/>
          </a:prstGeom>
          <a:noFill/>
        </p:spPr>
        <p:txBody>
          <a:bodyPr wrap="square" rtlCol="0">
            <a:spAutoFit/>
          </a:bodyPr>
          <a:lstStyle/>
          <a:p>
            <a:r>
              <a:rPr kumimoji="1" lang="ja-JP" altLang="en-US" dirty="0" smtClean="0"/>
              <a:t>近傍の</a:t>
            </a:r>
            <a:r>
              <a:rPr lang="en-US" altLang="ja-JP" dirty="0" smtClean="0"/>
              <a:t>Cataclysmic variable</a:t>
            </a:r>
            <a:r>
              <a:rPr lang="en-US" altLang="ja-JP" dirty="0"/>
              <a:t> </a:t>
            </a:r>
            <a:r>
              <a:rPr lang="en-US" altLang="ja-JP" dirty="0" smtClean="0"/>
              <a:t>(</a:t>
            </a:r>
            <a:r>
              <a:rPr kumimoji="1" lang="en-US" altLang="ja-JP" dirty="0" smtClean="0"/>
              <a:t>GRXE</a:t>
            </a:r>
            <a:r>
              <a:rPr kumimoji="1" lang="ja-JP" altLang="en-US" dirty="0" smtClean="0"/>
              <a:t>の対応天体候補</a:t>
            </a:r>
            <a:r>
              <a:rPr kumimoji="1" lang="en-US" altLang="ja-JP" dirty="0" smtClean="0"/>
              <a:t>)</a:t>
            </a:r>
            <a:r>
              <a:rPr kumimoji="1" lang="ja-JP" altLang="en-US" dirty="0" smtClean="0"/>
              <a:t>を</a:t>
            </a:r>
            <a:r>
              <a:rPr kumimoji="1" lang="en-US" altLang="ja-JP" dirty="0" smtClean="0"/>
              <a:t>d</a:t>
            </a:r>
            <a:r>
              <a:rPr lang="en-US" altLang="ja-JP" dirty="0" smtClean="0"/>
              <a:t>~8kpc</a:t>
            </a:r>
            <a:r>
              <a:rPr lang="ja-JP" altLang="en-US" dirty="0" smtClean="0"/>
              <a:t>に持って行く</a:t>
            </a:r>
            <a:endParaRPr lang="en-US" altLang="ja-JP" dirty="0" smtClean="0"/>
          </a:p>
          <a:p>
            <a:r>
              <a:rPr kumimoji="1" lang="en-US" altLang="ja-JP" dirty="0" smtClean="0">
                <a:sym typeface="Wingdings"/>
              </a:rPr>
              <a:t> </a:t>
            </a:r>
            <a:r>
              <a:rPr kumimoji="1" lang="en-US" altLang="ja-JP" dirty="0" smtClean="0"/>
              <a:t>Ks~28mag</a:t>
            </a:r>
            <a:r>
              <a:rPr lang="ja-JP" altLang="en-US" dirty="0" smtClean="0"/>
              <a:t>が必要</a:t>
            </a:r>
            <a:endParaRPr kumimoji="1" lang="ja-JP" altLang="en-US" dirty="0"/>
          </a:p>
        </p:txBody>
      </p:sp>
    </p:spTree>
    <p:extLst>
      <p:ext uri="{BB962C8B-B14F-4D97-AF65-F5344CB8AC3E}">
        <p14:creationId xmlns:p14="http://schemas.microsoft.com/office/powerpoint/2010/main" val="5788925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1091</TotalTime>
  <Words>1168</Words>
  <Application>Microsoft Macintosh PowerPoint</Application>
  <PresentationFormat>画面に合わせる (4:3)</PresentationFormat>
  <Paragraphs>278</Paragraphs>
  <Slides>23</Slides>
  <Notes>2</Notes>
  <HiddenSlides>0</HiddenSlides>
  <MMClips>0</MMClips>
  <ScaleCrop>false</ScaleCrop>
  <HeadingPairs>
    <vt:vector size="4" baseType="variant">
      <vt:variant>
        <vt:lpstr>テーマ</vt:lpstr>
      </vt:variant>
      <vt:variant>
        <vt:i4>1</vt:i4>
      </vt:variant>
      <vt:variant>
        <vt:lpstr>スライド タイトル</vt:lpstr>
      </vt:variant>
      <vt:variant>
        <vt:i4>23</vt:i4>
      </vt:variant>
    </vt:vector>
  </HeadingPairs>
  <TitlesOfParts>
    <vt:vector size="24" baseType="lpstr">
      <vt:lpstr>Office テーマ</vt:lpstr>
      <vt:lpstr> 銀河面リッジX線放射の 起源天体について</vt:lpstr>
      <vt:lpstr>I-1.  銀河面リッジX線放射とは何か？</vt:lpstr>
      <vt:lpstr>I-2. 銀河面リッジX線放射の起源</vt:lpstr>
      <vt:lpstr>PowerPoint プレゼンテーション</vt:lpstr>
      <vt:lpstr>I-3. 本論文の目的と手法</vt:lpstr>
      <vt:lpstr>IRSFによるフォローアップ観測</vt:lpstr>
      <vt:lpstr>PowerPoint プレゼンテーション</vt:lpstr>
      <vt:lpstr>PowerPoint プレゼンテーション</vt:lpstr>
      <vt:lpstr>PowerPoint プレゼンテーション</vt:lpstr>
      <vt:lpstr>PowerPoint プレゼンテーション</vt:lpstr>
      <vt:lpstr>II-iii-2. 近赤外線分光観測の解析•結果 :  (1)リダクション</vt:lpstr>
      <vt:lpstr>鉄輝線を示す天体の種族</vt:lpstr>
      <vt:lpstr>II-iii-2. 近赤外線分光観測解析•結果 :  (2)近赤外線分光解析</vt:lpstr>
      <vt:lpstr>GRXEの起源天体の分類</vt:lpstr>
      <vt:lpstr>GRXEの起源天体について</vt:lpstr>
      <vt:lpstr>GRXEの主な起源天体の起源は？</vt:lpstr>
      <vt:lpstr>Pre-CV起源説</vt:lpstr>
      <vt:lpstr>CV起源説1</vt:lpstr>
      <vt:lpstr>CV起源説2</vt:lpstr>
      <vt:lpstr>CV起源説2</vt:lpstr>
      <vt:lpstr>なぜGRXEの起源が解明されないのか？</vt:lpstr>
      <vt:lpstr>どう攻略するか？</vt:lpstr>
      <vt:lpstr>SWIMSの強み</vt:lpstr>
    </vt:vector>
  </TitlesOfParts>
  <Company>宇宙航空研究開発機構</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X線天文学、すばる、 データアーカイブ</dc:title>
  <dc:creator>海老沢 研</dc:creator>
  <cp:lastModifiedBy>海老沢 研</cp:lastModifiedBy>
  <cp:revision>118</cp:revision>
  <dcterms:created xsi:type="dcterms:W3CDTF">2012-01-26T00:01:33Z</dcterms:created>
  <dcterms:modified xsi:type="dcterms:W3CDTF">2013-08-05T08:36:35Z</dcterms:modified>
</cp:coreProperties>
</file>