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320" r:id="rId3"/>
    <p:sldId id="321" r:id="rId4"/>
    <p:sldId id="327" r:id="rId5"/>
    <p:sldId id="328" r:id="rId6"/>
    <p:sldId id="350" r:id="rId7"/>
    <p:sldId id="329" r:id="rId8"/>
    <p:sldId id="330" r:id="rId9"/>
    <p:sldId id="331" r:id="rId10"/>
    <p:sldId id="332" r:id="rId11"/>
    <p:sldId id="333" r:id="rId12"/>
    <p:sldId id="334" r:id="rId13"/>
    <p:sldId id="335" r:id="rId14"/>
    <p:sldId id="323" r:id="rId15"/>
    <p:sldId id="336" r:id="rId16"/>
    <p:sldId id="337" r:id="rId17"/>
    <p:sldId id="338" r:id="rId18"/>
    <p:sldId id="339" r:id="rId19"/>
    <p:sldId id="260" r:id="rId20"/>
    <p:sldId id="341" r:id="rId21"/>
    <p:sldId id="342" r:id="rId22"/>
    <p:sldId id="262" r:id="rId23"/>
    <p:sldId id="263" r:id="rId24"/>
    <p:sldId id="343" r:id="rId25"/>
    <p:sldId id="344" r:id="rId26"/>
    <p:sldId id="324" r:id="rId27"/>
    <p:sldId id="345" r:id="rId28"/>
    <p:sldId id="346" r:id="rId29"/>
    <p:sldId id="267" r:id="rId30"/>
    <p:sldId id="347" r:id="rId31"/>
    <p:sldId id="348" r:id="rId32"/>
    <p:sldId id="290" r:id="rId33"/>
    <p:sldId id="351" r:id="rId34"/>
    <p:sldId id="292" r:id="rId35"/>
    <p:sldId id="293" r:id="rId36"/>
    <p:sldId id="294" r:id="rId37"/>
    <p:sldId id="295" r:id="rId38"/>
    <p:sldId id="296" r:id="rId39"/>
    <p:sldId id="297" r:id="rId40"/>
    <p:sldId id="298" r:id="rId41"/>
    <p:sldId id="299" r:id="rId42"/>
    <p:sldId id="300" r:id="rId43"/>
    <p:sldId id="354" r:id="rId44"/>
    <p:sldId id="353" r:id="rId45"/>
    <p:sldId id="355" r:id="rId46"/>
    <p:sldId id="352" r:id="rId47"/>
    <p:sldId id="364" r:id="rId48"/>
    <p:sldId id="349" r:id="rId49"/>
    <p:sldId id="367" r:id="rId50"/>
    <p:sldId id="368" r:id="rId51"/>
    <p:sldId id="369" r:id="rId52"/>
    <p:sldId id="365" r:id="rId53"/>
    <p:sldId id="325" r:id="rId54"/>
    <p:sldId id="356" r:id="rId55"/>
    <p:sldId id="360" r:id="rId56"/>
    <p:sldId id="357" r:id="rId57"/>
    <p:sldId id="358" r:id="rId58"/>
    <p:sldId id="359" r:id="rId59"/>
    <p:sldId id="361" r:id="rId60"/>
    <p:sldId id="362" r:id="rId61"/>
    <p:sldId id="363" r:id="rId62"/>
    <p:sldId id="370" r:id="rId63"/>
    <p:sldId id="372" r:id="rId64"/>
    <p:sldId id="373" r:id="rId65"/>
    <p:sldId id="316" r:id="rId66"/>
    <p:sldId id="374" r:id="rId67"/>
    <p:sldId id="375" r:id="rId68"/>
    <p:sldId id="371" r:id="rId69"/>
    <p:sldId id="376" r:id="rId70"/>
    <p:sldId id="303" r:id="rId71"/>
    <p:sldId id="318" r:id="rId72"/>
    <p:sldId id="326" r:id="rId73"/>
    <p:sldId id="377" r:id="rId74"/>
    <p:sldId id="378" r:id="rId75"/>
    <p:sldId id="379" r:id="rId76"/>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700" autoAdjust="0"/>
  </p:normalViewPr>
  <p:slideViewPr>
    <p:cSldViewPr>
      <p:cViewPr>
        <p:scale>
          <a:sx n="70" d="100"/>
          <a:sy n="70" d="100"/>
        </p:scale>
        <p:origin x="-510" y="-102"/>
      </p:cViewPr>
      <p:guideLst>
        <p:guide orient="horz" pos="2160"/>
        <p:guide pos="2880"/>
      </p:guideLst>
    </p:cSldViewPr>
  </p:slideViewPr>
  <p:outlineViewPr>
    <p:cViewPr>
      <p:scale>
        <a:sx n="33" d="100"/>
        <a:sy n="33" d="100"/>
      </p:scale>
      <p:origin x="0" y="334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6E760530-23DE-4DDF-A28B-05B1FF681952}" type="datetimeFigureOut">
              <a:rPr kumimoji="1" lang="ja-JP" altLang="en-US" smtClean="0"/>
              <a:t>2012/9/13</a:t>
            </a:fld>
            <a:endParaRPr kumimoji="1" lang="ja-JP" altLang="en-US"/>
          </a:p>
        </p:txBody>
      </p:sp>
      <p:sp>
        <p:nvSpPr>
          <p:cNvPr id="4" name="スライド イメージ プレースホルダー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6280C1D0-ADB8-4606-BE49-CF716B721C29}" type="slidenum">
              <a:rPr kumimoji="1" lang="ja-JP" altLang="en-US" smtClean="0"/>
              <a:t>‹#›</a:t>
            </a:fld>
            <a:endParaRPr kumimoji="1" lang="ja-JP" altLang="en-US"/>
          </a:p>
        </p:txBody>
      </p:sp>
    </p:spTree>
    <p:extLst>
      <p:ext uri="{BB962C8B-B14F-4D97-AF65-F5344CB8AC3E}">
        <p14:creationId xmlns:p14="http://schemas.microsoft.com/office/powerpoint/2010/main" val="39266260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80C1D0-ADB8-4606-BE49-CF716B721C29}" type="slidenum">
              <a:rPr kumimoji="1" lang="ja-JP" altLang="en-US" smtClean="0"/>
              <a:t>44</a:t>
            </a:fld>
            <a:endParaRPr kumimoji="1" lang="ja-JP" altLang="en-US"/>
          </a:p>
        </p:txBody>
      </p:sp>
    </p:spTree>
    <p:extLst>
      <p:ext uri="{BB962C8B-B14F-4D97-AF65-F5344CB8AC3E}">
        <p14:creationId xmlns:p14="http://schemas.microsoft.com/office/powerpoint/2010/main" val="156368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149062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337601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230385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422574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262351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240547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299165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356943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401265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232881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23560C-6CCE-44A3-BDA7-914615A36DF2}" type="datetimeFigureOut">
              <a:rPr kumimoji="1" lang="ja-JP" altLang="en-US" smtClean="0"/>
              <a:t>2012/9/13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9272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3560C-6CCE-44A3-BDA7-914615A36DF2}" type="datetimeFigureOut">
              <a:rPr kumimoji="1" lang="ja-JP" altLang="en-US" smtClean="0"/>
              <a:t>2012/9/13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D84CD-4E13-4CC0-9490-72A50F961A62}" type="slidenum">
              <a:rPr kumimoji="1" lang="ja-JP" altLang="en-US" smtClean="0"/>
              <a:t>‹#›</a:t>
            </a:fld>
            <a:endParaRPr kumimoji="1" lang="ja-JP" altLang="en-US"/>
          </a:p>
        </p:txBody>
      </p:sp>
    </p:spTree>
    <p:extLst>
      <p:ext uri="{BB962C8B-B14F-4D97-AF65-F5344CB8AC3E}">
        <p14:creationId xmlns:p14="http://schemas.microsoft.com/office/powerpoint/2010/main" val="28036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smtClean="0"/>
              <a:t>扇形分割主鏡のリアルタイム制御アルゴリズム開発の現状と課題</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Atsushi</a:t>
            </a:r>
            <a:r>
              <a:rPr kumimoji="1" lang="ja-JP" altLang="en-US" dirty="0" smtClean="0"/>
              <a:t> </a:t>
            </a:r>
            <a:r>
              <a:rPr kumimoji="1" lang="en-US" altLang="ja-JP" dirty="0" err="1" smtClean="0"/>
              <a:t>Shimono</a:t>
            </a:r>
            <a:r>
              <a:rPr kumimoji="1" lang="ja-JP" altLang="en-US" dirty="0" smtClean="0"/>
              <a:t> </a:t>
            </a:r>
            <a:r>
              <a:rPr kumimoji="1" lang="en-US" altLang="ja-JP" dirty="0" smtClean="0"/>
              <a:t>(</a:t>
            </a:r>
            <a:r>
              <a:rPr kumimoji="1" lang="en-US" altLang="ja-JP" dirty="0" err="1" smtClean="0"/>
              <a:t>Kavli</a:t>
            </a:r>
            <a:r>
              <a:rPr kumimoji="1" lang="ja-JP" altLang="en-US" dirty="0" smtClean="0"/>
              <a:t> </a:t>
            </a:r>
            <a:r>
              <a:rPr kumimoji="1" lang="en-US" altLang="ja-JP" dirty="0" smtClean="0"/>
              <a:t>IPMU)</a:t>
            </a:r>
            <a:endParaRPr kumimoji="1" lang="ja-JP" altLang="en-US" dirty="0"/>
          </a:p>
        </p:txBody>
      </p:sp>
    </p:spTree>
    <p:extLst>
      <p:ext uri="{BB962C8B-B14F-4D97-AF65-F5344CB8AC3E}">
        <p14:creationId xmlns:p14="http://schemas.microsoft.com/office/powerpoint/2010/main" val="292135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話はさかのぼって</a:t>
            </a:r>
            <a:r>
              <a:rPr kumimoji="1" lang="ja-JP" altLang="en-US" dirty="0" err="1" smtClean="0"/>
              <a:t>、、、</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400" dirty="0" smtClean="0"/>
              <a:t>2007</a:t>
            </a:r>
            <a:r>
              <a:rPr kumimoji="1" lang="ja-JP" altLang="en-US" sz="2400" dirty="0" smtClean="0"/>
              <a:t>年頃からアルゴリズムの検討もしないといけないなぁといいつつ</a:t>
            </a:r>
            <a:r>
              <a:rPr kumimoji="1" lang="ja-JP" altLang="en-US" sz="2400" dirty="0" err="1" smtClean="0"/>
              <a:t>、、</a:t>
            </a:r>
            <a:endParaRPr kumimoji="1" lang="ja-JP" altLang="en-US" sz="2400" dirty="0"/>
          </a:p>
        </p:txBody>
      </p:sp>
      <p:pic>
        <p:nvPicPr>
          <p:cNvPr id="1026" name="Picture 2" descr="http://www.kusastro.kyoto-u.ac.jp/~iwamuro/Kyoto3m/mole_phot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145235"/>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45358" y="6059309"/>
            <a:ext cx="8158733" cy="646331"/>
          </a:xfrm>
          <a:prstGeom prst="rect">
            <a:avLst/>
          </a:prstGeom>
          <a:noFill/>
        </p:spPr>
        <p:txBody>
          <a:bodyPr wrap="square" rtlCol="0">
            <a:spAutoFit/>
          </a:bodyPr>
          <a:lstStyle/>
          <a:p>
            <a:r>
              <a:rPr lang="ja-JP" altLang="en-US" dirty="0" smtClean="0"/>
              <a:t>研削機械上で表面形状測定のために</a:t>
            </a:r>
            <a:r>
              <a:rPr lang="en-US" altLang="ja-JP" dirty="0" smtClean="0"/>
              <a:t>18</a:t>
            </a:r>
            <a:r>
              <a:rPr lang="ja-JP" altLang="en-US" dirty="0" smtClean="0"/>
              <a:t>点等圧支持の状態で</a:t>
            </a:r>
            <a:r>
              <a:rPr lang="en-US" altLang="ja-JP" dirty="0" smtClean="0"/>
              <a:t>500um</a:t>
            </a:r>
            <a:r>
              <a:rPr lang="ja-JP" altLang="en-US" dirty="0" smtClean="0"/>
              <a:t>程度セグメントを持ち上げる装置を開発していました。</a:t>
            </a:r>
            <a:endParaRPr kumimoji="1" lang="ja-JP" altLang="en-US" dirty="0"/>
          </a:p>
        </p:txBody>
      </p:sp>
    </p:spTree>
    <p:extLst>
      <p:ext uri="{BB962C8B-B14F-4D97-AF65-F5344CB8AC3E}">
        <p14:creationId xmlns:p14="http://schemas.microsoft.com/office/powerpoint/2010/main" val="419801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話はさかのぼって</a:t>
            </a:r>
            <a:r>
              <a:rPr kumimoji="1" lang="ja-JP" altLang="en-US" dirty="0" err="1" smtClean="0"/>
              <a:t>、、、</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lstStyle/>
          <a:p>
            <a:pPr marL="0" indent="0">
              <a:buNone/>
            </a:pPr>
            <a:r>
              <a:rPr kumimoji="1" lang="en-US" altLang="ja-JP" sz="2400" dirty="0" smtClean="0"/>
              <a:t>2009</a:t>
            </a:r>
            <a:r>
              <a:rPr kumimoji="1" lang="ja-JP" altLang="en-US" sz="2400" dirty="0" smtClean="0"/>
              <a:t>年後半頃から、一念発起し、セグメントのアルゴリズム開発のためのシミュレーターから始めようか、という話が始まりました。</a:t>
            </a:r>
            <a:endParaRPr lang="en-US" altLang="ja-JP" sz="2400" dirty="0"/>
          </a:p>
          <a:p>
            <a:pPr marL="0" indent="0">
              <a:buNone/>
            </a:pPr>
            <a:r>
              <a:rPr kumimoji="1" lang="ja-JP" altLang="en-US" sz="2400" dirty="0" smtClean="0"/>
              <a:t>が、</a:t>
            </a:r>
            <a:r>
              <a:rPr kumimoji="1" lang="en-US" altLang="ja-JP" sz="2400" dirty="0" smtClean="0"/>
              <a:t>2010/03</a:t>
            </a:r>
            <a:r>
              <a:rPr kumimoji="1" lang="ja-JP" altLang="en-US" sz="2400" dirty="0" smtClean="0"/>
              <a:t>まで</a:t>
            </a:r>
            <a:r>
              <a:rPr kumimoji="1" lang="en-US" altLang="ja-JP" sz="2400" dirty="0" smtClean="0"/>
              <a:t>D</a:t>
            </a:r>
            <a:r>
              <a:rPr kumimoji="1" lang="ja-JP" altLang="en-US" sz="2400" dirty="0" smtClean="0"/>
              <a:t>論で忙しくてそれど</a:t>
            </a:r>
            <a:r>
              <a:rPr lang="ja-JP" altLang="en-US" sz="2400" dirty="0"/>
              <a:t>ころ</a:t>
            </a:r>
            <a:r>
              <a:rPr kumimoji="1" lang="ja-JP" altLang="en-US" sz="2400" dirty="0" smtClean="0"/>
              <a:t>ではなく。</a:t>
            </a:r>
            <a:endParaRPr kumimoji="1" lang="en-US" altLang="ja-JP" sz="2400" dirty="0" smtClean="0"/>
          </a:p>
          <a:p>
            <a:pPr marL="0" indent="0">
              <a:buNone/>
            </a:pPr>
            <a:endParaRPr lang="en-US" altLang="ja-JP" sz="2400" dirty="0"/>
          </a:p>
          <a:p>
            <a:pPr marL="0" indent="0">
              <a:buNone/>
            </a:pPr>
            <a:r>
              <a:rPr kumimoji="1" lang="en-US" altLang="ja-JP" sz="2400" dirty="0" smtClean="0"/>
              <a:t>(</a:t>
            </a:r>
            <a:r>
              <a:rPr kumimoji="1" lang="ja-JP" altLang="en-US" sz="2400" dirty="0" smtClean="0"/>
              <a:t>完全ではないものの</a:t>
            </a:r>
            <a:r>
              <a:rPr kumimoji="1" lang="en-US" altLang="ja-JP" sz="2400" dirty="0" smtClean="0"/>
              <a:t>)</a:t>
            </a:r>
            <a:r>
              <a:rPr kumimoji="1" lang="ja-JP" altLang="en-US" sz="2400" dirty="0" smtClean="0"/>
              <a:t>文献サーチしたところ</a:t>
            </a:r>
            <a:endParaRPr kumimoji="1" lang="en-US" altLang="ja-JP" sz="2400" dirty="0" smtClean="0"/>
          </a:p>
          <a:p>
            <a:r>
              <a:rPr lang="en-US" altLang="ja-JP" sz="2400" dirty="0" smtClean="0"/>
              <a:t>Keck1/2</a:t>
            </a:r>
            <a:r>
              <a:rPr lang="ja-JP" altLang="en-US" sz="2400" dirty="0" smtClean="0"/>
              <a:t>の制御アルゴリズムの詳細は分からなかった</a:t>
            </a:r>
            <a:endParaRPr lang="en-US" altLang="ja-JP" sz="2400" dirty="0" smtClean="0"/>
          </a:p>
          <a:p>
            <a:pPr lvl="1"/>
            <a:r>
              <a:rPr lang="ja-JP" altLang="en-US" sz="2000" dirty="0" smtClean="0"/>
              <a:t>オンラインになかった</a:t>
            </a:r>
            <a:r>
              <a:rPr lang="en-US" altLang="ja-JP" sz="2000" dirty="0" smtClean="0"/>
              <a:t>SPIE</a:t>
            </a:r>
            <a:r>
              <a:rPr lang="ja-JP" altLang="en-US" sz="2000" dirty="0" smtClean="0"/>
              <a:t>だった、はず </a:t>
            </a:r>
            <a:r>
              <a:rPr lang="en-US" altLang="ja-JP" sz="2000" dirty="0" smtClean="0"/>
              <a:t>(1980</a:t>
            </a:r>
            <a:r>
              <a:rPr lang="ja-JP" altLang="en-US" sz="2000" dirty="0" smtClean="0"/>
              <a:t>年近辺とか</a:t>
            </a:r>
            <a:r>
              <a:rPr lang="en-US" altLang="ja-JP" sz="2000" dirty="0" smtClean="0"/>
              <a:t>)</a:t>
            </a:r>
          </a:p>
          <a:p>
            <a:r>
              <a:rPr kumimoji="1" lang="en-US" altLang="ja-JP" sz="2400" dirty="0" smtClean="0"/>
              <a:t>Keck</a:t>
            </a:r>
            <a:r>
              <a:rPr kumimoji="1" lang="ja-JP" altLang="en-US" sz="2400" dirty="0" smtClean="0"/>
              <a:t> </a:t>
            </a:r>
            <a:r>
              <a:rPr kumimoji="1" lang="en-US" altLang="ja-JP" sz="2400" dirty="0" smtClean="0"/>
              <a:t>-&gt;</a:t>
            </a:r>
            <a:r>
              <a:rPr kumimoji="1" lang="ja-JP" altLang="en-US" sz="2400" dirty="0" smtClean="0"/>
              <a:t> </a:t>
            </a:r>
            <a:r>
              <a:rPr kumimoji="1" lang="en-US" altLang="ja-JP" sz="2400" dirty="0" smtClean="0"/>
              <a:t>ELT</a:t>
            </a:r>
            <a:r>
              <a:rPr kumimoji="1" lang="ja-JP" altLang="en-US" sz="2400" dirty="0" err="1" smtClean="0"/>
              <a:t>への</a:t>
            </a:r>
            <a:r>
              <a:rPr kumimoji="1" lang="ja-JP" altLang="en-US" sz="2400" dirty="0" smtClean="0"/>
              <a:t>検討の</a:t>
            </a:r>
            <a:r>
              <a:rPr kumimoji="1" lang="en-US" altLang="ja-JP" sz="2400" dirty="0" smtClean="0"/>
              <a:t>SPIE</a:t>
            </a:r>
            <a:r>
              <a:rPr kumimoji="1" lang="ja-JP" altLang="en-US" sz="2400" dirty="0" smtClean="0"/>
              <a:t>論文で行列演算</a:t>
            </a:r>
            <a:r>
              <a:rPr kumimoji="1" lang="en-US" altLang="ja-JP" sz="2400" dirty="0" smtClean="0"/>
              <a:t>(SVD)</a:t>
            </a:r>
            <a:r>
              <a:rPr kumimoji="1" lang="ja-JP" altLang="en-US" sz="2400" dirty="0" smtClean="0"/>
              <a:t>で何とかならないか？という検討がされていた</a:t>
            </a:r>
            <a:endParaRPr kumimoji="1" lang="en-US" altLang="ja-JP" sz="2400" dirty="0" smtClean="0"/>
          </a:p>
          <a:p>
            <a:r>
              <a:rPr lang="ja-JP" altLang="en-US" sz="2400" dirty="0"/>
              <a:t>分割主</a:t>
            </a:r>
            <a:r>
              <a:rPr lang="ja-JP" altLang="en-US" sz="2400" dirty="0" smtClean="0"/>
              <a:t>鏡制御は</a:t>
            </a:r>
            <a:r>
              <a:rPr lang="en-US" altLang="ja-JP" sz="2400" dirty="0" smtClean="0"/>
              <a:t>AO</a:t>
            </a:r>
            <a:r>
              <a:rPr lang="ja-JP" altLang="en-US" sz="2400" dirty="0" smtClean="0"/>
              <a:t>の</a:t>
            </a:r>
            <a:r>
              <a:rPr lang="en-US" altLang="ja-JP" sz="2400" dirty="0" smtClean="0"/>
              <a:t>DM</a:t>
            </a:r>
            <a:r>
              <a:rPr lang="ja-JP" altLang="en-US" sz="2400" dirty="0" smtClean="0"/>
              <a:t>制御に似ているはずなのでそちらも勉強した</a:t>
            </a:r>
            <a:endParaRPr kumimoji="1" lang="ja-JP" altLang="en-US" sz="2400" dirty="0"/>
          </a:p>
        </p:txBody>
      </p:sp>
    </p:spTree>
    <p:extLst>
      <p:ext uri="{BB962C8B-B14F-4D97-AF65-F5344CB8AC3E}">
        <p14:creationId xmlns:p14="http://schemas.microsoft.com/office/powerpoint/2010/main" val="50630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開発ストーリー</a:t>
            </a:r>
            <a:endParaRPr kumimoji="1" lang="ja-JP" altLang="en-US" dirty="0"/>
          </a:p>
        </p:txBody>
      </p:sp>
      <p:sp>
        <p:nvSpPr>
          <p:cNvPr id="3" name="コンテンツ プレースホルダー 2"/>
          <p:cNvSpPr>
            <a:spLocks noGrp="1"/>
          </p:cNvSpPr>
          <p:nvPr>
            <p:ph idx="1"/>
          </p:nvPr>
        </p:nvSpPr>
        <p:spPr>
          <a:xfrm>
            <a:off x="457200" y="1600200"/>
            <a:ext cx="8507288" cy="4525963"/>
          </a:xfrm>
        </p:spPr>
        <p:txBody>
          <a:bodyPr>
            <a:normAutofit/>
          </a:bodyPr>
          <a:lstStyle/>
          <a:p>
            <a:r>
              <a:rPr lang="ja-JP" altLang="en-US" sz="2800" dirty="0"/>
              <a:t>他の望遠鏡</a:t>
            </a:r>
            <a:r>
              <a:rPr lang="ja-JP" altLang="en-US" sz="2800" dirty="0" smtClean="0"/>
              <a:t>を</a:t>
            </a:r>
            <a:r>
              <a:rPr lang="ja-JP" altLang="en-US" sz="2800" dirty="0"/>
              <a:t>参考にする</a:t>
            </a:r>
            <a:r>
              <a:rPr lang="ja-JP" altLang="en-US" sz="2800" dirty="0" smtClean="0"/>
              <a:t>と行列演算</a:t>
            </a:r>
            <a:r>
              <a:rPr lang="en-US" altLang="ja-JP" sz="2800" dirty="0" smtClean="0"/>
              <a:t>(SVD)</a:t>
            </a:r>
            <a:r>
              <a:rPr lang="ja-JP" altLang="en-US" sz="2800" dirty="0" smtClean="0"/>
              <a:t>を採用すべきだろうことは明らかであった</a:t>
            </a:r>
            <a:endParaRPr lang="en-US" altLang="ja-JP" sz="2800" dirty="0" smtClean="0"/>
          </a:p>
          <a:p>
            <a:pPr lvl="1"/>
            <a:r>
              <a:rPr lang="ja-JP" altLang="en-US" sz="2400" dirty="0" smtClean="0"/>
              <a:t>六角</a:t>
            </a:r>
            <a:r>
              <a:rPr lang="ja-JP" altLang="en-US" sz="2400" dirty="0"/>
              <a:t>セグメントと</a:t>
            </a:r>
            <a:r>
              <a:rPr lang="ja-JP" altLang="en-US" sz="2400" dirty="0" smtClean="0"/>
              <a:t>扇形セグメントの違いはまだ未知数</a:t>
            </a:r>
            <a:endParaRPr lang="en-US" altLang="ja-JP" sz="2400" dirty="0" smtClean="0"/>
          </a:p>
          <a:p>
            <a:pPr lvl="1"/>
            <a:r>
              <a:rPr lang="ja-JP" altLang="en-US" sz="2400" dirty="0" smtClean="0"/>
              <a:t>もぐら叩きで最急降下法</a:t>
            </a:r>
            <a:r>
              <a:rPr lang="ja-JP" altLang="en-US" sz="2400" dirty="0"/>
              <a:t>など</a:t>
            </a:r>
            <a:r>
              <a:rPr lang="ja-JP" altLang="en-US" sz="2400" dirty="0" smtClean="0"/>
              <a:t>を使って時間がかかった反省</a:t>
            </a:r>
            <a:endParaRPr lang="en-US" altLang="ja-JP" sz="2400" dirty="0" smtClean="0"/>
          </a:p>
          <a:p>
            <a:pPr lvl="2"/>
            <a:r>
              <a:rPr lang="ja-JP" altLang="en-US" sz="2000" dirty="0"/>
              <a:t>結果の</a:t>
            </a:r>
            <a:r>
              <a:rPr lang="ja-JP" altLang="en-US" sz="2000" dirty="0" smtClean="0"/>
              <a:t>値に制約条件をつける必要などにより</a:t>
            </a:r>
            <a:endParaRPr lang="en-US" altLang="ja-JP" sz="2000" dirty="0" smtClean="0"/>
          </a:p>
          <a:p>
            <a:r>
              <a:rPr kumimoji="1" lang="en-US" altLang="ja-JP" sz="2800" dirty="0" smtClean="0"/>
              <a:t>AO</a:t>
            </a:r>
            <a:r>
              <a:rPr kumimoji="1" lang="ja-JP" altLang="en-US" sz="2800" dirty="0" smtClean="0"/>
              <a:t>との違いは制御点・測定点の分布の違い</a:t>
            </a:r>
            <a:endParaRPr kumimoji="1" lang="en-US" altLang="ja-JP" sz="2800" dirty="0" smtClean="0"/>
          </a:p>
          <a:p>
            <a:pPr lvl="1"/>
            <a:r>
              <a:rPr lang="ja-JP" altLang="en-US" sz="2400" dirty="0"/>
              <a:t>なので</a:t>
            </a:r>
            <a:r>
              <a:rPr lang="ja-JP" altLang="en-US" sz="2400" dirty="0" smtClean="0"/>
              <a:t>、基本的な議論などは</a:t>
            </a:r>
            <a:r>
              <a:rPr lang="ja-JP" altLang="en-US" sz="2400" dirty="0"/>
              <a:t>参考にできる</a:t>
            </a:r>
            <a:r>
              <a:rPr lang="ja-JP" altLang="en-US" sz="2400" dirty="0" smtClean="0"/>
              <a:t>はず！</a:t>
            </a:r>
            <a:endParaRPr lang="en-US" altLang="ja-JP" sz="2400" dirty="0" smtClean="0"/>
          </a:p>
          <a:p>
            <a:endParaRPr kumimoji="1" lang="ja-JP" altLang="en-US" dirty="0"/>
          </a:p>
        </p:txBody>
      </p:sp>
    </p:spTree>
    <p:extLst>
      <p:ext uri="{BB962C8B-B14F-4D97-AF65-F5344CB8AC3E}">
        <p14:creationId xmlns:p14="http://schemas.microsoft.com/office/powerpoint/2010/main" val="150557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アルゴリズム開発時の方針</a:t>
            </a:r>
            <a:endParaRPr kumimoji="1" lang="ja-JP" altLang="en-US" dirty="0"/>
          </a:p>
        </p:txBody>
      </p:sp>
      <p:sp>
        <p:nvSpPr>
          <p:cNvPr id="3" name="コンテンツ プレースホルダー 2"/>
          <p:cNvSpPr>
            <a:spLocks noGrp="1"/>
          </p:cNvSpPr>
          <p:nvPr>
            <p:ph idx="1"/>
          </p:nvPr>
        </p:nvSpPr>
        <p:spPr>
          <a:xfrm>
            <a:off x="251520" y="1600200"/>
            <a:ext cx="8712968" cy="4525963"/>
          </a:xfrm>
        </p:spPr>
        <p:txBody>
          <a:bodyPr>
            <a:normAutofit/>
          </a:bodyPr>
          <a:lstStyle/>
          <a:p>
            <a:r>
              <a:rPr kumimoji="1" lang="ja-JP" altLang="en-US" sz="2800" dirty="0" smtClean="0"/>
              <a:t>シミュレーターを開発する、のが一つの柱</a:t>
            </a:r>
            <a:endParaRPr kumimoji="1" lang="en-US" altLang="ja-JP" sz="2800" dirty="0" smtClean="0"/>
          </a:p>
          <a:p>
            <a:pPr lvl="1"/>
            <a:r>
              <a:rPr lang="ja-JP" altLang="en-US" sz="2400" dirty="0"/>
              <a:t>将来的</a:t>
            </a:r>
            <a:r>
              <a:rPr lang="ja-JP" altLang="en-US" sz="2400" dirty="0" smtClean="0"/>
              <a:t>には望遠鏡制御ソフトと統合する予定だった</a:t>
            </a:r>
            <a:endParaRPr lang="en-US" altLang="ja-JP" sz="2400" dirty="0" smtClean="0"/>
          </a:p>
          <a:p>
            <a:pPr lvl="2"/>
            <a:r>
              <a:rPr lang="ja-JP" altLang="en-US" sz="2000" dirty="0"/>
              <a:t>二つの</a:t>
            </a:r>
            <a:r>
              <a:rPr lang="ja-JP" altLang="en-US" sz="2000" dirty="0" smtClean="0"/>
              <a:t>間</a:t>
            </a:r>
            <a:r>
              <a:rPr kumimoji="1" lang="ja-JP" altLang="en-US" sz="2000" dirty="0" smtClean="0"/>
              <a:t>の</a:t>
            </a:r>
            <a:r>
              <a:rPr kumimoji="1" lang="en-US" altLang="ja-JP" sz="2000" dirty="0" smtClean="0"/>
              <a:t>IF</a:t>
            </a:r>
            <a:r>
              <a:rPr kumimoji="1" lang="ja-JP" altLang="en-US" sz="2000" dirty="0" smtClean="0"/>
              <a:t>を抽象化して運用時のアップグレードテストベット化</a:t>
            </a:r>
            <a:endParaRPr kumimoji="1" lang="en-US" altLang="ja-JP" sz="2000" dirty="0" smtClean="0"/>
          </a:p>
          <a:p>
            <a:pPr lvl="1"/>
            <a:r>
              <a:rPr kumimoji="1" lang="ja-JP" altLang="en-US" sz="2400" dirty="0" smtClean="0"/>
              <a:t>何か動くソフトを作って院生に弄ってもらおうという意図も</a:t>
            </a:r>
            <a:endParaRPr kumimoji="1" lang="en-US" altLang="ja-JP" sz="2400" dirty="0" smtClean="0"/>
          </a:p>
          <a:p>
            <a:pPr lvl="2"/>
            <a:r>
              <a:rPr lang="ja-JP" altLang="en-US" sz="2000" dirty="0"/>
              <a:t>結局誰</a:t>
            </a:r>
            <a:r>
              <a:rPr lang="ja-JP" altLang="en-US" sz="2000" dirty="0" smtClean="0"/>
              <a:t>も</a:t>
            </a:r>
            <a:r>
              <a:rPr lang="en-US" altLang="ja-JP" sz="2000" dirty="0" smtClean="0"/>
              <a:t>(</a:t>
            </a:r>
            <a:r>
              <a:rPr lang="ja-JP" altLang="en-US" sz="2000" dirty="0" smtClean="0"/>
              <a:t>でき</a:t>
            </a:r>
            <a:r>
              <a:rPr lang="en-US" altLang="ja-JP" sz="2000" dirty="0" smtClean="0"/>
              <a:t>|</a:t>
            </a:r>
            <a:r>
              <a:rPr lang="ja-JP" altLang="en-US" sz="2000" dirty="0" smtClean="0"/>
              <a:t>やり</a:t>
            </a:r>
            <a:r>
              <a:rPr lang="en-US" altLang="ja-JP" sz="2000" dirty="0" smtClean="0"/>
              <a:t>)</a:t>
            </a:r>
            <a:r>
              <a:rPr lang="ja-JP" altLang="en-US" sz="2000" dirty="0" smtClean="0"/>
              <a:t>ません</a:t>
            </a:r>
            <a:r>
              <a:rPr lang="ja-JP" altLang="en-US" sz="2000" dirty="0"/>
              <a:t>でした</a:t>
            </a:r>
            <a:r>
              <a:rPr lang="ja-JP" altLang="en-US" sz="2000" dirty="0" smtClean="0"/>
              <a:t>が</a:t>
            </a:r>
            <a:endParaRPr lang="en-US" altLang="ja-JP" sz="2000" dirty="0" smtClean="0"/>
          </a:p>
          <a:p>
            <a:r>
              <a:rPr kumimoji="1" lang="ja-JP" altLang="en-US" sz="2800" dirty="0" smtClean="0"/>
              <a:t>アルゴリズム側からハードウェアへのフィードバックも念頭に</a:t>
            </a:r>
            <a:endParaRPr kumimoji="1" lang="en-US" altLang="ja-JP" sz="2800" dirty="0" smtClean="0"/>
          </a:p>
          <a:p>
            <a:pPr lvl="1"/>
            <a:r>
              <a:rPr kumimoji="1" lang="ja-JP" altLang="en-US" sz="2400" dirty="0" smtClean="0"/>
              <a:t>固定されるのはセグメントの外形、アクチュエーター位置</a:t>
            </a:r>
            <a:endParaRPr kumimoji="1" lang="en-US" altLang="ja-JP" sz="2400" dirty="0" smtClean="0"/>
          </a:p>
          <a:p>
            <a:pPr lvl="1"/>
            <a:r>
              <a:rPr lang="ja-JP" altLang="en-US" sz="2400" dirty="0"/>
              <a:t>それ以外については</a:t>
            </a:r>
            <a:r>
              <a:rPr lang="ja-JP" altLang="en-US" sz="2400" dirty="0" smtClean="0"/>
              <a:t>アルゴリズムの側からも最適化</a:t>
            </a:r>
            <a:endParaRPr kumimoji="1" lang="ja-JP" altLang="en-US" sz="2400" dirty="0"/>
          </a:p>
        </p:txBody>
      </p:sp>
    </p:spTree>
    <p:extLst>
      <p:ext uri="{BB962C8B-B14F-4D97-AF65-F5344CB8AC3E}">
        <p14:creationId xmlns:p14="http://schemas.microsoft.com/office/powerpoint/2010/main" val="40149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Agenda</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chemeClr val="bg1">
                    <a:lumMod val="75000"/>
                  </a:schemeClr>
                </a:solidFill>
              </a:rPr>
              <a:t>制御アルゴリズム開発の流れと背景</a:t>
            </a:r>
            <a:endParaRPr kumimoji="1" lang="en-US" altLang="ja-JP" dirty="0" smtClean="0">
              <a:solidFill>
                <a:schemeClr val="bg1">
                  <a:lumMod val="75000"/>
                </a:schemeClr>
              </a:solidFill>
            </a:endParaRPr>
          </a:p>
          <a:p>
            <a:r>
              <a:rPr lang="ja-JP" altLang="en-US" dirty="0" smtClean="0"/>
              <a:t>制御アルゴリズムの概要とシミュレーター</a:t>
            </a:r>
            <a:endParaRPr lang="en-US" altLang="ja-JP" dirty="0" smtClean="0"/>
          </a:p>
          <a:p>
            <a:pPr lvl="1"/>
            <a:r>
              <a:rPr lang="ja-JP" altLang="en-US" dirty="0" smtClean="0"/>
              <a:t>条件、制御機構の取り扱い</a:t>
            </a:r>
            <a:endParaRPr lang="en-US" altLang="ja-JP" dirty="0" smtClean="0"/>
          </a:p>
          <a:p>
            <a:pPr lvl="1"/>
            <a:r>
              <a:rPr lang="ja-JP" altLang="en-US" dirty="0"/>
              <a:t>変換</a:t>
            </a:r>
            <a:r>
              <a:rPr lang="ja-JP" altLang="en-US" dirty="0" smtClean="0"/>
              <a:t>行列化と数学モデルとしての解析</a:t>
            </a:r>
            <a:endParaRPr lang="en-US" altLang="ja-JP" dirty="0" smtClean="0"/>
          </a:p>
          <a:p>
            <a:pPr lvl="1"/>
            <a:r>
              <a:rPr lang="ja-JP" altLang="en-US" dirty="0"/>
              <a:t>シミュレーターへ</a:t>
            </a:r>
            <a:r>
              <a:rPr lang="ja-JP" altLang="en-US" dirty="0" smtClean="0"/>
              <a:t>の要求事項</a:t>
            </a:r>
            <a:endParaRPr lang="en-US" altLang="ja-JP" dirty="0" smtClean="0"/>
          </a:p>
          <a:p>
            <a:r>
              <a:rPr kumimoji="1" lang="ja-JP" altLang="en-US" dirty="0">
                <a:solidFill>
                  <a:schemeClr val="bg1">
                    <a:lumMod val="75000"/>
                  </a:schemeClr>
                </a:solidFill>
              </a:rPr>
              <a:t>センサー配置など</a:t>
            </a:r>
            <a:r>
              <a:rPr kumimoji="1" lang="ja-JP" altLang="en-US" dirty="0" smtClean="0">
                <a:solidFill>
                  <a:schemeClr val="bg1">
                    <a:lumMod val="75000"/>
                  </a:schemeClr>
                </a:solidFill>
              </a:rPr>
              <a:t>を含めた最適化プロセス</a:t>
            </a:r>
            <a:endParaRPr kumimoji="1" lang="en-US" altLang="ja-JP" dirty="0" smtClean="0">
              <a:solidFill>
                <a:schemeClr val="bg1">
                  <a:lumMod val="75000"/>
                </a:schemeClr>
              </a:solidFill>
            </a:endParaRPr>
          </a:p>
          <a:p>
            <a:r>
              <a:rPr lang="ja-JP" altLang="en-US" dirty="0" smtClean="0">
                <a:solidFill>
                  <a:schemeClr val="bg1">
                    <a:lumMod val="75000"/>
                  </a:schemeClr>
                </a:solidFill>
              </a:rPr>
              <a:t>望遠鏡全体としての性能シミュレーター化</a:t>
            </a:r>
            <a:endParaRPr lang="en-US" altLang="ja-JP" dirty="0" smtClean="0">
              <a:solidFill>
                <a:schemeClr val="bg1">
                  <a:lumMod val="75000"/>
                </a:schemeClr>
              </a:solidFill>
            </a:endParaRPr>
          </a:p>
          <a:p>
            <a:r>
              <a:rPr kumimoji="1" lang="ja-JP" altLang="en-US" dirty="0">
                <a:solidFill>
                  <a:schemeClr val="bg1">
                    <a:lumMod val="75000"/>
                  </a:schemeClr>
                </a:solidFill>
              </a:rPr>
              <a:t>今後の課題</a:t>
            </a:r>
          </a:p>
        </p:txBody>
      </p:sp>
    </p:spTree>
    <p:extLst>
      <p:ext uri="{BB962C8B-B14F-4D97-AF65-F5344CB8AC3E}">
        <p14:creationId xmlns:p14="http://schemas.microsoft.com/office/powerpoint/2010/main" val="88193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600" dirty="0" smtClean="0"/>
              <a:t>固定条件</a:t>
            </a:r>
            <a:endParaRPr kumimoji="1" lang="ja-JP" altLang="en-US" sz="3600" dirty="0"/>
          </a:p>
        </p:txBody>
      </p:sp>
      <p:sp>
        <p:nvSpPr>
          <p:cNvPr id="3" name="コンテンツ プレースホルダー 2"/>
          <p:cNvSpPr>
            <a:spLocks noGrp="1"/>
          </p:cNvSpPr>
          <p:nvPr>
            <p:ph idx="1"/>
          </p:nvPr>
        </p:nvSpPr>
        <p:spPr/>
        <p:txBody>
          <a:bodyPr/>
          <a:lstStyle/>
          <a:p>
            <a:pPr marL="0" indent="0">
              <a:buNone/>
            </a:pPr>
            <a:r>
              <a:rPr lang="en-US" altLang="ja-JP" dirty="0" err="1"/>
              <a:t>アクチュエーターとギャップセンサーの配置</a:t>
            </a:r>
            <a:endParaRPr kumimoji="1" lang="ja-JP" altLang="en-US" dirty="0"/>
          </a:p>
        </p:txBody>
      </p:sp>
      <p:pic>
        <p:nvPicPr>
          <p:cNvPr id="4" name="図 3"/>
          <p:cNvPicPr/>
          <p:nvPr/>
        </p:nvPicPr>
        <p:blipFill>
          <a:blip r:embed="rId2"/>
          <a:stretch>
            <a:fillRect/>
          </a:stretch>
        </p:blipFill>
        <p:spPr>
          <a:xfrm>
            <a:off x="0" y="3656436"/>
            <a:ext cx="3040191" cy="2612684"/>
          </a:xfrm>
          <a:prstGeom prst="rect">
            <a:avLst/>
          </a:prstGeom>
        </p:spPr>
      </p:pic>
      <p:pic>
        <p:nvPicPr>
          <p:cNvPr id="5" name="図 4"/>
          <p:cNvPicPr>
            <a:picLocks noChangeAspect="1"/>
          </p:cNvPicPr>
          <p:nvPr/>
        </p:nvPicPr>
        <p:blipFill>
          <a:blip r:embed="rId3"/>
          <a:stretch>
            <a:fillRect/>
          </a:stretch>
        </p:blipFill>
        <p:spPr>
          <a:xfrm>
            <a:off x="3079909" y="3416394"/>
            <a:ext cx="6064091" cy="3092768"/>
          </a:xfrm>
          <a:prstGeom prst="rect">
            <a:avLst/>
          </a:prstGeom>
        </p:spPr>
      </p:pic>
      <p:sp>
        <p:nvSpPr>
          <p:cNvPr id="7" name="テキスト ボックス 6"/>
          <p:cNvSpPr txBox="1"/>
          <p:nvPr/>
        </p:nvSpPr>
        <p:spPr>
          <a:xfrm>
            <a:off x="467544" y="2708920"/>
            <a:ext cx="2262158" cy="646331"/>
          </a:xfrm>
          <a:prstGeom prst="rect">
            <a:avLst/>
          </a:prstGeom>
          <a:noFill/>
        </p:spPr>
        <p:txBody>
          <a:bodyPr wrap="none" rtlCol="0">
            <a:spAutoFit/>
          </a:bodyPr>
          <a:lstStyle/>
          <a:p>
            <a:pPr algn="ctr"/>
            <a:r>
              <a:rPr lang="ja-JP" altLang="en-US" dirty="0"/>
              <a:t>アクチュエーター</a:t>
            </a:r>
            <a:r>
              <a:rPr lang="ja-JP" altLang="en-US" dirty="0" smtClean="0"/>
              <a:t>位置</a:t>
            </a:r>
            <a:endParaRPr lang="en-US" altLang="ja-JP" dirty="0" smtClean="0"/>
          </a:p>
          <a:p>
            <a:pPr algn="ctr"/>
            <a:r>
              <a:rPr kumimoji="1" lang="en-US" altLang="ja-JP" dirty="0" smtClean="0"/>
              <a:t>(</a:t>
            </a:r>
            <a:r>
              <a:rPr kumimoji="1" lang="ja-JP" altLang="en-US" dirty="0" smtClean="0"/>
              <a:t>制御点位置</a:t>
            </a:r>
            <a:r>
              <a:rPr kumimoji="1" lang="en-US" altLang="ja-JP" dirty="0" smtClean="0"/>
              <a:t>)</a:t>
            </a:r>
            <a:endParaRPr kumimoji="1" lang="ja-JP" altLang="en-US" dirty="0"/>
          </a:p>
        </p:txBody>
      </p:sp>
      <p:sp>
        <p:nvSpPr>
          <p:cNvPr id="8" name="テキスト ボックス 7"/>
          <p:cNvSpPr txBox="1"/>
          <p:nvPr/>
        </p:nvSpPr>
        <p:spPr>
          <a:xfrm>
            <a:off x="4548865" y="2682472"/>
            <a:ext cx="3126177" cy="646331"/>
          </a:xfrm>
          <a:prstGeom prst="rect">
            <a:avLst/>
          </a:prstGeom>
          <a:noFill/>
        </p:spPr>
        <p:txBody>
          <a:bodyPr wrap="none" rtlCol="0">
            <a:spAutoFit/>
          </a:bodyPr>
          <a:lstStyle/>
          <a:p>
            <a:pPr algn="ctr"/>
            <a:r>
              <a:rPr kumimoji="1" lang="ja-JP" altLang="en-US" dirty="0" smtClean="0"/>
              <a:t>内周</a:t>
            </a:r>
            <a:r>
              <a:rPr kumimoji="1" lang="en-US" altLang="ja-JP" dirty="0" smtClean="0"/>
              <a:t>(</a:t>
            </a:r>
            <a:r>
              <a:rPr lang="ja-JP" altLang="en-US" dirty="0" smtClean="0"/>
              <a:t>左・</a:t>
            </a:r>
            <a:r>
              <a:rPr lang="en-US" altLang="ja-JP" dirty="0" smtClean="0"/>
              <a:t>6</a:t>
            </a:r>
            <a:r>
              <a:rPr lang="ja-JP" altLang="en-US" dirty="0" smtClean="0"/>
              <a:t>枚</a:t>
            </a:r>
            <a:r>
              <a:rPr kumimoji="1" lang="en-US" altLang="ja-JP" dirty="0" smtClean="0"/>
              <a:t>)</a:t>
            </a:r>
            <a:r>
              <a:rPr kumimoji="1" lang="ja-JP" altLang="en-US" dirty="0" smtClean="0"/>
              <a:t>と外周</a:t>
            </a:r>
            <a:r>
              <a:rPr kumimoji="1" lang="en-US" altLang="ja-JP" dirty="0" smtClean="0"/>
              <a:t>(</a:t>
            </a:r>
            <a:r>
              <a:rPr kumimoji="1" lang="ja-JP" altLang="en-US" dirty="0" smtClean="0"/>
              <a:t>右・</a:t>
            </a:r>
            <a:r>
              <a:rPr kumimoji="1" lang="en-US" altLang="ja-JP" dirty="0" smtClean="0"/>
              <a:t>12</a:t>
            </a:r>
            <a:r>
              <a:rPr kumimoji="1" lang="ja-JP" altLang="en-US" dirty="0" smtClean="0"/>
              <a:t>枚</a:t>
            </a:r>
            <a:r>
              <a:rPr kumimoji="1" lang="en-US" altLang="ja-JP" dirty="0" smtClean="0"/>
              <a:t>)</a:t>
            </a:r>
            <a:endParaRPr lang="en-US" altLang="ja-JP" dirty="0" smtClean="0"/>
          </a:p>
          <a:p>
            <a:pPr algn="ctr"/>
            <a:r>
              <a:rPr kumimoji="1" lang="ja-JP" altLang="en-US" dirty="0" smtClean="0"/>
              <a:t>裏側が平らな板として扱う</a:t>
            </a:r>
            <a:endParaRPr kumimoji="1" lang="en-US" altLang="ja-JP" dirty="0" smtClean="0"/>
          </a:p>
        </p:txBody>
      </p:sp>
    </p:spTree>
    <p:extLst>
      <p:ext uri="{BB962C8B-B14F-4D97-AF65-F5344CB8AC3E}">
        <p14:creationId xmlns:p14="http://schemas.microsoft.com/office/powerpoint/2010/main" val="3947323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3933056"/>
            <a:ext cx="2545080" cy="2461260"/>
          </a:xfrm>
          <a:prstGeom prst="rect">
            <a:avLst/>
          </a:prstGeom>
        </p:spPr>
      </p:pic>
      <p:sp>
        <p:nvSpPr>
          <p:cNvPr id="2" name="タイトル 1"/>
          <p:cNvSpPr>
            <a:spLocks noGrp="1"/>
          </p:cNvSpPr>
          <p:nvPr>
            <p:ph type="title"/>
          </p:nvPr>
        </p:nvSpPr>
        <p:spPr/>
        <p:txBody>
          <a:bodyPr>
            <a:noAutofit/>
          </a:bodyPr>
          <a:lstStyle/>
          <a:p>
            <a:r>
              <a:rPr lang="ja-JP" altLang="en-US" sz="3600" dirty="0" smtClean="0"/>
              <a:t>セグメント・エッジセンサーの取り扱い</a:t>
            </a:r>
            <a:endParaRPr kumimoji="1" lang="ja-JP" altLang="en-US" sz="3600" dirty="0"/>
          </a:p>
        </p:txBody>
      </p:sp>
      <p:sp>
        <p:nvSpPr>
          <p:cNvPr id="3" name="コンテンツ プレースホルダー 2"/>
          <p:cNvSpPr>
            <a:spLocks noGrp="1"/>
          </p:cNvSpPr>
          <p:nvPr>
            <p:ph idx="1"/>
          </p:nvPr>
        </p:nvSpPr>
        <p:spPr/>
        <p:txBody>
          <a:bodyPr/>
          <a:lstStyle/>
          <a:p>
            <a:pPr marL="0" indent="0">
              <a:buNone/>
            </a:pPr>
            <a:r>
              <a:rPr kumimoji="1" lang="ja-JP" altLang="en-US" sz="2800" dirty="0" smtClean="0"/>
              <a:t>セグメントごとと望遠鏡の</a:t>
            </a:r>
            <a:r>
              <a:rPr kumimoji="1" lang="en-US" altLang="ja-JP" sz="2800" dirty="0" smtClean="0"/>
              <a:t>2</a:t>
            </a:r>
            <a:r>
              <a:rPr kumimoji="1" lang="ja-JP" altLang="en-US" sz="2800" dirty="0" smtClean="0"/>
              <a:t>座標系で計算する</a:t>
            </a:r>
            <a:endParaRPr kumimoji="1" lang="en-US" altLang="ja-JP" sz="2800" dirty="0" smtClean="0"/>
          </a:p>
          <a:p>
            <a:r>
              <a:rPr kumimoji="1" lang="ja-JP" altLang="en-US" sz="2400" dirty="0" smtClean="0"/>
              <a:t>セグメントごとの計算はセグメントごとの座標系で</a:t>
            </a:r>
            <a:endParaRPr kumimoji="1" lang="en-US" altLang="ja-JP" sz="2400" dirty="0" smtClean="0"/>
          </a:p>
          <a:p>
            <a:pPr lvl="1"/>
            <a:r>
              <a:rPr lang="ja-JP" altLang="en-US" sz="2000" dirty="0"/>
              <a:t>センサー</a:t>
            </a:r>
            <a:r>
              <a:rPr lang="ja-JP" altLang="en-US" sz="2000" dirty="0" smtClean="0"/>
              <a:t>の</a:t>
            </a:r>
            <a:r>
              <a:rPr lang="ja-JP" altLang="en-US" sz="2000" dirty="0"/>
              <a:t>位置</a:t>
            </a:r>
            <a:r>
              <a:rPr lang="ja-JP" altLang="en-US" sz="2000" dirty="0" smtClean="0"/>
              <a:t>、セグメント位置・傾き・横ずれ、鏡面形状</a:t>
            </a:r>
            <a:endParaRPr kumimoji="1" lang="en-US" altLang="ja-JP" sz="2000" dirty="0" smtClean="0"/>
          </a:p>
          <a:p>
            <a:r>
              <a:rPr lang="ja-JP" altLang="en-US" sz="2400" dirty="0" smtClean="0"/>
              <a:t>エッジセンサーの読み値計算は望遠鏡座標系を介する</a:t>
            </a:r>
            <a:endParaRPr lang="en-US" altLang="ja-JP" sz="2400" dirty="0" smtClean="0"/>
          </a:p>
          <a:p>
            <a:pPr lvl="1"/>
            <a:r>
              <a:rPr kumimoji="1" lang="ja-JP" altLang="en-US" sz="2000" dirty="0" smtClean="0"/>
              <a:t>最終的にはセンシング面と対向平板面の中心点間距離を計算</a:t>
            </a:r>
            <a:endParaRPr kumimoji="1" lang="en-US" altLang="ja-JP" sz="2000" dirty="0" smtClean="0"/>
          </a:p>
          <a:p>
            <a:pPr lvl="1"/>
            <a:r>
              <a:rPr lang="ja-JP" altLang="en-US" sz="2000" dirty="0"/>
              <a:t>導出は</a:t>
            </a:r>
            <a:r>
              <a:rPr kumimoji="1" lang="ja-JP" altLang="en-US" sz="2000" dirty="0" smtClean="0"/>
              <a:t>対向平板の垂線と</a:t>
            </a:r>
            <a:r>
              <a:rPr kumimoji="1" lang="en-US" altLang="ja-JP" sz="2000" dirty="0" smtClean="0"/>
              <a:t>2</a:t>
            </a:r>
            <a:r>
              <a:rPr kumimoji="1" lang="ja-JP" altLang="en-US" sz="2000" dirty="0" smtClean="0"/>
              <a:t>点間ベクトルの内積</a:t>
            </a:r>
            <a:endParaRPr kumimoji="1" lang="en-US" altLang="ja-JP" sz="2000" dirty="0" smtClean="0"/>
          </a:p>
          <a:p>
            <a:pPr lvl="2"/>
            <a:r>
              <a:rPr kumimoji="1" lang="ja-JP" altLang="en-US" sz="1600" dirty="0" smtClean="0"/>
              <a:t>計算時間の短縮・簡単化のため</a:t>
            </a:r>
            <a:endParaRPr kumimoji="1" lang="en-US" altLang="ja-JP" sz="1600" dirty="0" smtClean="0"/>
          </a:p>
          <a:p>
            <a:r>
              <a:rPr lang="ja-JP" altLang="en-US" sz="2400" dirty="0" smtClean="0"/>
              <a:t>センサー取り付け位置はセンシング面基準</a:t>
            </a:r>
            <a:endParaRPr lang="en-US" altLang="ja-JP" sz="2400" dirty="0" smtClean="0"/>
          </a:p>
          <a:p>
            <a:pPr lvl="1"/>
            <a:r>
              <a:rPr kumimoji="1" lang="en-US" altLang="ja-JP" sz="2000" dirty="0" smtClean="0"/>
              <a:t>2</a:t>
            </a:r>
            <a:r>
              <a:rPr kumimoji="1" lang="ja-JP" altLang="en-US" sz="2000" dirty="0" smtClean="0"/>
              <a:t>枚の境界は非常に複雑なため</a:t>
            </a:r>
            <a:endParaRPr kumimoji="1" lang="en-US" altLang="ja-JP" sz="2000" dirty="0" smtClean="0"/>
          </a:p>
          <a:p>
            <a:pPr lvl="2"/>
            <a:r>
              <a:rPr kumimoji="1" lang="ja-JP" altLang="en-US" sz="1600" dirty="0" smtClean="0"/>
              <a:t>セグメント同士は同一平面上でないので間隔も非一定</a:t>
            </a:r>
            <a:endParaRPr lang="en-US" altLang="ja-JP" sz="1600" dirty="0" smtClean="0"/>
          </a:p>
          <a:p>
            <a:pPr lvl="1"/>
            <a:r>
              <a:rPr kumimoji="1" lang="ja-JP" altLang="en-US" sz="2000" dirty="0"/>
              <a:t>実際に取り付けるとき</a:t>
            </a:r>
            <a:r>
              <a:rPr kumimoji="1" lang="ja-JP" altLang="en-US" sz="2000" dirty="0" smtClean="0"/>
              <a:t>も片面は完全固定であろう</a:t>
            </a:r>
            <a:endParaRPr kumimoji="1" lang="en-US" altLang="ja-JP" sz="2000" dirty="0" smtClean="0"/>
          </a:p>
        </p:txBody>
      </p:sp>
    </p:spTree>
    <p:extLst>
      <p:ext uri="{BB962C8B-B14F-4D97-AF65-F5344CB8AC3E}">
        <p14:creationId xmlns:p14="http://schemas.microsoft.com/office/powerpoint/2010/main" val="24208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000" dirty="0" smtClean="0"/>
              <a:t>実際の</a:t>
            </a:r>
            <a:r>
              <a:rPr lang="ja-JP" altLang="en-US" sz="4000" dirty="0" smtClean="0"/>
              <a:t>三次元座標系での計算</a:t>
            </a:r>
            <a:endParaRPr kumimoji="1" lang="ja-JP" altLang="en-US" dirty="0"/>
          </a:p>
        </p:txBody>
      </p:sp>
      <p:pic>
        <p:nvPicPr>
          <p:cNvPr id="4" name="図 3"/>
          <p:cNvPicPr/>
          <p:nvPr/>
        </p:nvPicPr>
        <p:blipFill>
          <a:blip r:embed="rId2"/>
          <a:stretch>
            <a:fillRect/>
          </a:stretch>
        </p:blipFill>
        <p:spPr>
          <a:xfrm>
            <a:off x="-16981" y="1772816"/>
            <a:ext cx="9159761" cy="4572197"/>
          </a:xfrm>
          <a:prstGeom prst="rect">
            <a:avLst/>
          </a:prstGeom>
        </p:spPr>
      </p:pic>
    </p:spTree>
    <p:extLst>
      <p:ext uri="{BB962C8B-B14F-4D97-AF65-F5344CB8AC3E}">
        <p14:creationId xmlns:p14="http://schemas.microsoft.com/office/powerpoint/2010/main" val="260697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smtClean="0"/>
              <a:t>セグメント制御位置からセンサー読み出し値への変換行列</a:t>
            </a:r>
            <a:endParaRPr kumimoji="1" lang="ja-JP" altLang="en-US" sz="4000" dirty="0"/>
          </a:p>
        </p:txBody>
      </p:sp>
      <p:sp>
        <p:nvSpPr>
          <p:cNvPr id="3" name="コンテンツ プレースホルダー 2"/>
          <p:cNvSpPr>
            <a:spLocks noGrp="1"/>
          </p:cNvSpPr>
          <p:nvPr>
            <p:ph idx="1"/>
          </p:nvPr>
        </p:nvSpPr>
        <p:spPr>
          <a:xfrm>
            <a:off x="457200" y="1484784"/>
            <a:ext cx="8229600" cy="4525963"/>
          </a:xfrm>
        </p:spPr>
        <p:txBody>
          <a:bodyPr>
            <a:normAutofit/>
          </a:bodyPr>
          <a:lstStyle/>
          <a:p>
            <a:r>
              <a:rPr kumimoji="1" lang="ja-JP" altLang="en-US" sz="2800" dirty="0" smtClean="0"/>
              <a:t>入力値はセグメントの制御位置</a:t>
            </a:r>
            <a:endParaRPr kumimoji="1" lang="en-US" altLang="ja-JP" sz="2400" dirty="0" smtClean="0"/>
          </a:p>
          <a:p>
            <a:pPr lvl="1"/>
            <a:r>
              <a:rPr lang="en-US" altLang="ja-JP" sz="2400" dirty="0"/>
              <a:t>3</a:t>
            </a:r>
            <a:r>
              <a:rPr lang="ja-JP" altLang="en-US" sz="2400" dirty="0" smtClean="0"/>
              <a:t>点</a:t>
            </a:r>
            <a:r>
              <a:rPr lang="ja-JP" altLang="en-US" sz="2400" dirty="0"/>
              <a:t>のアクチュエーター</a:t>
            </a:r>
            <a:r>
              <a:rPr lang="ja-JP" altLang="en-US" sz="2400" dirty="0" smtClean="0"/>
              <a:t>のゼロ点からの移動距離</a:t>
            </a:r>
            <a:endParaRPr lang="en-US" altLang="ja-JP" sz="2400" dirty="0" smtClean="0"/>
          </a:p>
          <a:p>
            <a:pPr lvl="1"/>
            <a:r>
              <a:rPr kumimoji="1" lang="ja-JP" altLang="en-US" sz="2400" dirty="0"/>
              <a:t>アクチュエーター</a:t>
            </a:r>
            <a:r>
              <a:rPr kumimoji="1" lang="ja-JP" altLang="en-US" sz="2400" dirty="0" smtClean="0"/>
              <a:t>はセグメント背面を垂直に</a:t>
            </a:r>
            <a:r>
              <a:rPr lang="ja-JP" altLang="en-US" sz="2400" dirty="0"/>
              <a:t>押し引</a:t>
            </a:r>
            <a:r>
              <a:rPr lang="ja-JP" altLang="en-US" sz="2400" dirty="0" smtClean="0"/>
              <a:t>きする</a:t>
            </a:r>
            <a:endParaRPr kumimoji="1" lang="en-US" altLang="ja-JP" sz="2000" dirty="0" smtClean="0"/>
          </a:p>
          <a:p>
            <a:pPr lvl="2"/>
            <a:r>
              <a:rPr lang="ja-JP" altLang="en-US" sz="2000" dirty="0" smtClean="0"/>
              <a:t>セグメント上の物理的な固定点は横ずれする</a:t>
            </a:r>
            <a:endParaRPr lang="en-US" altLang="ja-JP" sz="2000" dirty="0" smtClean="0"/>
          </a:p>
          <a:p>
            <a:pPr lvl="3"/>
            <a:r>
              <a:rPr lang="ja-JP" altLang="en-US" sz="1600" dirty="0" smtClean="0"/>
              <a:t>セグメント座標系でのある</a:t>
            </a:r>
            <a:r>
              <a:rPr lang="en-US" altLang="ja-JP" sz="1600" dirty="0" smtClean="0"/>
              <a:t>(</a:t>
            </a:r>
            <a:r>
              <a:rPr lang="en-US" altLang="ja-JP" sz="1600" dirty="0" err="1" smtClean="0"/>
              <a:t>x,y</a:t>
            </a:r>
            <a:r>
              <a:rPr lang="en-US" altLang="ja-JP" sz="1600" dirty="0" smtClean="0"/>
              <a:t>)</a:t>
            </a:r>
            <a:r>
              <a:rPr lang="ja-JP" altLang="en-US" sz="1600" dirty="0" smtClean="0"/>
              <a:t>におけるセグメント背面の</a:t>
            </a:r>
            <a:r>
              <a:rPr lang="en-US" altLang="ja-JP" sz="1600" dirty="0" smtClean="0"/>
              <a:t>z</a:t>
            </a:r>
            <a:r>
              <a:rPr lang="ja-JP" altLang="en-US" sz="1600" dirty="0" smtClean="0"/>
              <a:t>位置を制御</a:t>
            </a:r>
            <a:endParaRPr lang="en-US" altLang="ja-JP" sz="1600" dirty="0" smtClean="0"/>
          </a:p>
          <a:p>
            <a:pPr lvl="2"/>
            <a:r>
              <a:rPr kumimoji="1" lang="ja-JP" altLang="en-US" sz="2000" dirty="0"/>
              <a:t>傾き</a:t>
            </a:r>
            <a:r>
              <a:rPr kumimoji="1" lang="ja-JP" altLang="en-US" sz="2000" dirty="0" smtClean="0"/>
              <a:t>は約</a:t>
            </a:r>
            <a:r>
              <a:rPr kumimoji="1" lang="en-US" altLang="ja-JP" sz="2000" dirty="0" smtClean="0"/>
              <a:t>1m</a:t>
            </a:r>
            <a:r>
              <a:rPr kumimoji="1" lang="ja-JP" altLang="en-US" sz="2000" dirty="0" smtClean="0"/>
              <a:t>で最大</a:t>
            </a:r>
            <a:r>
              <a:rPr kumimoji="1" lang="en-US" altLang="ja-JP" sz="2000" dirty="0" smtClean="0"/>
              <a:t>1mm</a:t>
            </a:r>
            <a:r>
              <a:rPr kumimoji="1" lang="ja-JP" altLang="en-US" sz="2000" dirty="0" smtClean="0"/>
              <a:t>程度なので</a:t>
            </a:r>
            <a:r>
              <a:rPr lang="ja-JP" altLang="en-US" sz="2000" dirty="0"/>
              <a:t>影響</a:t>
            </a:r>
            <a:r>
              <a:rPr lang="ja-JP" altLang="en-US" sz="2000" dirty="0" smtClean="0"/>
              <a:t>は</a:t>
            </a:r>
            <a:r>
              <a:rPr lang="en-US" altLang="ja-JP" sz="2000" dirty="0" smtClean="0"/>
              <a:t>(</a:t>
            </a:r>
            <a:r>
              <a:rPr lang="ja-JP" altLang="en-US" sz="2000" dirty="0" smtClean="0"/>
              <a:t>とりあえず</a:t>
            </a:r>
            <a:r>
              <a:rPr lang="en-US" altLang="ja-JP" sz="2000" dirty="0" smtClean="0"/>
              <a:t>)</a:t>
            </a:r>
            <a:r>
              <a:rPr lang="ja-JP" altLang="en-US" sz="2000" dirty="0" smtClean="0"/>
              <a:t>無視</a:t>
            </a:r>
            <a:endParaRPr lang="en-US" altLang="ja-JP" sz="2000" dirty="0" smtClean="0"/>
          </a:p>
          <a:p>
            <a:r>
              <a:rPr kumimoji="1" lang="ja-JP" altLang="en-US" sz="2800" dirty="0" smtClean="0"/>
              <a:t>出力値は先に上げたエッジセンサーの</a:t>
            </a:r>
            <a:r>
              <a:rPr kumimoji="1" lang="en-US" altLang="ja-JP" sz="2800" dirty="0" smtClean="0"/>
              <a:t>2</a:t>
            </a:r>
            <a:r>
              <a:rPr kumimoji="1" lang="ja-JP" altLang="en-US" sz="2800" dirty="0" smtClean="0"/>
              <a:t>面間距離</a:t>
            </a:r>
            <a:endParaRPr lang="en-US" altLang="ja-JP" sz="2800" dirty="0"/>
          </a:p>
          <a:p>
            <a:r>
              <a:rPr lang="ja-JP" altLang="en-US" sz="2800" dirty="0" smtClean="0"/>
              <a:t>行列化ができるかどうかについて最初に検討した</a:t>
            </a:r>
            <a:endParaRPr lang="en-US" altLang="ja-JP" sz="2800" dirty="0" smtClean="0"/>
          </a:p>
          <a:p>
            <a:pPr lvl="1"/>
            <a:r>
              <a:rPr lang="ja-JP" altLang="en-US" sz="2400" dirty="0"/>
              <a:t>変換</a:t>
            </a:r>
            <a:r>
              <a:rPr lang="ja-JP" altLang="en-US" sz="2400" dirty="0" smtClean="0"/>
              <a:t>がある程度</a:t>
            </a:r>
            <a:r>
              <a:rPr lang="en-US" altLang="ja-JP" sz="2400" dirty="0" smtClean="0"/>
              <a:t>(?)</a:t>
            </a:r>
            <a:r>
              <a:rPr lang="ja-JP" altLang="en-US" sz="2400" dirty="0" smtClean="0"/>
              <a:t>線形なら行列として表現できるが</a:t>
            </a:r>
            <a:endParaRPr kumimoji="1" lang="en-US" altLang="ja-JP" sz="2400"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925" y="5373216"/>
            <a:ext cx="5010150" cy="1181100"/>
          </a:xfrm>
          <a:prstGeom prst="rect">
            <a:avLst/>
          </a:prstGeom>
        </p:spPr>
      </p:pic>
    </p:spTree>
    <p:extLst>
      <p:ext uri="{BB962C8B-B14F-4D97-AF65-F5344CB8AC3E}">
        <p14:creationId xmlns:p14="http://schemas.microsoft.com/office/powerpoint/2010/main" val="1526895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図 232"/>
          <p:cNvPicPr/>
          <p:nvPr/>
        </p:nvPicPr>
        <p:blipFill>
          <a:blip r:embed="rId2"/>
          <a:stretch>
            <a:fillRect/>
          </a:stretch>
        </p:blipFill>
        <p:spPr>
          <a:xfrm>
            <a:off x="107504" y="188640"/>
            <a:ext cx="6660991" cy="3762375"/>
          </a:xfrm>
          <a:prstGeom prst="rect">
            <a:avLst/>
          </a:prstGeom>
        </p:spPr>
      </p:pic>
      <p:pic>
        <p:nvPicPr>
          <p:cNvPr id="4" name="図 3"/>
          <p:cNvPicPr/>
          <p:nvPr/>
        </p:nvPicPr>
        <p:blipFill>
          <a:blip r:embed="rId3"/>
          <a:stretch>
            <a:fillRect/>
          </a:stretch>
        </p:blipFill>
        <p:spPr>
          <a:xfrm>
            <a:off x="6476463" y="3951015"/>
            <a:ext cx="2612409" cy="2808635"/>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53" y="3906579"/>
            <a:ext cx="6137910" cy="2897505"/>
          </a:xfrm>
          <a:prstGeom prst="rect">
            <a:avLst/>
          </a:prstGeom>
        </p:spPr>
      </p:pic>
    </p:spTree>
    <p:extLst>
      <p:ext uri="{BB962C8B-B14F-4D97-AF65-F5344CB8AC3E}">
        <p14:creationId xmlns:p14="http://schemas.microsoft.com/office/powerpoint/2010/main" val="317441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Agenda</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制御アルゴリズム開発の流れと背景</a:t>
            </a:r>
            <a:endParaRPr kumimoji="1" lang="en-US" altLang="ja-JP" dirty="0" smtClean="0"/>
          </a:p>
          <a:p>
            <a:r>
              <a:rPr lang="ja-JP" altLang="en-US" dirty="0" smtClean="0"/>
              <a:t>制御アルゴリズムの概要とシミュレーター</a:t>
            </a:r>
            <a:endParaRPr lang="en-US" altLang="ja-JP" dirty="0" smtClean="0"/>
          </a:p>
          <a:p>
            <a:r>
              <a:rPr kumimoji="1" lang="ja-JP" altLang="en-US" dirty="0"/>
              <a:t>センサー配置など</a:t>
            </a:r>
            <a:r>
              <a:rPr kumimoji="1" lang="ja-JP" altLang="en-US" dirty="0" smtClean="0"/>
              <a:t>を含めた最適化プロセス</a:t>
            </a:r>
            <a:endParaRPr kumimoji="1" lang="en-US" altLang="ja-JP" dirty="0" smtClean="0"/>
          </a:p>
          <a:p>
            <a:r>
              <a:rPr lang="ja-JP" altLang="en-US" dirty="0" smtClean="0"/>
              <a:t>望遠鏡全体としての性能シミュレーター化</a:t>
            </a:r>
            <a:endParaRPr lang="en-US" altLang="ja-JP" dirty="0" smtClean="0"/>
          </a:p>
          <a:p>
            <a:r>
              <a:rPr kumimoji="1" lang="ja-JP" altLang="en-US" dirty="0"/>
              <a:t>今後の</a:t>
            </a:r>
            <a:r>
              <a:rPr kumimoji="1" lang="ja-JP" altLang="en-US" dirty="0" smtClean="0"/>
              <a:t>課題</a:t>
            </a:r>
            <a:endParaRPr kumimoji="1" lang="en-US" altLang="ja-JP" dirty="0" smtClean="0"/>
          </a:p>
        </p:txBody>
      </p:sp>
    </p:spTree>
    <p:extLst>
      <p:ext uri="{BB962C8B-B14F-4D97-AF65-F5344CB8AC3E}">
        <p14:creationId xmlns:p14="http://schemas.microsoft.com/office/powerpoint/2010/main" val="330982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変換アルゴリズムの動作試験</a:t>
            </a:r>
            <a:endParaRPr kumimoji="1" lang="ja-JP" altLang="en-US" sz="4000" dirty="0"/>
          </a:p>
        </p:txBody>
      </p:sp>
      <p:sp>
        <p:nvSpPr>
          <p:cNvPr id="3" name="コンテンツ プレースホルダー 2"/>
          <p:cNvSpPr>
            <a:spLocks noGrp="1"/>
          </p:cNvSpPr>
          <p:nvPr>
            <p:ph idx="1"/>
          </p:nvPr>
        </p:nvSpPr>
        <p:spPr>
          <a:xfrm>
            <a:off x="457200" y="1600200"/>
            <a:ext cx="8229600" cy="4925144"/>
          </a:xfrm>
        </p:spPr>
        <p:txBody>
          <a:bodyPr>
            <a:normAutofit lnSpcReduction="10000"/>
          </a:bodyPr>
          <a:lstStyle/>
          <a:p>
            <a:r>
              <a:rPr kumimoji="1" lang="ja-JP" altLang="en-US" sz="2800" dirty="0" smtClean="0"/>
              <a:t>基本的な試験</a:t>
            </a:r>
            <a:endParaRPr kumimoji="1" lang="en-US" altLang="ja-JP" sz="2800" dirty="0" smtClean="0"/>
          </a:p>
          <a:p>
            <a:pPr lvl="1"/>
            <a:r>
              <a:rPr lang="ja-JP" altLang="en-US" sz="2400" dirty="0" smtClean="0"/>
              <a:t>エッジセンサーを動かした時の計算ルーチンが正しいか</a:t>
            </a:r>
            <a:endParaRPr kumimoji="1" lang="en-US" altLang="ja-JP" sz="2400" dirty="0" smtClean="0"/>
          </a:p>
          <a:p>
            <a:pPr lvl="1"/>
            <a:r>
              <a:rPr lang="ja-JP" altLang="en-US" sz="2400" dirty="0"/>
              <a:t>アクチュエーターを</a:t>
            </a:r>
            <a:r>
              <a:rPr lang="ja-JP" altLang="en-US" sz="2400" dirty="0" smtClean="0"/>
              <a:t>一つ動かして手計算とあうか</a:t>
            </a:r>
            <a:endParaRPr lang="en-US" altLang="ja-JP" sz="2400" dirty="0" smtClean="0"/>
          </a:p>
          <a:p>
            <a:pPr lvl="1"/>
            <a:endParaRPr kumimoji="1" lang="en-US" altLang="ja-JP" sz="2400" dirty="0"/>
          </a:p>
          <a:p>
            <a:r>
              <a:rPr lang="ja-JP" altLang="en-US" sz="2800" dirty="0" smtClean="0"/>
              <a:t>行列の線形性</a:t>
            </a:r>
            <a:endParaRPr lang="en-US" altLang="ja-JP" sz="2800" dirty="0" smtClean="0"/>
          </a:p>
          <a:p>
            <a:pPr lvl="1"/>
            <a:r>
              <a:rPr lang="en-US" altLang="ja-JP" sz="2400" dirty="0" smtClean="0"/>
              <a:t>1um</a:t>
            </a:r>
            <a:r>
              <a:rPr lang="ja-JP" altLang="en-US" sz="2400" dirty="0"/>
              <a:t>駆動に対する反応で変換行列を</a:t>
            </a:r>
            <a:r>
              <a:rPr lang="ja-JP" altLang="en-US" sz="2400" dirty="0" smtClean="0"/>
              <a:t>作成</a:t>
            </a:r>
            <a:endParaRPr lang="en-US" altLang="ja-JP" sz="2400" dirty="0"/>
          </a:p>
          <a:p>
            <a:pPr lvl="1"/>
            <a:r>
              <a:rPr lang="en-US" altLang="ja-JP" sz="2400" dirty="0" smtClean="0"/>
              <a:t>1mm</a:t>
            </a:r>
            <a:r>
              <a:rPr lang="ja-JP" altLang="en-US" sz="2400" dirty="0"/>
              <a:t>駆動に対して以下の二つの差を</a:t>
            </a:r>
            <a:r>
              <a:rPr lang="ja-JP" altLang="en-US" sz="2400" dirty="0" smtClean="0"/>
              <a:t>求めた</a:t>
            </a:r>
            <a:endParaRPr lang="en-US" altLang="ja-JP" sz="2400" dirty="0" smtClean="0"/>
          </a:p>
          <a:p>
            <a:pPr lvl="2"/>
            <a:r>
              <a:rPr lang="ja-JP" altLang="en-US" sz="2400" dirty="0" smtClean="0"/>
              <a:t>変換</a:t>
            </a:r>
            <a:r>
              <a:rPr lang="ja-JP" altLang="en-US" sz="2400" dirty="0"/>
              <a:t>行列で変換した</a:t>
            </a:r>
            <a:r>
              <a:rPr lang="ja-JP" altLang="en-US" sz="2400" dirty="0" smtClean="0"/>
              <a:t>読み出し値</a:t>
            </a:r>
            <a:endParaRPr lang="en-US" altLang="ja-JP" dirty="0"/>
          </a:p>
          <a:p>
            <a:pPr lvl="2"/>
            <a:r>
              <a:rPr lang="ja-JP" altLang="en-US" dirty="0" smtClean="0"/>
              <a:t>座標変換を追うことで求めた読み出し値</a:t>
            </a:r>
            <a:endParaRPr lang="en-US" altLang="ja-JP" dirty="0" smtClean="0"/>
          </a:p>
          <a:p>
            <a:pPr lvl="1"/>
            <a:r>
              <a:rPr lang="ja-JP" altLang="en-US" sz="2600" dirty="0"/>
              <a:t>結果、</a:t>
            </a:r>
            <a:r>
              <a:rPr lang="ja-JP" altLang="en-US" sz="2600" dirty="0" smtClean="0"/>
              <a:t>読み</a:t>
            </a:r>
            <a:r>
              <a:rPr lang="ja-JP" altLang="en-US" sz="2600" dirty="0"/>
              <a:t>出し値のエラー絶対値平均 </a:t>
            </a:r>
            <a:r>
              <a:rPr lang="en-US" altLang="ja-JP" sz="2600" dirty="0"/>
              <a:t>: 1e-10 </a:t>
            </a:r>
            <a:r>
              <a:rPr lang="en-US" altLang="ja-JP" sz="2600" dirty="0" smtClean="0"/>
              <a:t>mm</a:t>
            </a:r>
          </a:p>
          <a:p>
            <a:pPr lvl="2"/>
            <a:r>
              <a:rPr lang="ja-JP" altLang="en-US" sz="2200" dirty="0"/>
              <a:t>十分</a:t>
            </a:r>
            <a:r>
              <a:rPr lang="ja-JP" altLang="en-US" sz="2200" dirty="0" smtClean="0"/>
              <a:t>小さい値で、線形性</a:t>
            </a:r>
            <a:r>
              <a:rPr lang="en-US" altLang="ja-JP" sz="2200" dirty="0" smtClean="0"/>
              <a:t>(</a:t>
            </a:r>
            <a:r>
              <a:rPr lang="ja-JP" altLang="en-US" sz="2200" dirty="0" smtClean="0"/>
              <a:t>近似の妥当性</a:t>
            </a:r>
            <a:r>
              <a:rPr lang="en-US" altLang="ja-JP" sz="2200" dirty="0" smtClean="0"/>
              <a:t>)</a:t>
            </a:r>
            <a:r>
              <a:rPr lang="ja-JP" altLang="en-US" sz="2200" dirty="0" smtClean="0"/>
              <a:t>は問題ないと結論</a:t>
            </a:r>
            <a:endParaRPr lang="ja-JP" altLang="en-US" sz="2200" dirty="0"/>
          </a:p>
          <a:p>
            <a:endParaRPr kumimoji="1" lang="ja-JP" altLang="en-US" sz="2800" dirty="0"/>
          </a:p>
        </p:txBody>
      </p:sp>
    </p:spTree>
    <p:extLst>
      <p:ext uri="{BB962C8B-B14F-4D97-AF65-F5344CB8AC3E}">
        <p14:creationId xmlns:p14="http://schemas.microsoft.com/office/powerpoint/2010/main" val="1299042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数学的なモデルとしての解析</a:t>
            </a:r>
            <a:endParaRPr kumimoji="1" lang="ja-JP" altLang="en-US" sz="4000" dirty="0"/>
          </a:p>
        </p:txBody>
      </p:sp>
      <p:sp>
        <p:nvSpPr>
          <p:cNvPr id="3" name="コンテンツ プレースホルダー 2"/>
          <p:cNvSpPr>
            <a:spLocks noGrp="1"/>
          </p:cNvSpPr>
          <p:nvPr>
            <p:ph idx="1"/>
          </p:nvPr>
        </p:nvSpPr>
        <p:spPr/>
        <p:txBody>
          <a:bodyPr>
            <a:normAutofit/>
          </a:bodyPr>
          <a:lstStyle/>
          <a:p>
            <a:r>
              <a:rPr lang="ja-JP" altLang="en-US" sz="2800" dirty="0"/>
              <a:t>基本的</a:t>
            </a:r>
            <a:r>
              <a:rPr lang="ja-JP" altLang="en-US" sz="2800" dirty="0" smtClean="0"/>
              <a:t>にモデルは行列変換で表現できている</a:t>
            </a:r>
            <a:endParaRPr lang="en-US" altLang="ja-JP" sz="2800" dirty="0" smtClean="0"/>
          </a:p>
          <a:p>
            <a:pPr lvl="1"/>
            <a:r>
              <a:rPr kumimoji="1" lang="ja-JP" altLang="en-US" dirty="0" smtClean="0"/>
              <a:t>行列の特徴抽出が振る舞いの解析で最も重要</a:t>
            </a:r>
            <a:endParaRPr kumimoji="1" lang="en-US" altLang="ja-JP" dirty="0" smtClean="0"/>
          </a:p>
          <a:p>
            <a:pPr lvl="2"/>
            <a:r>
              <a:rPr lang="ja-JP" altLang="en-US" dirty="0"/>
              <a:t>つまり、</a:t>
            </a:r>
            <a:r>
              <a:rPr lang="ja-JP" altLang="en-US" dirty="0" smtClean="0"/>
              <a:t>特異値・特異ベクトルの特徴を見る</a:t>
            </a:r>
            <a:endParaRPr lang="en-US" altLang="ja-JP" dirty="0" smtClean="0"/>
          </a:p>
          <a:p>
            <a:pPr lvl="1"/>
            <a:r>
              <a:rPr kumimoji="1" lang="ja-JP" altLang="en-US" dirty="0" smtClean="0"/>
              <a:t>ハードウェアが決まれば行列は</a:t>
            </a:r>
            <a:r>
              <a:rPr kumimoji="1" lang="en-US" altLang="ja-JP" dirty="0" smtClean="0"/>
              <a:t>(</a:t>
            </a:r>
            <a:r>
              <a:rPr kumimoji="1" lang="ja-JP" altLang="en-US" dirty="0" smtClean="0"/>
              <a:t>ほぼ</a:t>
            </a:r>
            <a:r>
              <a:rPr kumimoji="1" lang="en-US" altLang="ja-JP" dirty="0" smtClean="0"/>
              <a:t>)</a:t>
            </a:r>
            <a:r>
              <a:rPr kumimoji="1" lang="ja-JP" altLang="en-US" dirty="0" smtClean="0"/>
              <a:t>一意</a:t>
            </a:r>
            <a:endParaRPr kumimoji="1" lang="en-US" altLang="ja-JP" dirty="0" smtClean="0"/>
          </a:p>
          <a:p>
            <a:pPr lvl="2"/>
            <a:r>
              <a:rPr kumimoji="1" lang="ja-JP" altLang="en-US" dirty="0" smtClean="0"/>
              <a:t>ただし、完全に理想的な場合には</a:t>
            </a:r>
            <a:endParaRPr kumimoji="1" lang="en-US" altLang="ja-JP" dirty="0" smtClean="0"/>
          </a:p>
          <a:p>
            <a:pPr lvl="2"/>
            <a:r>
              <a:rPr kumimoji="1" lang="ja-JP" altLang="en-US" dirty="0" smtClean="0"/>
              <a:t>擾乱・誤差への変換系による影響を見る必要はある</a:t>
            </a:r>
            <a:endParaRPr kumimoji="1" lang="en-US" altLang="ja-JP" dirty="0" smtClean="0"/>
          </a:p>
          <a:p>
            <a:pPr lvl="2"/>
            <a:r>
              <a:rPr lang="ja-JP" altLang="en-US" dirty="0"/>
              <a:t>逆にいうと</a:t>
            </a:r>
            <a:r>
              <a:rPr lang="ja-JP" altLang="en-US" dirty="0" smtClean="0"/>
              <a:t>、行列の解析</a:t>
            </a:r>
            <a:r>
              <a:rPr lang="en-US" altLang="ja-JP" dirty="0" smtClean="0"/>
              <a:t>(SVD)</a:t>
            </a:r>
            <a:r>
              <a:rPr lang="ja-JP" altLang="en-US" dirty="0" err="1" smtClean="0"/>
              <a:t>だけで</a:t>
            </a:r>
            <a:r>
              <a:rPr lang="ja-JP" altLang="en-US" dirty="0" smtClean="0"/>
              <a:t>ある程度のハードウェア</a:t>
            </a:r>
            <a:r>
              <a:rPr lang="en-US" altLang="ja-JP" dirty="0" smtClean="0"/>
              <a:t>(</a:t>
            </a:r>
            <a:r>
              <a:rPr lang="ja-JP" altLang="en-US" dirty="0" smtClean="0"/>
              <a:t>センサーなどの配置</a:t>
            </a:r>
            <a:r>
              <a:rPr lang="en-US" altLang="ja-JP" dirty="0" smtClean="0"/>
              <a:t>)</a:t>
            </a:r>
            <a:r>
              <a:rPr lang="ja-JP" altLang="en-US" dirty="0" err="1" smtClean="0"/>
              <a:t>への</a:t>
            </a:r>
            <a:r>
              <a:rPr lang="ja-JP" altLang="en-US" dirty="0" smtClean="0"/>
              <a:t>示唆が得られる</a:t>
            </a:r>
            <a:endParaRPr kumimoji="1" lang="ja-JP" altLang="en-US" dirty="0"/>
          </a:p>
        </p:txBody>
      </p:sp>
    </p:spTree>
    <p:extLst>
      <p:ext uri="{BB962C8B-B14F-4D97-AF65-F5344CB8AC3E}">
        <p14:creationId xmlns:p14="http://schemas.microsoft.com/office/powerpoint/2010/main" val="3184409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図 237"/>
          <p:cNvPicPr>
            <a:picLocks noChangeAspect="1"/>
          </p:cNvPicPr>
          <p:nvPr/>
        </p:nvPicPr>
        <p:blipFill>
          <a:blip r:embed="rId2"/>
          <a:stretch>
            <a:fillRect/>
          </a:stretch>
        </p:blipFill>
        <p:spPr>
          <a:xfrm>
            <a:off x="683568" y="980728"/>
            <a:ext cx="7924800" cy="4791075"/>
          </a:xfrm>
          <a:prstGeom prst="rect">
            <a:avLst/>
          </a:prstGeom>
        </p:spPr>
      </p:pic>
    </p:spTree>
    <p:extLst>
      <p:ext uri="{BB962C8B-B14F-4D97-AF65-F5344CB8AC3E}">
        <p14:creationId xmlns:p14="http://schemas.microsoft.com/office/powerpoint/2010/main" val="276919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stretch>
            <a:fillRect/>
          </a:stretch>
        </p:blipFill>
        <p:spPr>
          <a:xfrm>
            <a:off x="1614796" y="3235215"/>
            <a:ext cx="6026468" cy="3506153"/>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83443"/>
            <a:ext cx="71723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230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数学的なモデルとしての解析</a:t>
            </a:r>
            <a:endParaRPr kumimoji="1" lang="ja-JP" altLang="en-US" sz="4000" dirty="0"/>
          </a:p>
        </p:txBody>
      </p:sp>
      <p:sp>
        <p:nvSpPr>
          <p:cNvPr id="3" name="コンテンツ プレースホルダー 2"/>
          <p:cNvSpPr>
            <a:spLocks noGrp="1"/>
          </p:cNvSpPr>
          <p:nvPr>
            <p:ph idx="1"/>
          </p:nvPr>
        </p:nvSpPr>
        <p:spPr>
          <a:xfrm>
            <a:off x="467544" y="1484784"/>
            <a:ext cx="8579296" cy="5256584"/>
          </a:xfrm>
        </p:spPr>
        <p:txBody>
          <a:bodyPr>
            <a:normAutofit fontScale="77500" lnSpcReduction="20000"/>
          </a:bodyPr>
          <a:lstStyle/>
          <a:p>
            <a:pPr marL="0" indent="0">
              <a:buNone/>
            </a:pPr>
            <a:r>
              <a:rPr lang="ja-JP" altLang="en-US" dirty="0"/>
              <a:t>ということ</a:t>
            </a:r>
            <a:r>
              <a:rPr lang="ja-JP" altLang="en-US" dirty="0" smtClean="0"/>
              <a:t>で</a:t>
            </a:r>
            <a:endParaRPr lang="en-US" altLang="ja-JP" dirty="0" smtClean="0"/>
          </a:p>
          <a:p>
            <a:pPr marL="0" indent="0" algn="ctr">
              <a:buNone/>
            </a:pPr>
            <a:r>
              <a:rPr lang="en-US" altLang="ja-JP" dirty="0" smtClean="0"/>
              <a:t>SVD</a:t>
            </a:r>
            <a:r>
              <a:rPr lang="ja-JP" altLang="en-US" dirty="0"/>
              <a:t>で分解して特異値と特異ベクトルをしらべる！</a:t>
            </a:r>
          </a:p>
          <a:p>
            <a:pPr marL="0" indent="0">
              <a:buNone/>
            </a:pPr>
            <a:endParaRPr lang="en-US" altLang="ja-JP" dirty="0" smtClean="0"/>
          </a:p>
          <a:p>
            <a:pPr marL="0" indent="0">
              <a:buNone/>
            </a:pPr>
            <a:r>
              <a:rPr lang="ja-JP" altLang="en-US" dirty="0" smtClean="0"/>
              <a:t>縮退</a:t>
            </a:r>
            <a:r>
              <a:rPr lang="ja-JP" altLang="en-US" dirty="0"/>
              <a:t>した特異値に対応する特異</a:t>
            </a:r>
            <a:r>
              <a:rPr lang="ja-JP" altLang="en-US" dirty="0" smtClean="0"/>
              <a:t>ベクトル</a:t>
            </a:r>
            <a:endParaRPr lang="en-US" altLang="ja-JP" dirty="0" smtClean="0"/>
          </a:p>
          <a:p>
            <a:pPr marL="0" indent="0" algn="ctr">
              <a:buNone/>
            </a:pPr>
            <a:r>
              <a:rPr lang="ja-JP" altLang="en-US" dirty="0" smtClean="0"/>
              <a:t>＝</a:t>
            </a:r>
            <a:endParaRPr lang="ja-JP" altLang="en-US" dirty="0"/>
          </a:p>
          <a:p>
            <a:pPr marL="0" indent="0" algn="r">
              <a:buNone/>
            </a:pPr>
            <a:r>
              <a:rPr lang="ja-JP" altLang="en-US" dirty="0"/>
              <a:t>擾乱が発生した時に弱いモード</a:t>
            </a:r>
          </a:p>
          <a:p>
            <a:pPr marL="0" indent="0" algn="r">
              <a:buNone/>
            </a:pPr>
            <a:endParaRPr lang="ja-JP" altLang="en-US" dirty="0"/>
          </a:p>
          <a:p>
            <a:r>
              <a:rPr lang="ja-JP" altLang="en-US" dirty="0" smtClean="0"/>
              <a:t>行列はほぼ線形なので実機上で</a:t>
            </a:r>
            <a:r>
              <a:rPr lang="en-US" altLang="ja-JP" dirty="0" smtClean="0"/>
              <a:t>(</a:t>
            </a:r>
            <a:r>
              <a:rPr lang="ja-JP" altLang="en-US" dirty="0" smtClean="0"/>
              <a:t>簡単に</a:t>
            </a:r>
            <a:r>
              <a:rPr lang="en-US" altLang="ja-JP" dirty="0" smtClean="0"/>
              <a:t>!)</a:t>
            </a:r>
            <a:r>
              <a:rPr lang="ja-JP" altLang="en-US" dirty="0" smtClean="0"/>
              <a:t>測定可能</a:t>
            </a:r>
            <a:endParaRPr lang="en-US" altLang="ja-JP" dirty="0" smtClean="0"/>
          </a:p>
          <a:p>
            <a:pPr lvl="1"/>
            <a:r>
              <a:rPr lang="ja-JP" altLang="en-US" dirty="0"/>
              <a:t>アクチュエーター</a:t>
            </a:r>
            <a:r>
              <a:rPr lang="ja-JP" altLang="en-US" dirty="0" smtClean="0"/>
              <a:t>を一つずつ動かしてエッジセンサーを読み出す</a:t>
            </a:r>
            <a:endParaRPr lang="en-US" altLang="ja-JP" dirty="0" smtClean="0"/>
          </a:p>
          <a:p>
            <a:r>
              <a:rPr lang="ja-JP" altLang="en-US" dirty="0" smtClean="0"/>
              <a:t>できるだけ</a:t>
            </a:r>
            <a:r>
              <a:rPr lang="ja-JP" altLang="en-US" dirty="0"/>
              <a:t>そろった特異値が出るような</a:t>
            </a:r>
            <a:r>
              <a:rPr lang="ja-JP" altLang="en-US" dirty="0" smtClean="0"/>
              <a:t>配置したい！</a:t>
            </a:r>
            <a:endParaRPr lang="en-US" altLang="ja-JP" dirty="0" smtClean="0"/>
          </a:p>
          <a:p>
            <a:pPr lvl="1"/>
            <a:r>
              <a:rPr lang="ja-JP" altLang="en-US" dirty="0" smtClean="0"/>
              <a:t>特異値</a:t>
            </a:r>
            <a:r>
              <a:rPr lang="ja-JP" altLang="en-US" dirty="0"/>
              <a:t>の比</a:t>
            </a:r>
            <a:r>
              <a:rPr lang="ja-JP" altLang="en-US" dirty="0" smtClean="0"/>
              <a:t>が制御のしやすさの指標なので</a:t>
            </a:r>
            <a:endParaRPr lang="ja-JP" altLang="en-US" dirty="0"/>
          </a:p>
          <a:p>
            <a:r>
              <a:rPr lang="ja-JP" altLang="en-US" dirty="0" smtClean="0"/>
              <a:t>縮退</a:t>
            </a:r>
            <a:r>
              <a:rPr lang="ja-JP" altLang="en-US" dirty="0"/>
              <a:t>した</a:t>
            </a:r>
            <a:r>
              <a:rPr lang="ja-JP" altLang="en-US" dirty="0" smtClean="0"/>
              <a:t>特異値をもつモードを消せないか配置を検討</a:t>
            </a:r>
            <a:endParaRPr lang="en-US" altLang="ja-JP" dirty="0" smtClean="0"/>
          </a:p>
          <a:p>
            <a:pPr lvl="1"/>
            <a:r>
              <a:rPr lang="ja-JP" altLang="en-US" dirty="0"/>
              <a:t>対応する</a:t>
            </a:r>
            <a:r>
              <a:rPr lang="ja-JP" altLang="en-US" dirty="0" smtClean="0"/>
              <a:t>特異ベクトルのモードは制御しにくく残差として残る</a:t>
            </a:r>
            <a:endParaRPr lang="en-US" altLang="ja-JP" dirty="0" smtClean="0"/>
          </a:p>
          <a:p>
            <a:pPr lvl="1"/>
            <a:r>
              <a:rPr lang="ja-JP" altLang="en-US" dirty="0" smtClean="0"/>
              <a:t>ノイズが加わった場合にこのモードの分だけ残る</a:t>
            </a:r>
            <a:endParaRPr lang="ja-JP" altLang="en-US" dirty="0"/>
          </a:p>
        </p:txBody>
      </p:sp>
    </p:spTree>
    <p:extLst>
      <p:ext uri="{BB962C8B-B14F-4D97-AF65-F5344CB8AC3E}">
        <p14:creationId xmlns:p14="http://schemas.microsoft.com/office/powerpoint/2010/main" val="3818309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シミュレーターに必要とされる機能</a:t>
            </a:r>
            <a:endParaRPr kumimoji="1" lang="ja-JP" altLang="en-US" sz="4000" dirty="0"/>
          </a:p>
        </p:txBody>
      </p:sp>
      <p:sp>
        <p:nvSpPr>
          <p:cNvPr id="3" name="コンテンツ プレースホルダー 2"/>
          <p:cNvSpPr>
            <a:spLocks noGrp="1"/>
          </p:cNvSpPr>
          <p:nvPr>
            <p:ph idx="1"/>
          </p:nvPr>
        </p:nvSpPr>
        <p:spPr>
          <a:xfrm>
            <a:off x="457200" y="1600200"/>
            <a:ext cx="8579296" cy="5141168"/>
          </a:xfrm>
        </p:spPr>
        <p:txBody>
          <a:bodyPr>
            <a:normAutofit fontScale="92500" lnSpcReduction="10000"/>
          </a:bodyPr>
          <a:lstStyle/>
          <a:p>
            <a:pPr marL="0" indent="0">
              <a:buNone/>
            </a:pPr>
            <a:r>
              <a:rPr kumimoji="1" lang="ja-JP" altLang="en-US" sz="2400" dirty="0" smtClean="0"/>
              <a:t>エッジセンサーの配置に関するパラメータ</a:t>
            </a:r>
            <a:endParaRPr kumimoji="1" lang="en-US" altLang="ja-JP" sz="2400" dirty="0" smtClean="0"/>
          </a:p>
          <a:p>
            <a:r>
              <a:rPr lang="ja-JP" altLang="en-US" sz="2400" dirty="0" smtClean="0"/>
              <a:t>エッジセンサーの数・配置・セグメント境界からの場所</a:t>
            </a:r>
            <a:endParaRPr lang="en-US" altLang="ja-JP" sz="2400" dirty="0" smtClean="0"/>
          </a:p>
          <a:p>
            <a:r>
              <a:rPr lang="ja-JP" altLang="en-US" sz="2400" dirty="0" smtClean="0"/>
              <a:t>エッジセンサーの取り付け向き </a:t>
            </a:r>
            <a:r>
              <a:rPr lang="en-US" altLang="ja-JP" sz="2400" dirty="0" smtClean="0"/>
              <a:t>(</a:t>
            </a:r>
            <a:r>
              <a:rPr lang="ja-JP" altLang="en-US" sz="2400" dirty="0" smtClean="0"/>
              <a:t>セグメント背面に対する角度</a:t>
            </a:r>
            <a:r>
              <a:rPr lang="en-US" altLang="ja-JP" sz="2400" dirty="0" smtClean="0"/>
              <a:t>)</a:t>
            </a:r>
          </a:p>
          <a:p>
            <a:pPr marL="0" indent="0">
              <a:buNone/>
            </a:pPr>
            <a:r>
              <a:rPr lang="ja-JP" altLang="en-US" sz="2400" dirty="0"/>
              <a:t>セグメントの形状に</a:t>
            </a:r>
            <a:r>
              <a:rPr lang="ja-JP" altLang="en-US" sz="2400" dirty="0" smtClean="0"/>
              <a:t>関するパラメータ</a:t>
            </a:r>
            <a:endParaRPr lang="en-US" altLang="ja-JP" sz="2400" dirty="0" smtClean="0"/>
          </a:p>
          <a:p>
            <a:r>
              <a:rPr kumimoji="1" lang="ja-JP" altLang="en-US" sz="2400" dirty="0" smtClean="0"/>
              <a:t>表面形状 </a:t>
            </a:r>
            <a:r>
              <a:rPr kumimoji="1" lang="en-US" altLang="ja-JP" sz="2400" dirty="0" smtClean="0"/>
              <a:t>(</a:t>
            </a:r>
            <a:r>
              <a:rPr kumimoji="1" lang="ja-JP" altLang="en-US" sz="2400" dirty="0" smtClean="0"/>
              <a:t>鏡の構造関数</a:t>
            </a:r>
            <a:r>
              <a:rPr kumimoji="1" lang="en-US" altLang="ja-JP" sz="2400" dirty="0" smtClean="0"/>
              <a:t>)</a:t>
            </a:r>
          </a:p>
          <a:p>
            <a:r>
              <a:rPr lang="en-US" altLang="ja-JP" sz="2400" dirty="0" smtClean="0"/>
              <a:t>PSF</a:t>
            </a:r>
            <a:r>
              <a:rPr lang="ja-JP" altLang="en-US" sz="2400" dirty="0" smtClean="0"/>
              <a:t>導出とその評価指標</a:t>
            </a:r>
            <a:endParaRPr kumimoji="1" lang="en-US" altLang="ja-JP" sz="2400" dirty="0" smtClean="0"/>
          </a:p>
          <a:p>
            <a:endParaRPr kumimoji="1" lang="en-US" altLang="ja-JP" sz="2400" dirty="0"/>
          </a:p>
          <a:p>
            <a:pPr marL="0" indent="0">
              <a:buNone/>
            </a:pPr>
            <a:r>
              <a:rPr lang="ja-JP" altLang="en-US" sz="2400" dirty="0"/>
              <a:t>実機で想定されるセグメント・エッジセンサーへの擾乱を</a:t>
            </a:r>
            <a:r>
              <a:rPr lang="ja-JP" altLang="en-US" sz="2400" dirty="0" smtClean="0"/>
              <a:t>考慮</a:t>
            </a:r>
            <a:endParaRPr lang="en-US" altLang="ja-JP" sz="2400" dirty="0" smtClean="0"/>
          </a:p>
          <a:p>
            <a:r>
              <a:rPr kumimoji="1" lang="ja-JP" altLang="en-US" sz="2400" dirty="0" smtClean="0"/>
              <a:t>アクチュエータ制御量・エッジセンサー読み出し値のノイズ</a:t>
            </a:r>
            <a:endParaRPr kumimoji="1" lang="en-US" altLang="ja-JP" sz="2400" dirty="0" smtClean="0"/>
          </a:p>
          <a:p>
            <a:pPr lvl="1"/>
            <a:r>
              <a:rPr lang="ja-JP" altLang="en-US" sz="2000" dirty="0" smtClean="0"/>
              <a:t>理想値</a:t>
            </a:r>
            <a:r>
              <a:rPr lang="ja-JP" altLang="en-US" sz="2000" dirty="0"/>
              <a:t>に</a:t>
            </a:r>
            <a:r>
              <a:rPr lang="ja-JP" altLang="en-US" sz="2000" dirty="0" smtClean="0"/>
              <a:t>対してランダムノイズを追加できるようにする</a:t>
            </a:r>
            <a:endParaRPr kumimoji="1" lang="en-US" altLang="ja-JP" sz="2000" dirty="0" smtClean="0"/>
          </a:p>
          <a:p>
            <a:r>
              <a:rPr kumimoji="1" lang="ja-JP" altLang="en-US" sz="2400" dirty="0" smtClean="0"/>
              <a:t>セグメントの理想位置からの横ずれ</a:t>
            </a:r>
            <a:r>
              <a:rPr kumimoji="1" lang="en-US" altLang="ja-JP" sz="2400" dirty="0" smtClean="0"/>
              <a:t>(</a:t>
            </a:r>
            <a:r>
              <a:rPr kumimoji="1" lang="ja-JP" altLang="en-US" sz="2400" dirty="0" smtClean="0"/>
              <a:t>併進・回転</a:t>
            </a:r>
            <a:r>
              <a:rPr kumimoji="1" lang="en-US" altLang="ja-JP" sz="2400" dirty="0" smtClean="0"/>
              <a:t>)</a:t>
            </a:r>
          </a:p>
          <a:p>
            <a:pPr lvl="1"/>
            <a:r>
              <a:rPr lang="ja-JP" altLang="en-US" sz="2000" dirty="0" smtClean="0"/>
              <a:t>傾きはゼロ点補正の範疇と考え考慮しない</a:t>
            </a:r>
            <a:endParaRPr lang="en-US" altLang="ja-JP" sz="2000" dirty="0" smtClean="0"/>
          </a:p>
          <a:p>
            <a:r>
              <a:rPr lang="ja-JP" altLang="en-US" sz="2400" dirty="0"/>
              <a:t>エッジセンサー取り付け</a:t>
            </a:r>
            <a:r>
              <a:rPr lang="ja-JP" altLang="en-US" sz="2400" dirty="0" smtClean="0"/>
              <a:t>位置のずれ </a:t>
            </a:r>
            <a:r>
              <a:rPr lang="en-US" altLang="ja-JP" sz="2400" dirty="0" smtClean="0"/>
              <a:t>(</a:t>
            </a:r>
            <a:r>
              <a:rPr lang="ja-JP" altLang="en-US" sz="2400" dirty="0" smtClean="0"/>
              <a:t>未実装</a:t>
            </a:r>
            <a:r>
              <a:rPr lang="en-US" altLang="ja-JP" sz="2400" dirty="0" smtClean="0"/>
              <a:t>)</a:t>
            </a:r>
          </a:p>
          <a:p>
            <a:pPr lvl="1"/>
            <a:r>
              <a:rPr lang="ja-JP" altLang="en-US" sz="2000" dirty="0" smtClean="0"/>
              <a:t>完全に理想的な指定場所に取り付けられるわけではない</a:t>
            </a:r>
            <a:endParaRPr lang="en-US" altLang="ja-JP" sz="2000" dirty="0" smtClean="0"/>
          </a:p>
        </p:txBody>
      </p:sp>
    </p:spTree>
    <p:extLst>
      <p:ext uri="{BB962C8B-B14F-4D97-AF65-F5344CB8AC3E}">
        <p14:creationId xmlns:p14="http://schemas.microsoft.com/office/powerpoint/2010/main" val="83847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Agenda</a:t>
            </a:r>
            <a:endParaRPr kumimoji="1" lang="ja-JP" altLang="en-US" dirty="0"/>
          </a:p>
        </p:txBody>
      </p:sp>
      <p:sp>
        <p:nvSpPr>
          <p:cNvPr id="3" name="コンテンツ プレースホルダー 2"/>
          <p:cNvSpPr>
            <a:spLocks noGrp="1"/>
          </p:cNvSpPr>
          <p:nvPr>
            <p:ph idx="1"/>
          </p:nvPr>
        </p:nvSpPr>
        <p:spPr>
          <a:xfrm>
            <a:off x="457200" y="1600200"/>
            <a:ext cx="8229600" cy="5141168"/>
          </a:xfrm>
        </p:spPr>
        <p:txBody>
          <a:bodyPr>
            <a:normAutofit lnSpcReduction="10000"/>
          </a:bodyPr>
          <a:lstStyle/>
          <a:p>
            <a:r>
              <a:rPr kumimoji="1" lang="ja-JP" altLang="en-US" dirty="0" smtClean="0">
                <a:solidFill>
                  <a:schemeClr val="bg1">
                    <a:lumMod val="75000"/>
                  </a:schemeClr>
                </a:solidFill>
              </a:rPr>
              <a:t>制御アルゴリズム開発の流れと背景</a:t>
            </a:r>
            <a:endParaRPr kumimoji="1" lang="en-US" altLang="ja-JP" dirty="0" smtClean="0">
              <a:solidFill>
                <a:schemeClr val="bg1">
                  <a:lumMod val="75000"/>
                </a:schemeClr>
              </a:solidFill>
            </a:endParaRPr>
          </a:p>
          <a:p>
            <a:r>
              <a:rPr lang="ja-JP" altLang="en-US" dirty="0" smtClean="0">
                <a:solidFill>
                  <a:schemeClr val="bg1">
                    <a:lumMod val="75000"/>
                  </a:schemeClr>
                </a:solidFill>
              </a:rPr>
              <a:t>制御アルゴリズムの概要とシミュレーター</a:t>
            </a:r>
            <a:endParaRPr lang="en-US" altLang="ja-JP" dirty="0" smtClean="0">
              <a:solidFill>
                <a:schemeClr val="bg1">
                  <a:lumMod val="75000"/>
                </a:schemeClr>
              </a:solidFill>
            </a:endParaRPr>
          </a:p>
          <a:p>
            <a:r>
              <a:rPr kumimoji="1" lang="ja-JP" altLang="en-US" dirty="0"/>
              <a:t>センサー配置など</a:t>
            </a:r>
            <a:r>
              <a:rPr kumimoji="1" lang="ja-JP" altLang="en-US" dirty="0" smtClean="0"/>
              <a:t>を含めた最適化プロセス</a:t>
            </a:r>
            <a:endParaRPr kumimoji="1" lang="en-US" altLang="ja-JP" dirty="0" smtClean="0"/>
          </a:p>
          <a:p>
            <a:pPr lvl="1"/>
            <a:r>
              <a:rPr lang="ja-JP" altLang="en-US" dirty="0"/>
              <a:t>センサー配置に対する検討</a:t>
            </a:r>
            <a:r>
              <a:rPr lang="ja-JP" altLang="en-US" dirty="0" smtClean="0"/>
              <a:t>事項と評価方法</a:t>
            </a:r>
            <a:endParaRPr lang="en-US" altLang="ja-JP" dirty="0" smtClean="0"/>
          </a:p>
          <a:p>
            <a:pPr lvl="2"/>
            <a:r>
              <a:rPr lang="ja-JP" altLang="en-US" dirty="0" smtClean="0"/>
              <a:t>セグメント縁での位置</a:t>
            </a:r>
            <a:endParaRPr lang="en-US" altLang="ja-JP" dirty="0" smtClean="0"/>
          </a:p>
          <a:p>
            <a:pPr lvl="2"/>
            <a:r>
              <a:rPr lang="ja-JP" altLang="en-US" dirty="0" smtClean="0"/>
              <a:t>センサーの取り付け角度</a:t>
            </a:r>
            <a:endParaRPr lang="en-US" altLang="ja-JP" dirty="0" smtClean="0"/>
          </a:p>
          <a:p>
            <a:pPr lvl="1"/>
            <a:r>
              <a:rPr lang="ja-JP" altLang="en-US" dirty="0" smtClean="0"/>
              <a:t>擾乱に対する耐性の評価</a:t>
            </a:r>
            <a:endParaRPr lang="en-US" altLang="ja-JP" dirty="0" smtClean="0"/>
          </a:p>
          <a:p>
            <a:pPr lvl="1"/>
            <a:r>
              <a:rPr kumimoji="1" lang="ja-JP" altLang="en-US" dirty="0" smtClean="0"/>
              <a:t>結果としてのセンサー配置</a:t>
            </a:r>
            <a:r>
              <a:rPr kumimoji="1" lang="ja-JP" altLang="en-US" dirty="0"/>
              <a:t>に対する示唆</a:t>
            </a:r>
            <a:endParaRPr kumimoji="1" lang="en-US" altLang="ja-JP" dirty="0" smtClean="0"/>
          </a:p>
          <a:p>
            <a:r>
              <a:rPr lang="ja-JP" altLang="en-US" dirty="0" smtClean="0">
                <a:solidFill>
                  <a:schemeClr val="bg1">
                    <a:lumMod val="75000"/>
                  </a:schemeClr>
                </a:solidFill>
              </a:rPr>
              <a:t>望遠鏡全体としての性能シミュレーター化</a:t>
            </a:r>
            <a:endParaRPr lang="en-US" altLang="ja-JP" dirty="0" smtClean="0">
              <a:solidFill>
                <a:schemeClr val="bg1">
                  <a:lumMod val="75000"/>
                </a:schemeClr>
              </a:solidFill>
            </a:endParaRPr>
          </a:p>
          <a:p>
            <a:r>
              <a:rPr kumimoji="1" lang="ja-JP" altLang="en-US" dirty="0">
                <a:solidFill>
                  <a:schemeClr val="bg1">
                    <a:lumMod val="75000"/>
                  </a:schemeClr>
                </a:solidFill>
              </a:rPr>
              <a:t>今後の課題</a:t>
            </a:r>
          </a:p>
        </p:txBody>
      </p:sp>
    </p:spTree>
    <p:extLst>
      <p:ext uri="{BB962C8B-B14F-4D97-AF65-F5344CB8AC3E}">
        <p14:creationId xmlns:p14="http://schemas.microsoft.com/office/powerpoint/2010/main" val="88193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000" dirty="0" smtClean="0"/>
              <a:t>エッジセンサー配置に対する検討事項</a:t>
            </a:r>
            <a:endParaRPr kumimoji="1" lang="ja-JP" altLang="en-US" sz="4000" dirty="0"/>
          </a:p>
        </p:txBody>
      </p:sp>
      <p:sp>
        <p:nvSpPr>
          <p:cNvPr id="3" name="コンテンツ プレースホルダー 2"/>
          <p:cNvSpPr>
            <a:spLocks noGrp="1"/>
          </p:cNvSpPr>
          <p:nvPr>
            <p:ph idx="1"/>
          </p:nvPr>
        </p:nvSpPr>
        <p:spPr>
          <a:xfrm>
            <a:off x="457200" y="1340768"/>
            <a:ext cx="8507288" cy="5328592"/>
          </a:xfrm>
        </p:spPr>
        <p:txBody>
          <a:bodyPr>
            <a:normAutofit lnSpcReduction="10000"/>
          </a:bodyPr>
          <a:lstStyle/>
          <a:p>
            <a:pPr marL="0" indent="0">
              <a:buNone/>
            </a:pPr>
            <a:r>
              <a:rPr kumimoji="1" lang="ja-JP" altLang="en-US" sz="2800" dirty="0" smtClean="0"/>
              <a:t>センサー配置に対して以下のような事項が考えられる</a:t>
            </a:r>
            <a:endParaRPr kumimoji="1" lang="en-US" altLang="ja-JP" sz="2800" dirty="0" smtClean="0"/>
          </a:p>
          <a:p>
            <a:r>
              <a:rPr lang="ja-JP" altLang="en-US" sz="2400" dirty="0"/>
              <a:t>セグメント背面に対する取り付け</a:t>
            </a:r>
            <a:r>
              <a:rPr lang="ja-JP" altLang="en-US" sz="2400" dirty="0" smtClean="0"/>
              <a:t>角度</a:t>
            </a:r>
            <a:endParaRPr lang="en-US" altLang="ja-JP" sz="2400" dirty="0" smtClean="0"/>
          </a:p>
          <a:p>
            <a:pPr lvl="1"/>
            <a:r>
              <a:rPr lang="ja-JP" altLang="en-US" sz="2000" dirty="0" smtClean="0"/>
              <a:t>主鏡主軸に並行、鏡面に垂直、セグメント背面に垂直など</a:t>
            </a:r>
            <a:endParaRPr lang="en-US" altLang="ja-JP" sz="2000" dirty="0" smtClean="0"/>
          </a:p>
          <a:p>
            <a:r>
              <a:rPr lang="ja-JP" altLang="en-US" sz="2400" dirty="0" smtClean="0"/>
              <a:t>セグメント縁への取り付け方法</a:t>
            </a:r>
            <a:endParaRPr lang="en-US" altLang="ja-JP" sz="2400" dirty="0" smtClean="0"/>
          </a:p>
          <a:p>
            <a:pPr lvl="1"/>
            <a:r>
              <a:rPr lang="ja-JP" altLang="en-US" sz="2000" dirty="0" smtClean="0"/>
              <a:t>エッジセンサーをどの辺にいくつどのようにつけるか</a:t>
            </a:r>
            <a:endParaRPr lang="en-US" altLang="ja-JP" sz="2000" dirty="0" smtClean="0"/>
          </a:p>
          <a:p>
            <a:pPr lvl="2"/>
            <a:r>
              <a:rPr lang="ja-JP" altLang="en-US" sz="1600" dirty="0" smtClean="0"/>
              <a:t>制御の自由度はセグメント数</a:t>
            </a:r>
            <a:r>
              <a:rPr lang="ja-JP" altLang="en-US" sz="1600" dirty="0"/>
              <a:t>の</a:t>
            </a:r>
            <a:r>
              <a:rPr lang="en-US" altLang="ja-JP" sz="1600" dirty="0"/>
              <a:t>3</a:t>
            </a:r>
            <a:r>
              <a:rPr lang="ja-JP" altLang="en-US" sz="1600" dirty="0" smtClean="0"/>
              <a:t>倍 </a:t>
            </a:r>
            <a:r>
              <a:rPr lang="en-US" altLang="ja-JP" sz="1600" dirty="0" smtClean="0"/>
              <a:t>(Zernike</a:t>
            </a:r>
            <a:r>
              <a:rPr lang="ja-JP" altLang="en-US" sz="1600" dirty="0" smtClean="0"/>
              <a:t> </a:t>
            </a:r>
            <a:r>
              <a:rPr lang="en-US" altLang="ja-JP" sz="1600" dirty="0" smtClean="0"/>
              <a:t>0,1</a:t>
            </a:r>
            <a:r>
              <a:rPr lang="ja-JP" altLang="en-US" sz="1600" dirty="0" smtClean="0"/>
              <a:t>次を考えるとマイナス</a:t>
            </a:r>
            <a:r>
              <a:rPr lang="en-US" altLang="ja-JP" sz="1600" dirty="0"/>
              <a:t>3</a:t>
            </a:r>
            <a:r>
              <a:rPr lang="en-US" altLang="ja-JP" sz="1600" dirty="0" smtClean="0"/>
              <a:t>)</a:t>
            </a:r>
          </a:p>
          <a:p>
            <a:pPr lvl="2"/>
            <a:r>
              <a:rPr lang="ja-JP" altLang="en-US" sz="1600" dirty="0"/>
              <a:t>センサー数が増えるほどコストが上昇</a:t>
            </a:r>
            <a:r>
              <a:rPr lang="ja-JP" altLang="en-US" sz="1600" dirty="0" smtClean="0"/>
              <a:t>する </a:t>
            </a:r>
            <a:r>
              <a:rPr lang="en-US" altLang="ja-JP" sz="1600" dirty="0" smtClean="0"/>
              <a:t>(</a:t>
            </a:r>
            <a:r>
              <a:rPr lang="ja-JP" altLang="en-US" sz="1600" dirty="0" smtClean="0"/>
              <a:t>縮退も増えるはず</a:t>
            </a:r>
            <a:r>
              <a:rPr lang="en-US" altLang="ja-JP" sz="1600" dirty="0" smtClean="0"/>
              <a:t>)</a:t>
            </a:r>
            <a:endParaRPr lang="en-US" altLang="ja-JP" sz="1600" dirty="0"/>
          </a:p>
          <a:p>
            <a:pPr lvl="1"/>
            <a:r>
              <a:rPr lang="ja-JP" altLang="en-US" sz="2000" dirty="0" smtClean="0"/>
              <a:t>エッジセンサーを辺からどの程度ずらしてつけるか</a:t>
            </a:r>
            <a:endParaRPr lang="en-US" altLang="ja-JP" sz="2000" dirty="0" smtClean="0"/>
          </a:p>
          <a:p>
            <a:pPr lvl="2"/>
            <a:r>
              <a:rPr lang="ja-JP" altLang="en-US" sz="1600" dirty="0" smtClean="0"/>
              <a:t>セグメント間ギャップに</a:t>
            </a:r>
            <a:r>
              <a:rPr lang="ja-JP" altLang="en-US" sz="1600" dirty="0" err="1" smtClean="0"/>
              <a:t>でなく</a:t>
            </a:r>
            <a:r>
              <a:rPr lang="ja-JP" altLang="en-US" sz="1600" dirty="0" smtClean="0"/>
              <a:t>セグメントにもぐりこませるようにつける</a:t>
            </a:r>
            <a:endParaRPr lang="en-US" altLang="ja-JP" sz="1600" dirty="0"/>
          </a:p>
          <a:p>
            <a:pPr lvl="1"/>
            <a:r>
              <a:rPr lang="ja-JP" altLang="en-US" sz="2000" dirty="0" smtClean="0"/>
              <a:t>境界条件が足りない時の対処</a:t>
            </a:r>
            <a:endParaRPr lang="en-US" altLang="ja-JP" sz="2400" dirty="0" smtClean="0"/>
          </a:p>
          <a:p>
            <a:pPr lvl="2"/>
            <a:r>
              <a:rPr lang="ja-JP" altLang="en-US" sz="1800" dirty="0"/>
              <a:t>自由度を</a:t>
            </a:r>
            <a:r>
              <a:rPr lang="ja-JP" altLang="en-US" sz="1800" dirty="0" smtClean="0"/>
              <a:t>減らす</a:t>
            </a:r>
            <a:r>
              <a:rPr lang="ja-JP" altLang="en-US" sz="1800" dirty="0"/>
              <a:t> </a:t>
            </a:r>
            <a:r>
              <a:rPr lang="en-US" altLang="ja-JP" sz="1800" dirty="0" smtClean="0"/>
              <a:t>:</a:t>
            </a:r>
            <a:r>
              <a:rPr lang="ja-JP" altLang="en-US" sz="1800" dirty="0" smtClean="0"/>
              <a:t> 動かさないアクチュエーター</a:t>
            </a:r>
            <a:r>
              <a:rPr lang="ja-JP" altLang="en-US" sz="1800" dirty="0"/>
              <a:t>を</a:t>
            </a:r>
            <a:r>
              <a:rPr lang="ja-JP" altLang="en-US" sz="1800" dirty="0" smtClean="0"/>
              <a:t>作る</a:t>
            </a:r>
            <a:endParaRPr lang="en-US" altLang="ja-JP" sz="1800" dirty="0" smtClean="0"/>
          </a:p>
          <a:p>
            <a:pPr lvl="3"/>
            <a:r>
              <a:rPr lang="ja-JP" altLang="en-US" sz="1400" dirty="0" smtClean="0"/>
              <a:t>どのみち片側への暴走を考えると対処しないといけない </a:t>
            </a:r>
            <a:r>
              <a:rPr lang="en-US" altLang="ja-JP" sz="1400" dirty="0" smtClean="0"/>
              <a:t>(</a:t>
            </a:r>
            <a:r>
              <a:rPr lang="ja-JP" altLang="en-US" sz="1400" dirty="0" smtClean="0"/>
              <a:t>固定すると対処の自由度が減る</a:t>
            </a:r>
            <a:r>
              <a:rPr lang="en-US" altLang="ja-JP" sz="1400" dirty="0" smtClean="0"/>
              <a:t>)</a:t>
            </a:r>
            <a:endParaRPr lang="en-US" altLang="ja-JP" sz="1400" dirty="0"/>
          </a:p>
          <a:p>
            <a:pPr lvl="3"/>
            <a:r>
              <a:rPr lang="ja-JP" altLang="en-US" sz="1400" dirty="0" smtClean="0"/>
              <a:t>完全固定にすると逆にノイズに対して悪反応の可能性はないのか？</a:t>
            </a:r>
            <a:endParaRPr lang="en-US" altLang="ja-JP" sz="1400" dirty="0" smtClean="0"/>
          </a:p>
          <a:p>
            <a:pPr lvl="2"/>
            <a:r>
              <a:rPr lang="ja-JP" altLang="en-US" sz="1800" dirty="0" smtClean="0"/>
              <a:t>○条件を増やす </a:t>
            </a:r>
            <a:r>
              <a:rPr lang="en-US" altLang="ja-JP" sz="1800" dirty="0" smtClean="0"/>
              <a:t>:</a:t>
            </a:r>
            <a:r>
              <a:rPr lang="ja-JP" altLang="en-US" sz="1800" dirty="0" smtClean="0"/>
              <a:t> エッジセンサーを増やすか辺を増やす</a:t>
            </a:r>
            <a:endParaRPr lang="en-US" altLang="ja-JP" sz="1800" dirty="0" smtClean="0"/>
          </a:p>
          <a:p>
            <a:pPr lvl="3"/>
            <a:r>
              <a:rPr lang="ja-JP" altLang="en-US" sz="1400" dirty="0" smtClean="0"/>
              <a:t>同じ辺により</a:t>
            </a:r>
            <a:r>
              <a:rPr lang="ja-JP" altLang="en-US" sz="1400" dirty="0"/>
              <a:t>多くエッジセンサー</a:t>
            </a:r>
            <a:r>
              <a:rPr lang="ja-JP" altLang="en-US" sz="1400" dirty="0" smtClean="0"/>
              <a:t>を設置する </a:t>
            </a:r>
            <a:r>
              <a:rPr lang="en-US" altLang="ja-JP" sz="1400" dirty="0" smtClean="0"/>
              <a:t>(</a:t>
            </a:r>
            <a:r>
              <a:rPr lang="ja-JP" altLang="en-US" sz="1400" dirty="0" smtClean="0"/>
              <a:t>拘束条件になるか？</a:t>
            </a:r>
            <a:r>
              <a:rPr lang="en-US" altLang="ja-JP" sz="1400" dirty="0" smtClean="0"/>
              <a:t>)</a:t>
            </a:r>
          </a:p>
          <a:p>
            <a:pPr lvl="3"/>
            <a:r>
              <a:rPr lang="ja-JP" altLang="en-US" sz="1400" dirty="0" smtClean="0"/>
              <a:t>○内部にリング状の剛体を取り付けリファレンスとする </a:t>
            </a:r>
            <a:r>
              <a:rPr lang="en-US" altLang="ja-JP" sz="1400" dirty="0" smtClean="0"/>
              <a:t>(</a:t>
            </a:r>
            <a:r>
              <a:rPr lang="ja-JP" altLang="en-US" sz="1400" dirty="0" smtClean="0"/>
              <a:t>内環</a:t>
            </a:r>
            <a:r>
              <a:rPr lang="en-US" altLang="ja-JP" sz="1400" dirty="0" smtClean="0"/>
              <a:t>)</a:t>
            </a:r>
          </a:p>
        </p:txBody>
      </p:sp>
    </p:spTree>
    <p:extLst>
      <p:ext uri="{BB962C8B-B14F-4D97-AF65-F5344CB8AC3E}">
        <p14:creationId xmlns:p14="http://schemas.microsoft.com/office/powerpoint/2010/main" val="2118402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エッジセンサー配置の評価方法</a:t>
            </a:r>
            <a:endParaRPr kumimoji="1" lang="ja-JP" altLang="en-US" sz="40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smtClean="0"/>
              <a:t>基本的には特異値での評価を行う</a:t>
            </a:r>
            <a:endParaRPr kumimoji="1" lang="en-US" altLang="ja-JP" sz="2800" dirty="0" smtClean="0"/>
          </a:p>
          <a:p>
            <a:r>
              <a:rPr lang="ja-JP" altLang="en-US" sz="2400" dirty="0" smtClean="0"/>
              <a:t>最大値との比がある種の制御の容易さの指標である</a:t>
            </a:r>
            <a:endParaRPr lang="en-US" altLang="ja-JP" sz="2400" dirty="0" smtClean="0"/>
          </a:p>
          <a:p>
            <a:pPr lvl="1"/>
            <a:r>
              <a:rPr kumimoji="1" lang="ja-JP" altLang="en-US" sz="2000" dirty="0" smtClean="0"/>
              <a:t>ある条件より小さいもの</a:t>
            </a:r>
            <a:r>
              <a:rPr kumimoji="1" lang="en-US" altLang="ja-JP" sz="2000" dirty="0" smtClean="0"/>
              <a:t>(1e-4</a:t>
            </a:r>
            <a:r>
              <a:rPr kumimoji="1" lang="ja-JP" altLang="en-US" sz="2000" dirty="0" smtClean="0"/>
              <a:t>とか</a:t>
            </a:r>
            <a:r>
              <a:rPr kumimoji="1" lang="en-US" altLang="ja-JP" sz="2000" dirty="0" smtClean="0"/>
              <a:t>1e-5</a:t>
            </a:r>
            <a:r>
              <a:rPr kumimoji="1" lang="ja-JP" altLang="en-US" sz="2000" dirty="0" smtClean="0"/>
              <a:t>とか</a:t>
            </a:r>
            <a:r>
              <a:rPr kumimoji="1" lang="en-US" altLang="ja-JP" sz="2000" dirty="0" smtClean="0"/>
              <a:t>)</a:t>
            </a:r>
            <a:r>
              <a:rPr kumimoji="1" lang="ja-JP" altLang="en-US" sz="2000" dirty="0" smtClean="0"/>
              <a:t>は</a:t>
            </a:r>
            <a:r>
              <a:rPr kumimoji="1" lang="en-US" altLang="ja-JP" sz="2000" dirty="0" smtClean="0"/>
              <a:t>”</a:t>
            </a:r>
            <a:r>
              <a:rPr kumimoji="1" lang="ja-JP" altLang="en-US" sz="2000" dirty="0" smtClean="0"/>
              <a:t>縮退</a:t>
            </a:r>
            <a:r>
              <a:rPr kumimoji="1" lang="en-US" altLang="ja-JP" sz="2000" dirty="0" smtClean="0"/>
              <a:t>”</a:t>
            </a:r>
            <a:r>
              <a:rPr kumimoji="1" lang="ja-JP" altLang="en-US" sz="2000" dirty="0" smtClean="0"/>
              <a:t>と定義する</a:t>
            </a:r>
            <a:endParaRPr kumimoji="1" lang="en-US" altLang="ja-JP" sz="2000" dirty="0" smtClean="0"/>
          </a:p>
          <a:p>
            <a:r>
              <a:rPr lang="ja-JP" altLang="en-US" sz="2400" dirty="0" smtClean="0"/>
              <a:t>小さい値の</a:t>
            </a:r>
            <a:r>
              <a:rPr lang="en-US" altLang="ja-JP" sz="2400" dirty="0" smtClean="0"/>
              <a:t>”</a:t>
            </a:r>
            <a:r>
              <a:rPr lang="ja-JP" altLang="en-US" sz="2400" dirty="0" smtClean="0"/>
              <a:t>数</a:t>
            </a:r>
            <a:r>
              <a:rPr lang="en-US" altLang="ja-JP" sz="2400" dirty="0" smtClean="0"/>
              <a:t>”(</a:t>
            </a:r>
            <a:r>
              <a:rPr lang="ja-JP" altLang="en-US" sz="2400" dirty="0" smtClean="0"/>
              <a:t>制御不可能な自由度に相当</a:t>
            </a:r>
            <a:r>
              <a:rPr lang="en-US" altLang="ja-JP" sz="2400" dirty="0" smtClean="0"/>
              <a:t>)</a:t>
            </a:r>
            <a:r>
              <a:rPr lang="ja-JP" altLang="en-US" sz="2400" dirty="0" smtClean="0"/>
              <a:t>が</a:t>
            </a:r>
            <a:r>
              <a:rPr lang="en-US" altLang="ja-JP" sz="2400" dirty="0" smtClean="0"/>
              <a:t>0</a:t>
            </a:r>
            <a:r>
              <a:rPr lang="ja-JP" altLang="en-US" sz="2400" dirty="0" smtClean="0"/>
              <a:t>になるべき</a:t>
            </a:r>
            <a:endParaRPr lang="en-US" altLang="ja-JP" sz="2400" dirty="0" smtClean="0"/>
          </a:p>
          <a:p>
            <a:pPr lvl="1"/>
            <a:r>
              <a:rPr kumimoji="1" lang="ja-JP" altLang="en-US" sz="2000" dirty="0"/>
              <a:t>ただし</a:t>
            </a:r>
            <a:r>
              <a:rPr kumimoji="1" lang="ja-JP" altLang="en-US" sz="2000" dirty="0" smtClean="0"/>
              <a:t>、</a:t>
            </a:r>
            <a:r>
              <a:rPr kumimoji="1" lang="en-US" altLang="ja-JP" sz="2000" dirty="0" smtClean="0"/>
              <a:t>Zernike</a:t>
            </a:r>
            <a:r>
              <a:rPr kumimoji="1" lang="ja-JP" altLang="en-US" sz="2000" dirty="0" smtClean="0"/>
              <a:t> </a:t>
            </a:r>
            <a:r>
              <a:rPr kumimoji="1" lang="en-US" altLang="ja-JP" sz="2000" dirty="0" smtClean="0"/>
              <a:t>0,1</a:t>
            </a:r>
            <a:r>
              <a:rPr kumimoji="1" lang="ja-JP" altLang="en-US" sz="2000" dirty="0" smtClean="0"/>
              <a:t>次に近い特異ベクトルのものは</a:t>
            </a:r>
            <a:r>
              <a:rPr lang="ja-JP" altLang="en-US" sz="2000" dirty="0" smtClean="0"/>
              <a:t>除外</a:t>
            </a:r>
            <a:endParaRPr lang="en-US" altLang="ja-JP" sz="2000" dirty="0" smtClean="0"/>
          </a:p>
          <a:p>
            <a:pPr marL="0" indent="0">
              <a:buNone/>
            </a:pPr>
            <a:endParaRPr kumimoji="1" lang="en-US" altLang="ja-JP" sz="2400" dirty="0"/>
          </a:p>
          <a:p>
            <a:pPr marL="0" indent="0">
              <a:buNone/>
            </a:pPr>
            <a:r>
              <a:rPr lang="ja-JP" altLang="en-US" sz="2400" dirty="0" smtClean="0"/>
              <a:t>例</a:t>
            </a:r>
            <a:endParaRPr kumimoji="1" lang="ja-JP" alt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927" y="3897585"/>
            <a:ext cx="64484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436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16330" y="476672"/>
            <a:ext cx="2736303" cy="830997"/>
          </a:xfrm>
          <a:prstGeom prst="rect">
            <a:avLst/>
          </a:prstGeom>
        </p:spPr>
        <p:txBody>
          <a:bodyPr wrap="square">
            <a:spAutoFit/>
          </a:bodyPr>
          <a:lstStyle/>
          <a:p>
            <a:pPr algn="ctr"/>
            <a:r>
              <a:rPr lang="ja-JP" altLang="en-US" sz="2400" dirty="0" smtClean="0"/>
              <a:t>特異値</a:t>
            </a:r>
            <a:r>
              <a:rPr lang="ja-JP" altLang="en-US" sz="2400" dirty="0"/>
              <a:t>が</a:t>
            </a:r>
            <a:r>
              <a:rPr lang="ja-JP" altLang="en-US" sz="2400" dirty="0" smtClean="0"/>
              <a:t>大きな</a:t>
            </a:r>
            <a:endParaRPr lang="en-US" altLang="ja-JP" sz="2400" dirty="0" smtClean="0"/>
          </a:p>
          <a:p>
            <a:pPr algn="ctr"/>
            <a:r>
              <a:rPr lang="ja-JP" altLang="en-US" sz="2400" dirty="0" smtClean="0"/>
              <a:t>ベクトル</a:t>
            </a:r>
            <a:r>
              <a:rPr lang="ja-JP" altLang="en-US" sz="2400" dirty="0"/>
              <a:t>の</a:t>
            </a:r>
            <a:r>
              <a:rPr lang="ja-JP" altLang="en-US" sz="2400" dirty="0" smtClean="0"/>
              <a:t>例</a:t>
            </a:r>
            <a:endParaRPr lang="ja-JP" altLang="en-US" sz="2400" dirty="0"/>
          </a:p>
        </p:txBody>
      </p:sp>
      <p:pic>
        <p:nvPicPr>
          <p:cNvPr id="7" name="図 6"/>
          <p:cNvPicPr>
            <a:picLocks noChangeAspect="1"/>
          </p:cNvPicPr>
          <p:nvPr/>
        </p:nvPicPr>
        <p:blipFill>
          <a:blip r:embed="rId2"/>
          <a:stretch>
            <a:fillRect/>
          </a:stretch>
        </p:blipFill>
        <p:spPr>
          <a:xfrm>
            <a:off x="2876550" y="3505200"/>
            <a:ext cx="6267450" cy="3352800"/>
          </a:xfrm>
          <a:prstGeom prst="rect">
            <a:avLst/>
          </a:prstGeom>
        </p:spPr>
      </p:pic>
      <p:pic>
        <p:nvPicPr>
          <p:cNvPr id="8" name="図 7"/>
          <p:cNvPicPr>
            <a:picLocks noChangeAspect="1"/>
          </p:cNvPicPr>
          <p:nvPr/>
        </p:nvPicPr>
        <p:blipFill>
          <a:blip r:embed="rId3"/>
          <a:stretch>
            <a:fillRect/>
          </a:stretch>
        </p:blipFill>
        <p:spPr>
          <a:xfrm>
            <a:off x="0" y="0"/>
            <a:ext cx="6191250" cy="3305175"/>
          </a:xfrm>
          <a:prstGeom prst="rect">
            <a:avLst/>
          </a:prstGeom>
        </p:spPr>
      </p:pic>
      <p:sp>
        <p:nvSpPr>
          <p:cNvPr id="3" name="正方形/長方形 2"/>
          <p:cNvSpPr/>
          <p:nvPr/>
        </p:nvSpPr>
        <p:spPr>
          <a:xfrm>
            <a:off x="179512" y="5180999"/>
            <a:ext cx="2697038" cy="1200329"/>
          </a:xfrm>
          <a:prstGeom prst="rect">
            <a:avLst/>
          </a:prstGeom>
        </p:spPr>
        <p:txBody>
          <a:bodyPr wrap="square">
            <a:spAutoFit/>
          </a:bodyPr>
          <a:lstStyle/>
          <a:p>
            <a:pPr algn="ctr"/>
            <a:r>
              <a:rPr lang="ja-JP" altLang="en-US" sz="2400" dirty="0"/>
              <a:t>特異値が</a:t>
            </a:r>
            <a:r>
              <a:rPr lang="ja-JP" altLang="en-US" sz="2400" dirty="0" smtClean="0"/>
              <a:t>小さい</a:t>
            </a:r>
            <a:endParaRPr lang="en-US" altLang="ja-JP" sz="2400" dirty="0" smtClean="0"/>
          </a:p>
          <a:p>
            <a:pPr algn="ctr"/>
            <a:r>
              <a:rPr lang="en-US" altLang="ja-JP" sz="2400" dirty="0" smtClean="0"/>
              <a:t>(</a:t>
            </a:r>
            <a:r>
              <a:rPr lang="ja-JP" altLang="en-US" sz="2400" dirty="0"/>
              <a:t>縮退しやすい</a:t>
            </a:r>
            <a:r>
              <a:rPr lang="en-US" altLang="ja-JP" sz="2400" dirty="0" smtClean="0"/>
              <a:t>)</a:t>
            </a:r>
          </a:p>
          <a:p>
            <a:pPr algn="ctr"/>
            <a:r>
              <a:rPr lang="ja-JP" altLang="en-US" sz="2400" dirty="0" smtClean="0"/>
              <a:t>ベクトル</a:t>
            </a:r>
            <a:r>
              <a:rPr lang="ja-JP" altLang="en-US" sz="2400" dirty="0"/>
              <a:t>の</a:t>
            </a:r>
            <a:r>
              <a:rPr lang="ja-JP" altLang="en-US" sz="2400" dirty="0" smtClean="0"/>
              <a:t>例</a:t>
            </a:r>
            <a:endParaRPr lang="ja-JP" altLang="en-US" sz="2400" dirty="0"/>
          </a:p>
        </p:txBody>
      </p:sp>
    </p:spTree>
    <p:extLst>
      <p:ext uri="{BB962C8B-B14F-4D97-AF65-F5344CB8AC3E}">
        <p14:creationId xmlns:p14="http://schemas.microsoft.com/office/powerpoint/2010/main" val="331290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a:xfrm>
            <a:off x="457200" y="1340768"/>
            <a:ext cx="8507288" cy="5328592"/>
          </a:xfrm>
        </p:spPr>
        <p:txBody>
          <a:bodyPr>
            <a:normAutofit lnSpcReduction="10000"/>
          </a:bodyPr>
          <a:lstStyle/>
          <a:p>
            <a:r>
              <a:rPr kumimoji="1" lang="ja-JP" altLang="en-US" sz="2400" dirty="0" smtClean="0"/>
              <a:t>電子回路も多少かじった</a:t>
            </a:r>
            <a:r>
              <a:rPr kumimoji="1" lang="en-US" altLang="ja-JP" sz="2400" dirty="0" smtClean="0"/>
              <a:t>(</a:t>
            </a:r>
            <a:r>
              <a:rPr kumimoji="1" lang="ja-JP" altLang="en-US" sz="2400" dirty="0" smtClean="0"/>
              <a:t>制御</a:t>
            </a:r>
            <a:r>
              <a:rPr kumimoji="1" lang="en-US" altLang="ja-JP" sz="2400" dirty="0" smtClean="0"/>
              <a:t>)</a:t>
            </a:r>
            <a:r>
              <a:rPr kumimoji="1" lang="ja-JP" altLang="en-US" sz="2400" dirty="0" smtClean="0"/>
              <a:t>ソフトウェア屋です</a:t>
            </a:r>
            <a:endParaRPr kumimoji="1" lang="en-US" altLang="ja-JP" sz="2400" dirty="0" smtClean="0"/>
          </a:p>
          <a:p>
            <a:pPr lvl="1"/>
            <a:r>
              <a:rPr lang="ja-JP" altLang="en-US" sz="2000" dirty="0" smtClean="0"/>
              <a:t>ウェブ周りのソフトウェアをやることもあります</a:t>
            </a:r>
            <a:endParaRPr lang="en-US" altLang="ja-JP" sz="2000" dirty="0"/>
          </a:p>
          <a:p>
            <a:r>
              <a:rPr kumimoji="1" lang="ja-JP" altLang="en-US" sz="2400" dirty="0" smtClean="0"/>
              <a:t>京大出身で、</a:t>
            </a:r>
            <a:r>
              <a:rPr kumimoji="1" lang="en-US" altLang="ja-JP" sz="2400" dirty="0" smtClean="0"/>
              <a:t>Kyoto3DII</a:t>
            </a:r>
            <a:r>
              <a:rPr kumimoji="1" lang="ja-JP" altLang="en-US" sz="2400" dirty="0" smtClean="0"/>
              <a:t> </a:t>
            </a:r>
            <a:r>
              <a:rPr kumimoji="1" lang="en-US" altLang="ja-JP" sz="2400" dirty="0" smtClean="0"/>
              <a:t>(</a:t>
            </a:r>
            <a:r>
              <a:rPr kumimoji="1" lang="ja-JP" altLang="en-US" sz="2400" dirty="0" smtClean="0"/>
              <a:t>すばる持ち込み装置</a:t>
            </a:r>
            <a:r>
              <a:rPr kumimoji="1" lang="en-US" altLang="ja-JP" sz="2400" dirty="0" smtClean="0"/>
              <a:t>)</a:t>
            </a:r>
            <a:r>
              <a:rPr kumimoji="1" lang="ja-JP" altLang="en-US" sz="2400" dirty="0" smtClean="0"/>
              <a:t>とか京大岡山</a:t>
            </a:r>
            <a:r>
              <a:rPr kumimoji="1" lang="en-US" altLang="ja-JP" sz="2400" dirty="0" smtClean="0"/>
              <a:t>3.8m</a:t>
            </a:r>
            <a:r>
              <a:rPr kumimoji="1" lang="ja-JP" altLang="en-US" sz="2400" dirty="0" smtClean="0"/>
              <a:t>望遠鏡のプロジェクト、と</a:t>
            </a:r>
            <a:r>
              <a:rPr kumimoji="1" lang="en-US" altLang="ja-JP" sz="2400" dirty="0" smtClean="0"/>
              <a:t>Kyoto3DII</a:t>
            </a:r>
            <a:r>
              <a:rPr kumimoji="1" lang="ja-JP" altLang="en-US" sz="2400" dirty="0" smtClean="0"/>
              <a:t>を使って近傍</a:t>
            </a:r>
            <a:r>
              <a:rPr kumimoji="1" lang="en-US" altLang="ja-JP" sz="2400" dirty="0" smtClean="0"/>
              <a:t>AGN</a:t>
            </a:r>
            <a:r>
              <a:rPr kumimoji="1" lang="ja-JP" altLang="en-US" sz="2400" dirty="0" smtClean="0"/>
              <a:t>をやっていました</a:t>
            </a:r>
            <a:endParaRPr kumimoji="1" lang="en-US" altLang="ja-JP" sz="2400" dirty="0" smtClean="0"/>
          </a:p>
          <a:p>
            <a:pPr lvl="1"/>
            <a:r>
              <a:rPr lang="en-US" altLang="ja-JP" sz="2400" dirty="0" smtClean="0"/>
              <a:t>Kyoto3DII</a:t>
            </a:r>
            <a:endParaRPr lang="en-US" altLang="ja-JP" sz="2400" dirty="0"/>
          </a:p>
          <a:p>
            <a:pPr lvl="2"/>
            <a:r>
              <a:rPr lang="ja-JP" altLang="en-US" sz="2000" dirty="0" smtClean="0"/>
              <a:t>レンズレットアレイ面分光とファブリペロ分光撮像の装置</a:t>
            </a:r>
            <a:endParaRPr lang="en-US" altLang="ja-JP" sz="2000" dirty="0" smtClean="0"/>
          </a:p>
          <a:p>
            <a:pPr lvl="2"/>
            <a:r>
              <a:rPr lang="en-US" altLang="ja-JP" sz="2000" dirty="0" smtClean="0"/>
              <a:t>2002</a:t>
            </a:r>
            <a:r>
              <a:rPr lang="ja-JP" altLang="en-US" sz="2000" dirty="0" smtClean="0"/>
              <a:t>年</a:t>
            </a:r>
            <a:r>
              <a:rPr lang="en-US" altLang="ja-JP" sz="2000" dirty="0" smtClean="0"/>
              <a:t>(</a:t>
            </a:r>
            <a:r>
              <a:rPr lang="ja-JP" altLang="en-US" sz="2000" dirty="0" smtClean="0"/>
              <a:t>学部</a:t>
            </a:r>
            <a:r>
              <a:rPr lang="en-US" altLang="ja-JP" sz="2000" dirty="0" smtClean="0"/>
              <a:t>4</a:t>
            </a:r>
            <a:r>
              <a:rPr lang="ja-JP" altLang="en-US" sz="2000" dirty="0" smtClean="0"/>
              <a:t>回</a:t>
            </a:r>
            <a:r>
              <a:rPr lang="en-US" altLang="ja-JP" sz="2000" dirty="0" smtClean="0"/>
              <a:t>)</a:t>
            </a:r>
            <a:r>
              <a:rPr lang="ja-JP" altLang="en-US" sz="2000" dirty="0" smtClean="0"/>
              <a:t>にすばると</a:t>
            </a:r>
            <a:r>
              <a:rPr lang="en-US" altLang="ja-JP" sz="2000" dirty="0" smtClean="0"/>
              <a:t>UH88</a:t>
            </a:r>
            <a:r>
              <a:rPr lang="ja-JP" altLang="en-US" sz="2000" dirty="0" smtClean="0"/>
              <a:t>でファーストライト</a:t>
            </a:r>
            <a:endParaRPr lang="en-US" altLang="ja-JP" sz="2000" dirty="0" smtClean="0"/>
          </a:p>
          <a:p>
            <a:pPr lvl="2"/>
            <a:r>
              <a:rPr lang="ja-JP" altLang="en-US" sz="2000" dirty="0" smtClean="0"/>
              <a:t>今年</a:t>
            </a:r>
            <a:r>
              <a:rPr lang="en-US" altLang="ja-JP" sz="2000" dirty="0" smtClean="0"/>
              <a:t>3</a:t>
            </a:r>
            <a:r>
              <a:rPr lang="ja-JP" altLang="en-US" sz="2000" dirty="0" smtClean="0"/>
              <a:t>月にすばる</a:t>
            </a:r>
            <a:r>
              <a:rPr lang="en-US" altLang="ja-JP" sz="2000" dirty="0" smtClean="0"/>
              <a:t>AO188</a:t>
            </a:r>
            <a:r>
              <a:rPr lang="ja-JP" altLang="en-US" sz="2000" dirty="0" smtClean="0"/>
              <a:t>と接続して可視光</a:t>
            </a:r>
            <a:r>
              <a:rPr lang="en-US" altLang="ja-JP" sz="2000" dirty="0" smtClean="0"/>
              <a:t>AO</a:t>
            </a:r>
            <a:r>
              <a:rPr lang="ja-JP" altLang="en-US" sz="2000" dirty="0" err="1" smtClean="0"/>
              <a:t>での</a:t>
            </a:r>
            <a:r>
              <a:rPr lang="ja-JP" altLang="en-US" sz="2000" dirty="0" smtClean="0"/>
              <a:t>ファーストライト</a:t>
            </a:r>
            <a:endParaRPr lang="en-US" altLang="ja-JP" sz="2000" dirty="0" smtClean="0"/>
          </a:p>
          <a:p>
            <a:pPr lvl="1"/>
            <a:r>
              <a:rPr kumimoji="1" lang="ja-JP" altLang="en-US" sz="2400" dirty="0" smtClean="0"/>
              <a:t>京大岡山</a:t>
            </a:r>
            <a:r>
              <a:rPr kumimoji="1" lang="en-US" altLang="ja-JP" sz="2400" dirty="0" smtClean="0"/>
              <a:t>3.8m</a:t>
            </a:r>
            <a:r>
              <a:rPr kumimoji="1" lang="ja-JP" altLang="en-US" sz="2400" dirty="0" smtClean="0"/>
              <a:t>望遠鏡</a:t>
            </a:r>
            <a:endParaRPr kumimoji="1" lang="en-US" altLang="ja-JP" sz="2400" dirty="0" smtClean="0"/>
          </a:p>
          <a:p>
            <a:pPr lvl="2"/>
            <a:r>
              <a:rPr lang="ja-JP" altLang="en-US" sz="2000" dirty="0"/>
              <a:t>今日の</a:t>
            </a:r>
            <a:r>
              <a:rPr lang="ja-JP" altLang="en-US" sz="2000" dirty="0" smtClean="0"/>
              <a:t>本題。紆余曲折を経て</a:t>
            </a:r>
            <a:r>
              <a:rPr lang="en-US" altLang="ja-JP" sz="2000" dirty="0" smtClean="0"/>
              <a:t>18</a:t>
            </a:r>
            <a:r>
              <a:rPr lang="ja-JP" altLang="en-US" sz="2000" dirty="0" smtClean="0"/>
              <a:t>枚扇形セグメントを利用した新技術望遠鏡プロジェクトとして進んでいます</a:t>
            </a:r>
            <a:endParaRPr lang="en-US" altLang="ja-JP" sz="2000" dirty="0" smtClean="0"/>
          </a:p>
          <a:p>
            <a:r>
              <a:rPr lang="en-US" altLang="ja-JP" sz="2400" dirty="0" smtClean="0"/>
              <a:t>2010/04</a:t>
            </a:r>
            <a:r>
              <a:rPr lang="ja-JP" altLang="en-US" sz="2400" dirty="0" smtClean="0"/>
              <a:t>から</a:t>
            </a:r>
            <a:r>
              <a:rPr lang="en-US" altLang="ja-JP" sz="2400" dirty="0" smtClean="0"/>
              <a:t>(</a:t>
            </a:r>
            <a:r>
              <a:rPr lang="ja-JP" altLang="en-US" sz="2400" dirty="0" smtClean="0"/>
              <a:t>株</a:t>
            </a:r>
            <a:r>
              <a:rPr lang="en-US" altLang="ja-JP" sz="2400" dirty="0" smtClean="0"/>
              <a:t>)</a:t>
            </a:r>
            <a:r>
              <a:rPr lang="ja-JP" altLang="en-US" sz="2400" dirty="0" smtClean="0"/>
              <a:t>ナノオプトニクス研究所で</a:t>
            </a:r>
            <a:r>
              <a:rPr lang="en-US" altLang="ja-JP" sz="2400" dirty="0" smtClean="0"/>
              <a:t>3.8m</a:t>
            </a:r>
            <a:r>
              <a:rPr lang="ja-JP" altLang="en-US" sz="2400" dirty="0" smtClean="0"/>
              <a:t>望遠鏡に専念</a:t>
            </a:r>
            <a:endParaRPr lang="en-US" altLang="ja-JP" sz="2400" dirty="0" smtClean="0"/>
          </a:p>
          <a:p>
            <a:r>
              <a:rPr kumimoji="1" lang="en-US" altLang="ja-JP" sz="2400" dirty="0" smtClean="0"/>
              <a:t>2011/09</a:t>
            </a:r>
            <a:r>
              <a:rPr kumimoji="1" lang="ja-JP" altLang="en-US" sz="2400" dirty="0" smtClean="0"/>
              <a:t>から</a:t>
            </a:r>
            <a:r>
              <a:rPr kumimoji="1" lang="en-US" altLang="ja-JP" sz="2400" dirty="0" smtClean="0"/>
              <a:t>IPMU</a:t>
            </a:r>
            <a:r>
              <a:rPr lang="ja-JP" altLang="en-US" sz="2400" dirty="0" smtClean="0"/>
              <a:t>に</a:t>
            </a:r>
            <a:r>
              <a:rPr lang="ja-JP" altLang="en-US" sz="2400" dirty="0"/>
              <a:t>移り</a:t>
            </a:r>
            <a:r>
              <a:rPr kumimoji="1" lang="en-US" altLang="ja-JP" sz="2400" dirty="0" err="1" smtClean="0"/>
              <a:t>SuMIRe</a:t>
            </a:r>
            <a:r>
              <a:rPr kumimoji="1" lang="en-US" altLang="ja-JP" sz="2400" dirty="0" smtClean="0"/>
              <a:t>/PFS</a:t>
            </a:r>
            <a:r>
              <a:rPr kumimoji="1" lang="ja-JP" altLang="en-US" sz="2400" dirty="0" smtClean="0"/>
              <a:t>プロジェクトに参加</a:t>
            </a:r>
            <a:endParaRPr kumimoji="1" lang="en-US" altLang="ja-JP" sz="2400" dirty="0" smtClean="0"/>
          </a:p>
        </p:txBody>
      </p:sp>
    </p:spTree>
    <p:extLst>
      <p:ext uri="{BB962C8B-B14F-4D97-AF65-F5344CB8AC3E}">
        <p14:creationId xmlns:p14="http://schemas.microsoft.com/office/powerpoint/2010/main" val="370893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単純なモデルから分かったこと</a:t>
            </a:r>
            <a:endParaRPr kumimoji="1" lang="ja-JP" altLang="en-US" sz="4000" dirty="0"/>
          </a:p>
        </p:txBody>
      </p:sp>
      <p:sp>
        <p:nvSpPr>
          <p:cNvPr id="3" name="コンテンツ プレースホルダー 2"/>
          <p:cNvSpPr>
            <a:spLocks noGrp="1"/>
          </p:cNvSpPr>
          <p:nvPr>
            <p:ph idx="1"/>
          </p:nvPr>
        </p:nvSpPr>
        <p:spPr>
          <a:xfrm>
            <a:off x="457200" y="1600200"/>
            <a:ext cx="8435280" cy="5257800"/>
          </a:xfrm>
        </p:spPr>
        <p:txBody>
          <a:bodyPr>
            <a:normAutofit lnSpcReduction="10000"/>
          </a:bodyPr>
          <a:lstStyle/>
          <a:p>
            <a:pPr marL="0" indent="0">
              <a:buNone/>
            </a:pPr>
            <a:r>
              <a:rPr kumimoji="1" lang="ja-JP" altLang="en-US" sz="2800" dirty="0" smtClean="0"/>
              <a:t>ある意味想像通りではあった</a:t>
            </a:r>
            <a:endParaRPr kumimoji="1" lang="en-US" altLang="ja-JP" sz="2800" dirty="0" smtClean="0"/>
          </a:p>
          <a:p>
            <a:pPr marL="0" indent="0">
              <a:buNone/>
            </a:pPr>
            <a:endParaRPr kumimoji="1" lang="en-US" altLang="ja-JP" sz="2800" dirty="0" smtClean="0"/>
          </a:p>
          <a:p>
            <a:r>
              <a:rPr lang="ja-JP" altLang="en-US" sz="2800" dirty="0"/>
              <a:t>全体的</a:t>
            </a:r>
            <a:r>
              <a:rPr lang="ja-JP" altLang="en-US" sz="2800" dirty="0" smtClean="0"/>
              <a:t>に</a:t>
            </a:r>
            <a:r>
              <a:rPr lang="ja-JP" altLang="en-US" sz="2800" dirty="0"/>
              <a:t>ゆるく変形</a:t>
            </a:r>
            <a:r>
              <a:rPr lang="ja-JP" altLang="en-US" sz="2800" dirty="0" smtClean="0"/>
              <a:t>するモードが縮退しやすい</a:t>
            </a:r>
            <a:endParaRPr lang="en-US" altLang="ja-JP" sz="2800" dirty="0" smtClean="0"/>
          </a:p>
          <a:p>
            <a:r>
              <a:rPr kumimoji="1" lang="en-US" altLang="ja-JP" sz="2800" dirty="0" smtClean="0"/>
              <a:t>Zernike</a:t>
            </a:r>
            <a:r>
              <a:rPr lang="ja-JP" altLang="en-US" sz="2800" dirty="0" smtClean="0"/>
              <a:t>モードと単純比較はできないことが</a:t>
            </a:r>
            <a:r>
              <a:rPr lang="ja-JP" altLang="en-US" sz="2800" dirty="0" smtClean="0"/>
              <a:t>わかった</a:t>
            </a:r>
            <a:endParaRPr lang="en-US" altLang="ja-JP" sz="2800" dirty="0" smtClean="0"/>
          </a:p>
          <a:p>
            <a:pPr lvl="1"/>
            <a:r>
              <a:rPr lang="en-US" altLang="ja-JP" sz="2400" dirty="0" smtClean="0"/>
              <a:t>54(57)</a:t>
            </a:r>
            <a:r>
              <a:rPr lang="ja-JP" altLang="en-US" sz="2400" dirty="0" smtClean="0"/>
              <a:t>制御点としては正規直交であるが円形多項式でない</a:t>
            </a:r>
            <a:endParaRPr lang="en-US" altLang="ja-JP" sz="2400" dirty="0" smtClean="0"/>
          </a:p>
          <a:p>
            <a:pPr lvl="1"/>
            <a:r>
              <a:rPr lang="en-US" altLang="ja-JP" sz="2400" dirty="0" smtClean="0"/>
              <a:t>0-4</a:t>
            </a:r>
            <a:r>
              <a:rPr lang="ja-JP" altLang="en-US" sz="2400" dirty="0" smtClean="0"/>
              <a:t>次あたりはそれなりに近いパターンはある</a:t>
            </a:r>
            <a:endParaRPr lang="en-US" altLang="ja-JP" sz="2400" dirty="0" smtClean="0"/>
          </a:p>
          <a:p>
            <a:r>
              <a:rPr lang="ja-JP" altLang="en-US" sz="2800" dirty="0" smtClean="0"/>
              <a:t>特異値には</a:t>
            </a:r>
            <a:r>
              <a:rPr lang="en-US" altLang="ja-JP" sz="2800" dirty="0" smtClean="0"/>
              <a:t>2</a:t>
            </a:r>
            <a:r>
              <a:rPr lang="ja-JP" altLang="en-US" sz="2800" dirty="0" err="1" smtClean="0"/>
              <a:t>つの</a:t>
            </a:r>
            <a:r>
              <a:rPr lang="ja-JP" altLang="en-US" sz="2800" dirty="0" smtClean="0"/>
              <a:t>種類がある </a:t>
            </a:r>
            <a:r>
              <a:rPr lang="en-US" altLang="ja-JP" sz="2800" dirty="0" smtClean="0"/>
              <a:t>:</a:t>
            </a:r>
            <a:r>
              <a:rPr lang="ja-JP" altLang="en-US" sz="2800" dirty="0" smtClean="0"/>
              <a:t> ペアと単独</a:t>
            </a:r>
            <a:endParaRPr lang="en-US" altLang="ja-JP" sz="2800" dirty="0" smtClean="0"/>
          </a:p>
          <a:p>
            <a:pPr lvl="1"/>
            <a:r>
              <a:rPr lang="ja-JP" altLang="en-US" sz="2400" dirty="0" smtClean="0"/>
              <a:t>非常に近い特異値を示す</a:t>
            </a:r>
            <a:r>
              <a:rPr lang="en-US" altLang="ja-JP" sz="2400" dirty="0" smtClean="0"/>
              <a:t>2</a:t>
            </a:r>
            <a:r>
              <a:rPr lang="ja-JP" altLang="en-US" sz="2400" dirty="0" err="1" smtClean="0"/>
              <a:t>つの</a:t>
            </a:r>
            <a:r>
              <a:rPr lang="ja-JP" altLang="en-US" sz="2400" dirty="0" smtClean="0"/>
              <a:t>ベクトルは回転で重なる</a:t>
            </a:r>
            <a:endParaRPr lang="en-US" altLang="ja-JP" sz="2400" dirty="0" smtClean="0"/>
          </a:p>
          <a:p>
            <a:pPr lvl="1"/>
            <a:r>
              <a:rPr kumimoji="1" lang="ja-JP" altLang="en-US" sz="2400" dirty="0" smtClean="0"/>
              <a:t>単独のものは回転させると自分に重なる</a:t>
            </a:r>
            <a:endParaRPr kumimoji="1" lang="en-US" altLang="ja-JP" sz="2400" dirty="0" smtClean="0"/>
          </a:p>
          <a:p>
            <a:r>
              <a:rPr lang="ja-JP" altLang="en-US" sz="2800" dirty="0" smtClean="0"/>
              <a:t>セグメント間のエッジセンサーだけでは縮退が多い</a:t>
            </a:r>
            <a:endParaRPr lang="en-US" altLang="ja-JP" sz="2800" dirty="0" smtClean="0"/>
          </a:p>
          <a:p>
            <a:pPr lvl="1"/>
            <a:r>
              <a:rPr lang="ja-JP" altLang="en-US" sz="2400" dirty="0"/>
              <a:t>制約</a:t>
            </a:r>
            <a:r>
              <a:rPr lang="ja-JP" altLang="en-US" sz="2400" dirty="0" smtClean="0"/>
              <a:t>条件</a:t>
            </a:r>
            <a:r>
              <a:rPr lang="en-US" altLang="ja-JP" sz="2400" dirty="0" smtClean="0"/>
              <a:t>(</a:t>
            </a:r>
            <a:r>
              <a:rPr lang="ja-JP" altLang="en-US" sz="2400" dirty="0" smtClean="0"/>
              <a:t>エッジセンサー</a:t>
            </a:r>
            <a:r>
              <a:rPr lang="en-US" altLang="ja-JP" sz="2400" dirty="0" smtClean="0"/>
              <a:t>)</a:t>
            </a:r>
            <a:r>
              <a:rPr lang="ja-JP" altLang="en-US" sz="2400" dirty="0" smtClean="0"/>
              <a:t>を増やす必要がある</a:t>
            </a:r>
            <a:endParaRPr lang="en-US" altLang="ja-JP" sz="2400" dirty="0" smtClean="0"/>
          </a:p>
          <a:p>
            <a:pPr lvl="2"/>
            <a:r>
              <a:rPr kumimoji="1" lang="ja-JP" altLang="en-US" sz="2000" dirty="0" smtClean="0"/>
              <a:t>内周セグメントの内側に</a:t>
            </a:r>
            <a:r>
              <a:rPr kumimoji="1" lang="ja-JP" altLang="en-US" sz="2000" dirty="0" smtClean="0"/>
              <a:t>固定されたリング</a:t>
            </a:r>
            <a:r>
              <a:rPr kumimoji="1" lang="ja-JP" altLang="en-US" sz="2000" dirty="0" smtClean="0"/>
              <a:t>を追加する！ </a:t>
            </a:r>
            <a:r>
              <a:rPr kumimoji="1" lang="en-US" altLang="ja-JP" sz="2000" dirty="0" smtClean="0"/>
              <a:t>(</a:t>
            </a:r>
            <a:r>
              <a:rPr kumimoji="1" lang="ja-JP" altLang="en-US" sz="2000" dirty="0" smtClean="0"/>
              <a:t>内環</a:t>
            </a:r>
            <a:r>
              <a:rPr kumimoji="1" lang="en-US" altLang="ja-JP" sz="2000" dirty="0" smtClean="0"/>
              <a:t>)</a:t>
            </a:r>
          </a:p>
        </p:txBody>
      </p:sp>
    </p:spTree>
    <p:extLst>
      <p:ext uri="{BB962C8B-B14F-4D97-AF65-F5344CB8AC3E}">
        <p14:creationId xmlns:p14="http://schemas.microsoft.com/office/powerpoint/2010/main" val="3889117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配置と特異値の</a:t>
            </a:r>
            <a:r>
              <a:rPr lang="ja-JP" altLang="en-US" sz="4000" dirty="0" smtClean="0"/>
              <a:t>関係</a:t>
            </a:r>
            <a:endParaRPr kumimoji="1" lang="ja-JP" altLang="en-US" sz="4000" dirty="0"/>
          </a:p>
        </p:txBody>
      </p:sp>
      <p:sp>
        <p:nvSpPr>
          <p:cNvPr id="3" name="コンテンツ プレースホルダー 2"/>
          <p:cNvSpPr>
            <a:spLocks noGrp="1"/>
          </p:cNvSpPr>
          <p:nvPr>
            <p:ph idx="1"/>
          </p:nvPr>
        </p:nvSpPr>
        <p:spPr/>
        <p:txBody>
          <a:bodyPr/>
          <a:lstStyle/>
          <a:p>
            <a:pPr marL="0" indent="0">
              <a:buNone/>
            </a:pPr>
            <a:r>
              <a:rPr lang="ja-JP" altLang="en-US" sz="2400" dirty="0"/>
              <a:t>特異値が小さなモード　＝　変化が滑らかなモード</a:t>
            </a:r>
          </a:p>
          <a:p>
            <a:pPr marL="0" indent="0">
              <a:buNone/>
            </a:pPr>
            <a:r>
              <a:rPr lang="en-US" altLang="ja-JP" sz="2400" dirty="0" smtClean="0"/>
              <a:t>Zernike</a:t>
            </a:r>
            <a:r>
              <a:rPr lang="ja-JP" altLang="en-US" sz="2400" dirty="0"/>
              <a:t>多項式の形状に似て</a:t>
            </a:r>
            <a:r>
              <a:rPr lang="ja-JP" altLang="en-US" sz="2400" dirty="0" smtClean="0"/>
              <a:t>いる</a:t>
            </a:r>
            <a:endParaRPr lang="en-US" altLang="ja-JP" sz="2400" dirty="0" smtClean="0"/>
          </a:p>
          <a:p>
            <a:pPr marL="0" indent="0" algn="r">
              <a:buNone/>
            </a:pPr>
            <a:r>
              <a:rPr lang="en-US" altLang="ja-JP" sz="2400" dirty="0" smtClean="0"/>
              <a:t>=&gt; </a:t>
            </a:r>
            <a:r>
              <a:rPr lang="en-US" altLang="ja-JP" sz="2400" dirty="0"/>
              <a:t>Zernike</a:t>
            </a:r>
            <a:r>
              <a:rPr lang="ja-JP" altLang="en-US" sz="2400" dirty="0"/>
              <a:t>多項式のモードの呼び名で呼ぶ</a:t>
            </a:r>
          </a:p>
          <a:p>
            <a:pPr marL="0" indent="0">
              <a:buNone/>
            </a:pPr>
            <a:endParaRPr kumimoji="1" lang="ja-JP" altLang="en-US" dirty="0"/>
          </a:p>
        </p:txBody>
      </p:sp>
      <p:pic>
        <p:nvPicPr>
          <p:cNvPr id="5" name="図 4"/>
          <p:cNvPicPr/>
          <p:nvPr/>
        </p:nvPicPr>
        <p:blipFill>
          <a:blip r:embed="rId2"/>
          <a:stretch>
            <a:fillRect/>
          </a:stretch>
        </p:blipFill>
        <p:spPr>
          <a:xfrm>
            <a:off x="1547664" y="2922706"/>
            <a:ext cx="6531024" cy="4898782"/>
          </a:xfrm>
          <a:prstGeom prst="rect">
            <a:avLst/>
          </a:prstGeom>
        </p:spPr>
      </p:pic>
    </p:spTree>
    <p:extLst>
      <p:ext uri="{BB962C8B-B14F-4D97-AF65-F5344CB8AC3E}">
        <p14:creationId xmlns:p14="http://schemas.microsoft.com/office/powerpoint/2010/main" val="3337465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667586" y="1196752"/>
            <a:ext cx="8107196" cy="3816424"/>
            <a:chOff x="667586" y="1196752"/>
            <a:chExt cx="8107196" cy="3816424"/>
          </a:xfrm>
        </p:grpSpPr>
        <p:pic>
          <p:nvPicPr>
            <p:cNvPr id="110" name="図 109"/>
            <p:cNvPicPr/>
            <p:nvPr/>
          </p:nvPicPr>
          <p:blipFill>
            <a:blip r:embed="rId2"/>
            <a:stretch>
              <a:fillRect/>
            </a:stretch>
          </p:blipFill>
          <p:spPr>
            <a:xfrm>
              <a:off x="700242" y="1686630"/>
              <a:ext cx="7184126" cy="2586557"/>
            </a:xfrm>
            <a:prstGeom prst="rect">
              <a:avLst/>
            </a:prstGeom>
          </p:spPr>
        </p:pic>
        <p:pic>
          <p:nvPicPr>
            <p:cNvPr id="111" name="図 110"/>
            <p:cNvPicPr/>
            <p:nvPr/>
          </p:nvPicPr>
          <p:blipFill>
            <a:blip r:embed="rId3"/>
            <a:stretch>
              <a:fillRect/>
            </a:stretch>
          </p:blipFill>
          <p:spPr>
            <a:xfrm>
              <a:off x="6660232" y="2970063"/>
              <a:ext cx="2114550" cy="2043113"/>
            </a:xfrm>
            <a:prstGeom prst="rect">
              <a:avLst/>
            </a:prstGeom>
          </p:spPr>
        </p:pic>
        <p:sp>
          <p:nvSpPr>
            <p:cNvPr id="112" name="TextShape 3"/>
            <p:cNvSpPr txBox="1"/>
            <p:nvPr/>
          </p:nvSpPr>
          <p:spPr>
            <a:xfrm>
              <a:off x="3149375" y="4299313"/>
              <a:ext cx="1142929" cy="404313"/>
            </a:xfrm>
            <a:prstGeom prst="rect">
              <a:avLst/>
            </a:prstGeom>
          </p:spPr>
          <p:txBody>
            <a:bodyPr wrap="none" lIns="81639" tIns="40820" rIns="81639" bIns="40820"/>
            <a:lstStyle/>
            <a:p>
              <a:pPr algn="ctr"/>
              <a:r>
                <a:rPr lang="en-US" altLang="ja-JP" sz="2000" dirty="0" smtClean="0"/>
                <a:t>N=0,m=0</a:t>
              </a:r>
              <a:endParaRPr sz="2000" dirty="0"/>
            </a:p>
          </p:txBody>
        </p:sp>
        <p:sp>
          <p:nvSpPr>
            <p:cNvPr id="113" name="TextShape 4"/>
            <p:cNvSpPr txBox="1"/>
            <p:nvPr/>
          </p:nvSpPr>
          <p:spPr>
            <a:xfrm>
              <a:off x="1973791" y="4299313"/>
              <a:ext cx="1142929" cy="404313"/>
            </a:xfrm>
            <a:prstGeom prst="rect">
              <a:avLst/>
            </a:prstGeom>
          </p:spPr>
          <p:txBody>
            <a:bodyPr wrap="none" lIns="81639" tIns="40820" rIns="81639" bIns="40820"/>
            <a:lstStyle/>
            <a:p>
              <a:pPr algn="ctr"/>
              <a:r>
                <a:rPr lang="en-US" altLang="ja-JP" sz="2000" dirty="0" smtClean="0"/>
                <a:t>N=1,m=1</a:t>
              </a:r>
              <a:endParaRPr sz="2000" dirty="0"/>
            </a:p>
          </p:txBody>
        </p:sp>
        <p:sp>
          <p:nvSpPr>
            <p:cNvPr id="114" name="TextShape 5"/>
            <p:cNvSpPr txBox="1"/>
            <p:nvPr/>
          </p:nvSpPr>
          <p:spPr>
            <a:xfrm>
              <a:off x="798207" y="4299313"/>
              <a:ext cx="1142929" cy="404313"/>
            </a:xfrm>
            <a:prstGeom prst="rect">
              <a:avLst/>
            </a:prstGeom>
          </p:spPr>
          <p:txBody>
            <a:bodyPr wrap="none" lIns="81639" tIns="40820" rIns="81639" bIns="40820"/>
            <a:lstStyle/>
            <a:p>
              <a:pPr algn="ctr"/>
              <a:r>
                <a:rPr lang="en-US" altLang="ja-JP" sz="2000" dirty="0" smtClean="0"/>
                <a:t>N=1,m=-1</a:t>
              </a:r>
            </a:p>
          </p:txBody>
        </p:sp>
        <p:sp>
          <p:nvSpPr>
            <p:cNvPr id="115" name="TextShape 6"/>
            <p:cNvSpPr txBox="1"/>
            <p:nvPr/>
          </p:nvSpPr>
          <p:spPr>
            <a:xfrm>
              <a:off x="3149375" y="1196752"/>
              <a:ext cx="1142929" cy="440237"/>
            </a:xfrm>
            <a:prstGeom prst="rect">
              <a:avLst/>
            </a:prstGeom>
          </p:spPr>
          <p:txBody>
            <a:bodyPr wrap="none" lIns="81639" tIns="40820" rIns="81639" bIns="40820"/>
            <a:lstStyle/>
            <a:p>
              <a:pPr algn="ctr"/>
              <a:r>
                <a:rPr lang="en-US" altLang="ja-JP" sz="2000" dirty="0" smtClean="0"/>
                <a:t>N=2,m=2</a:t>
              </a:r>
              <a:endParaRPr sz="2000" dirty="0"/>
            </a:p>
          </p:txBody>
        </p:sp>
        <p:sp>
          <p:nvSpPr>
            <p:cNvPr id="116" name="TextShape 7"/>
            <p:cNvSpPr txBox="1"/>
            <p:nvPr/>
          </p:nvSpPr>
          <p:spPr>
            <a:xfrm>
              <a:off x="1973791" y="1196752"/>
              <a:ext cx="1142929" cy="440237"/>
            </a:xfrm>
            <a:prstGeom prst="rect">
              <a:avLst/>
            </a:prstGeom>
          </p:spPr>
          <p:txBody>
            <a:bodyPr wrap="none" lIns="81639" tIns="40820" rIns="81639" bIns="40820"/>
            <a:lstStyle/>
            <a:p>
              <a:pPr algn="ctr"/>
              <a:r>
                <a:rPr lang="en-US" altLang="ja-JP" sz="2000" dirty="0" smtClean="0"/>
                <a:t>N=4,m=0</a:t>
              </a:r>
            </a:p>
          </p:txBody>
        </p:sp>
        <p:sp>
          <p:nvSpPr>
            <p:cNvPr id="117" name="TextShape 8"/>
            <p:cNvSpPr txBox="1"/>
            <p:nvPr/>
          </p:nvSpPr>
          <p:spPr>
            <a:xfrm>
              <a:off x="798207" y="1196752"/>
              <a:ext cx="1142929" cy="440237"/>
            </a:xfrm>
            <a:prstGeom prst="rect">
              <a:avLst/>
            </a:prstGeom>
          </p:spPr>
          <p:txBody>
            <a:bodyPr wrap="none" lIns="81639" tIns="40820" rIns="81639" bIns="40820"/>
            <a:lstStyle/>
            <a:p>
              <a:pPr algn="ctr"/>
              <a:r>
                <a:rPr lang="en-US" altLang="ja-JP" sz="2000" dirty="0" smtClean="0"/>
                <a:t>N=3,m=3</a:t>
              </a:r>
              <a:endParaRPr sz="2000" dirty="0"/>
            </a:p>
          </p:txBody>
        </p:sp>
        <p:sp>
          <p:nvSpPr>
            <p:cNvPr id="118" name="TextShape 9"/>
            <p:cNvSpPr txBox="1"/>
            <p:nvPr/>
          </p:nvSpPr>
          <p:spPr>
            <a:xfrm>
              <a:off x="6676128" y="1196752"/>
              <a:ext cx="1142929" cy="440237"/>
            </a:xfrm>
            <a:prstGeom prst="rect">
              <a:avLst/>
            </a:prstGeom>
          </p:spPr>
          <p:txBody>
            <a:bodyPr wrap="none" lIns="81639" tIns="40820" rIns="81639" bIns="40820"/>
            <a:lstStyle/>
            <a:p>
              <a:pPr algn="ctr"/>
              <a:r>
                <a:rPr lang="en-US" altLang="ja-JP" sz="2000" dirty="0" smtClean="0"/>
                <a:t>N=2,m=-2</a:t>
              </a:r>
            </a:p>
          </p:txBody>
        </p:sp>
        <p:sp>
          <p:nvSpPr>
            <p:cNvPr id="119" name="TextShape 10"/>
            <p:cNvSpPr txBox="1"/>
            <p:nvPr/>
          </p:nvSpPr>
          <p:spPr>
            <a:xfrm>
              <a:off x="5500544" y="1196752"/>
              <a:ext cx="1142929" cy="440237"/>
            </a:xfrm>
            <a:prstGeom prst="rect">
              <a:avLst/>
            </a:prstGeom>
          </p:spPr>
          <p:txBody>
            <a:bodyPr wrap="none" lIns="81639" tIns="40820" rIns="81639" bIns="40820"/>
            <a:lstStyle/>
            <a:p>
              <a:pPr algn="ctr"/>
              <a:r>
                <a:rPr lang="en-US" altLang="ja-JP" sz="2000" dirty="0" smtClean="0"/>
                <a:t>N=3,m=-3</a:t>
              </a:r>
            </a:p>
          </p:txBody>
        </p:sp>
        <p:sp>
          <p:nvSpPr>
            <p:cNvPr id="120" name="TextShape 11"/>
            <p:cNvSpPr txBox="1"/>
            <p:nvPr/>
          </p:nvSpPr>
          <p:spPr>
            <a:xfrm>
              <a:off x="4324960" y="1196752"/>
              <a:ext cx="1142929" cy="440237"/>
            </a:xfrm>
            <a:prstGeom prst="rect">
              <a:avLst/>
            </a:prstGeom>
          </p:spPr>
          <p:txBody>
            <a:bodyPr wrap="none" lIns="81639" tIns="40820" rIns="81639" bIns="40820"/>
            <a:lstStyle/>
            <a:p>
              <a:pPr algn="ctr"/>
              <a:r>
                <a:rPr lang="en-US" altLang="ja-JP" sz="2000" dirty="0" smtClean="0"/>
                <a:t>N=2,m=-2</a:t>
              </a:r>
              <a:endParaRPr sz="2000" dirty="0"/>
            </a:p>
          </p:txBody>
        </p:sp>
        <p:sp>
          <p:nvSpPr>
            <p:cNvPr id="121" name="Line 12"/>
            <p:cNvSpPr/>
            <p:nvPr/>
          </p:nvSpPr>
          <p:spPr>
            <a:xfrm>
              <a:off x="667586" y="1882581"/>
              <a:ext cx="1306205" cy="816464"/>
            </a:xfrm>
            <a:prstGeom prst="line">
              <a:avLst/>
            </a:prstGeom>
            <a:ln w="36000">
              <a:solidFill>
                <a:srgbClr val="000000"/>
              </a:solidFill>
              <a:round/>
            </a:ln>
          </p:spPr>
        </p:sp>
        <p:sp>
          <p:nvSpPr>
            <p:cNvPr id="122" name="Line 13"/>
            <p:cNvSpPr/>
            <p:nvPr/>
          </p:nvSpPr>
          <p:spPr>
            <a:xfrm>
              <a:off x="5696475" y="1686630"/>
              <a:ext cx="653102" cy="1143049"/>
            </a:xfrm>
            <a:prstGeom prst="line">
              <a:avLst/>
            </a:prstGeom>
            <a:ln w="36000">
              <a:solidFill>
                <a:srgbClr val="000000"/>
              </a:solidFill>
              <a:round/>
            </a:ln>
          </p:spPr>
        </p:sp>
      </p:grpSp>
      <p:sp>
        <p:nvSpPr>
          <p:cNvPr id="17" name="タイトル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t>配置と特異値の関係</a:t>
            </a:r>
            <a:endParaRPr lang="ja-JP" altLang="en-US" sz="4000" dirty="0"/>
          </a:p>
        </p:txBody>
      </p:sp>
      <p:sp>
        <p:nvSpPr>
          <p:cNvPr id="4" name="テキスト ボックス 3"/>
          <p:cNvSpPr txBox="1"/>
          <p:nvPr/>
        </p:nvSpPr>
        <p:spPr>
          <a:xfrm>
            <a:off x="456579" y="5085184"/>
            <a:ext cx="8507909" cy="1508105"/>
          </a:xfrm>
          <a:prstGeom prst="rect">
            <a:avLst/>
          </a:prstGeom>
          <a:noFill/>
        </p:spPr>
        <p:txBody>
          <a:bodyPr wrap="square" rtlCol="0">
            <a:spAutoFit/>
          </a:bodyPr>
          <a:lstStyle/>
          <a:p>
            <a:r>
              <a:rPr lang="ja-JP" altLang="en-US" sz="2400" dirty="0"/>
              <a:t>セグメントの配置の関係上</a:t>
            </a:r>
            <a:r>
              <a:rPr lang="ja-JP" altLang="en-US" sz="2400" dirty="0" smtClean="0"/>
              <a:t>、</a:t>
            </a:r>
            <a:r>
              <a:rPr lang="en-US" altLang="ja-JP" sz="2400" dirty="0" smtClean="0"/>
              <a:t>n</a:t>
            </a:r>
            <a:r>
              <a:rPr lang="ja-JP" altLang="en-US" sz="2400" dirty="0" smtClean="0"/>
              <a:t>が奇数の場合はモードが分裂し、</a:t>
            </a:r>
            <a:r>
              <a:rPr lang="en-US" altLang="ja-JP" sz="2400" dirty="0" smtClean="0"/>
              <a:t>n</a:t>
            </a:r>
            <a:r>
              <a:rPr lang="ja-JP" altLang="en-US" sz="2400" dirty="0" smtClean="0"/>
              <a:t>が偶数の場合はペアを構成する。</a:t>
            </a:r>
            <a:r>
              <a:rPr lang="en-US" altLang="ja-JP" sz="2400" dirty="0" smtClean="0"/>
              <a:t>(</a:t>
            </a:r>
            <a:r>
              <a:rPr lang="ja-JP" altLang="en-US" sz="2400" dirty="0" smtClean="0"/>
              <a:t>回転して重なるかどうか</a:t>
            </a:r>
            <a:r>
              <a:rPr lang="en-US" altLang="ja-JP" sz="2400" dirty="0" smtClean="0"/>
              <a:t>)</a:t>
            </a:r>
          </a:p>
          <a:p>
            <a:r>
              <a:rPr kumimoji="1" lang="ja-JP" altLang="en-US" sz="2400" dirty="0" smtClean="0"/>
              <a:t>内環と内周セグメント間には各</a:t>
            </a:r>
            <a:r>
              <a:rPr kumimoji="1" lang="en-US" altLang="ja-JP" sz="2400" dirty="0" smtClean="0"/>
              <a:t>1</a:t>
            </a:r>
            <a:r>
              <a:rPr kumimoji="1" lang="ja-JP" altLang="en-US" sz="2400" dirty="0" err="1" smtClean="0"/>
              <a:t>つの</a:t>
            </a:r>
            <a:r>
              <a:rPr kumimoji="1" lang="ja-JP" altLang="en-US" sz="2400" dirty="0" smtClean="0"/>
              <a:t>エッジセンサーを取り付ける</a:t>
            </a:r>
            <a:endParaRPr kumimoji="1" lang="en-US" altLang="ja-JP" sz="2400" dirty="0" smtClean="0"/>
          </a:p>
          <a:p>
            <a:pPr algn="r"/>
            <a:r>
              <a:rPr lang="en-US" altLang="ja-JP" sz="2000" dirty="0" smtClean="0"/>
              <a:t>(</a:t>
            </a:r>
            <a:r>
              <a:rPr lang="ja-JP" altLang="en-US" sz="2000" dirty="0" smtClean="0"/>
              <a:t>内環は剛体とするが全体の傾きの扱いのために仮想的な</a:t>
            </a:r>
            <a:r>
              <a:rPr lang="en-US" altLang="ja-JP" sz="2000" dirty="0" smtClean="0"/>
              <a:t>3</a:t>
            </a:r>
            <a:r>
              <a:rPr lang="ja-JP" altLang="en-US" sz="2000" dirty="0" smtClean="0"/>
              <a:t>制御点追加</a:t>
            </a:r>
            <a:r>
              <a:rPr lang="en-US" altLang="ja-JP" sz="2000" dirty="0" smtClean="0"/>
              <a:t>)</a:t>
            </a:r>
            <a:endParaRPr kumimoji="1" lang="ja-JP" altLang="en-US" sz="2000" dirty="0"/>
          </a:p>
        </p:txBody>
      </p:sp>
    </p:spTree>
    <p:extLst>
      <p:ext uri="{BB962C8B-B14F-4D97-AF65-F5344CB8AC3E}">
        <p14:creationId xmlns:p14="http://schemas.microsoft.com/office/powerpoint/2010/main" val="2192417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エッジセンサーの配置を変える効果</a:t>
            </a:r>
            <a:endParaRPr kumimoji="1" lang="ja-JP" altLang="en-US" sz="40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smtClean="0"/>
              <a:t>まず、擾乱は気にせず、エッジセンサーの配置を変えることでどのような改善効果が得られるかを調べた。</a:t>
            </a:r>
            <a:endParaRPr lang="en-US" altLang="ja-JP" sz="2800" dirty="0"/>
          </a:p>
          <a:p>
            <a:r>
              <a:rPr kumimoji="1" lang="ja-JP" altLang="en-US" sz="2800" dirty="0" smtClean="0"/>
              <a:t>エッジセンサーをセグメント中間で動かす</a:t>
            </a:r>
            <a:endParaRPr kumimoji="1" lang="en-US" altLang="ja-JP" sz="2800" dirty="0" smtClean="0"/>
          </a:p>
          <a:p>
            <a:pPr lvl="1"/>
            <a:r>
              <a:rPr lang="ja-JP" altLang="en-US" sz="2400" dirty="0"/>
              <a:t>中央に寄せて</a:t>
            </a:r>
            <a:r>
              <a:rPr lang="ja-JP" altLang="en-US" sz="2400" dirty="0" smtClean="0"/>
              <a:t>配置したり両端に配置したり</a:t>
            </a:r>
            <a:endParaRPr lang="en-US" altLang="ja-JP" sz="2400" dirty="0" smtClean="0"/>
          </a:p>
          <a:p>
            <a:r>
              <a:rPr kumimoji="1" lang="ja-JP" altLang="en-US" sz="2800" dirty="0"/>
              <a:t>エッジセンサー</a:t>
            </a:r>
            <a:r>
              <a:rPr kumimoji="1" lang="ja-JP" altLang="en-US" sz="2800" dirty="0" smtClean="0"/>
              <a:t>をセグメントの下に配置する</a:t>
            </a:r>
            <a:endParaRPr kumimoji="1" lang="en-US" altLang="ja-JP" sz="2800" dirty="0" smtClean="0"/>
          </a:p>
          <a:p>
            <a:pPr lvl="1"/>
            <a:r>
              <a:rPr lang="ja-JP" altLang="en-US" sz="2400" dirty="0"/>
              <a:t>セグメント境界</a:t>
            </a:r>
            <a:r>
              <a:rPr lang="ja-JP" altLang="en-US" sz="2400" dirty="0" smtClean="0"/>
              <a:t>から内部に押し込んだ場所</a:t>
            </a:r>
            <a:endParaRPr lang="en-US" altLang="ja-JP" sz="2400" dirty="0" smtClean="0"/>
          </a:p>
          <a:p>
            <a:pPr lvl="2"/>
            <a:r>
              <a:rPr kumimoji="1" lang="ja-JP" altLang="en-US" sz="2000" dirty="0" smtClean="0"/>
              <a:t>境界でより保持椀が長くなり変形による影響もある</a:t>
            </a:r>
            <a:endParaRPr kumimoji="1" lang="en-US" altLang="ja-JP" sz="2000" dirty="0" smtClean="0"/>
          </a:p>
          <a:p>
            <a:pPr lvl="2"/>
            <a:r>
              <a:rPr lang="ja-JP" altLang="en-US" sz="2000" dirty="0"/>
              <a:t>どの程度の長さが効率いいか</a:t>
            </a:r>
            <a:r>
              <a:rPr lang="ja-JP" altLang="en-US" sz="2000" dirty="0" smtClean="0"/>
              <a:t>はセンサー設計にもよる </a:t>
            </a:r>
            <a:r>
              <a:rPr lang="en-US" altLang="ja-JP" sz="2000" dirty="0" smtClean="0"/>
              <a:t>(</a:t>
            </a:r>
            <a:r>
              <a:rPr lang="ja-JP" altLang="en-US" sz="2000" dirty="0" smtClean="0"/>
              <a:t>今後の課題</a:t>
            </a:r>
            <a:r>
              <a:rPr lang="en-US" altLang="ja-JP" sz="2000" dirty="0" smtClean="0"/>
              <a:t>)</a:t>
            </a:r>
            <a:endParaRPr kumimoji="1" lang="ja-JP" alt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5445224"/>
            <a:ext cx="37147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751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図 130"/>
          <p:cNvPicPr/>
          <p:nvPr/>
        </p:nvPicPr>
        <p:blipFill>
          <a:blip r:embed="rId2"/>
          <a:stretch>
            <a:fillRect/>
          </a:stretch>
        </p:blipFill>
        <p:spPr>
          <a:xfrm>
            <a:off x="163276" y="653171"/>
            <a:ext cx="4406155" cy="5434709"/>
          </a:xfrm>
          <a:prstGeom prst="rect">
            <a:avLst/>
          </a:prstGeom>
        </p:spPr>
      </p:pic>
      <p:pic>
        <p:nvPicPr>
          <p:cNvPr id="132" name="図 131"/>
          <p:cNvPicPr/>
          <p:nvPr/>
        </p:nvPicPr>
        <p:blipFill>
          <a:blip r:embed="rId3"/>
          <a:stretch>
            <a:fillRect/>
          </a:stretch>
        </p:blipFill>
        <p:spPr>
          <a:xfrm>
            <a:off x="4734992" y="739390"/>
            <a:ext cx="4354233" cy="4812563"/>
          </a:xfrm>
          <a:prstGeom prst="rect">
            <a:avLst/>
          </a:prstGeom>
        </p:spPr>
      </p:pic>
      <p:sp>
        <p:nvSpPr>
          <p:cNvPr id="133" name="CustomShape 1"/>
          <p:cNvSpPr/>
          <p:nvPr/>
        </p:nvSpPr>
        <p:spPr>
          <a:xfrm>
            <a:off x="2971616" y="620513"/>
            <a:ext cx="979654" cy="979756"/>
          </a:xfrm>
          <a:prstGeom prst="ellipse">
            <a:avLst/>
          </a:prstGeom>
          <a:ln w="36000">
            <a:solidFill>
              <a:srgbClr val="000000"/>
            </a:solidFill>
            <a:round/>
          </a:ln>
        </p:spPr>
      </p:sp>
      <p:sp>
        <p:nvSpPr>
          <p:cNvPr id="134" name="CustomShape 2"/>
          <p:cNvSpPr/>
          <p:nvPr/>
        </p:nvSpPr>
        <p:spPr>
          <a:xfrm>
            <a:off x="6073852" y="653171"/>
            <a:ext cx="979654" cy="979756"/>
          </a:xfrm>
          <a:prstGeom prst="ellipse">
            <a:avLst/>
          </a:prstGeom>
          <a:ln w="36000">
            <a:solidFill>
              <a:srgbClr val="000000"/>
            </a:solidFill>
            <a:round/>
          </a:ln>
        </p:spPr>
      </p:sp>
    </p:spTree>
    <p:extLst>
      <p:ext uri="{BB962C8B-B14F-4D97-AF65-F5344CB8AC3E}">
        <p14:creationId xmlns:p14="http://schemas.microsoft.com/office/powerpoint/2010/main" val="618957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図 134"/>
          <p:cNvPicPr/>
          <p:nvPr/>
        </p:nvPicPr>
        <p:blipFill>
          <a:blip r:embed="rId2"/>
          <a:stretch>
            <a:fillRect/>
          </a:stretch>
        </p:blipFill>
        <p:spPr>
          <a:xfrm>
            <a:off x="163276" y="653171"/>
            <a:ext cx="4406155" cy="5434709"/>
          </a:xfrm>
          <a:prstGeom prst="rect">
            <a:avLst/>
          </a:prstGeom>
        </p:spPr>
      </p:pic>
      <p:sp>
        <p:nvSpPr>
          <p:cNvPr id="136" name="CustomShape 1"/>
          <p:cNvSpPr/>
          <p:nvPr/>
        </p:nvSpPr>
        <p:spPr>
          <a:xfrm>
            <a:off x="2971616" y="620513"/>
            <a:ext cx="979654" cy="979756"/>
          </a:xfrm>
          <a:prstGeom prst="ellipse">
            <a:avLst/>
          </a:prstGeom>
          <a:ln w="36000">
            <a:solidFill>
              <a:srgbClr val="000000"/>
            </a:solidFill>
            <a:round/>
          </a:ln>
        </p:spPr>
      </p:sp>
      <p:pic>
        <p:nvPicPr>
          <p:cNvPr id="137" name="図 136"/>
          <p:cNvPicPr/>
          <p:nvPr/>
        </p:nvPicPr>
        <p:blipFill>
          <a:blip r:embed="rId3"/>
          <a:stretch>
            <a:fillRect/>
          </a:stretch>
        </p:blipFill>
        <p:spPr>
          <a:xfrm>
            <a:off x="4617434" y="661662"/>
            <a:ext cx="4362724" cy="4890291"/>
          </a:xfrm>
          <a:prstGeom prst="rect">
            <a:avLst/>
          </a:prstGeom>
        </p:spPr>
      </p:pic>
      <p:sp>
        <p:nvSpPr>
          <p:cNvPr id="138" name="CustomShape 2"/>
          <p:cNvSpPr/>
          <p:nvPr/>
        </p:nvSpPr>
        <p:spPr>
          <a:xfrm>
            <a:off x="7412712" y="620513"/>
            <a:ext cx="979654" cy="979756"/>
          </a:xfrm>
          <a:prstGeom prst="ellipse">
            <a:avLst/>
          </a:prstGeom>
          <a:ln w="36000">
            <a:solidFill>
              <a:srgbClr val="000000"/>
            </a:solidFill>
            <a:round/>
          </a:ln>
        </p:spPr>
      </p:sp>
    </p:spTree>
    <p:extLst>
      <p:ext uri="{BB962C8B-B14F-4D97-AF65-F5344CB8AC3E}">
        <p14:creationId xmlns:p14="http://schemas.microsoft.com/office/powerpoint/2010/main" val="1473899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図 138"/>
          <p:cNvPicPr/>
          <p:nvPr/>
        </p:nvPicPr>
        <p:blipFill>
          <a:blip r:embed="rId2"/>
          <a:stretch>
            <a:fillRect/>
          </a:stretch>
        </p:blipFill>
        <p:spPr>
          <a:xfrm>
            <a:off x="163276" y="653171"/>
            <a:ext cx="4406155" cy="5434709"/>
          </a:xfrm>
          <a:prstGeom prst="rect">
            <a:avLst/>
          </a:prstGeom>
        </p:spPr>
      </p:pic>
      <p:sp>
        <p:nvSpPr>
          <p:cNvPr id="140" name="CustomShape 1"/>
          <p:cNvSpPr/>
          <p:nvPr/>
        </p:nvSpPr>
        <p:spPr>
          <a:xfrm>
            <a:off x="2971616" y="620513"/>
            <a:ext cx="979654" cy="979756"/>
          </a:xfrm>
          <a:prstGeom prst="ellipse">
            <a:avLst/>
          </a:prstGeom>
          <a:ln w="36000">
            <a:solidFill>
              <a:srgbClr val="000000"/>
            </a:solidFill>
            <a:round/>
          </a:ln>
        </p:spPr>
      </p:sp>
      <p:pic>
        <p:nvPicPr>
          <p:cNvPr id="141" name="図 140"/>
          <p:cNvPicPr/>
          <p:nvPr/>
        </p:nvPicPr>
        <p:blipFill>
          <a:blip r:embed="rId3"/>
          <a:stretch>
            <a:fillRect/>
          </a:stretch>
        </p:blipFill>
        <p:spPr>
          <a:xfrm>
            <a:off x="4734992" y="713263"/>
            <a:ext cx="4388848" cy="4838690"/>
          </a:xfrm>
          <a:prstGeom prst="rect">
            <a:avLst/>
          </a:prstGeom>
        </p:spPr>
      </p:pic>
      <p:sp>
        <p:nvSpPr>
          <p:cNvPr id="142" name="CustomShape 2"/>
          <p:cNvSpPr/>
          <p:nvPr/>
        </p:nvSpPr>
        <p:spPr>
          <a:xfrm>
            <a:off x="7545291" y="665255"/>
            <a:ext cx="979654" cy="979756"/>
          </a:xfrm>
          <a:prstGeom prst="ellipse">
            <a:avLst/>
          </a:prstGeom>
          <a:ln w="36000">
            <a:solidFill>
              <a:srgbClr val="000000"/>
            </a:solidFill>
            <a:round/>
          </a:ln>
        </p:spPr>
      </p:sp>
    </p:spTree>
    <p:extLst>
      <p:ext uri="{BB962C8B-B14F-4D97-AF65-F5344CB8AC3E}">
        <p14:creationId xmlns:p14="http://schemas.microsoft.com/office/powerpoint/2010/main" val="2180565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図 142"/>
          <p:cNvPicPr/>
          <p:nvPr/>
        </p:nvPicPr>
        <p:blipFill>
          <a:blip r:embed="rId2"/>
          <a:stretch>
            <a:fillRect/>
          </a:stretch>
        </p:blipFill>
        <p:spPr>
          <a:xfrm>
            <a:off x="163276" y="653171"/>
            <a:ext cx="4406155" cy="5434709"/>
          </a:xfrm>
          <a:prstGeom prst="rect">
            <a:avLst/>
          </a:prstGeom>
        </p:spPr>
      </p:pic>
      <p:pic>
        <p:nvPicPr>
          <p:cNvPr id="144" name="図 143"/>
          <p:cNvPicPr/>
          <p:nvPr/>
        </p:nvPicPr>
        <p:blipFill>
          <a:blip r:embed="rId3"/>
          <a:stretch>
            <a:fillRect/>
          </a:stretch>
        </p:blipFill>
        <p:spPr>
          <a:xfrm>
            <a:off x="4625924" y="713263"/>
            <a:ext cx="4354233" cy="4838690"/>
          </a:xfrm>
          <a:prstGeom prst="rect">
            <a:avLst/>
          </a:prstGeom>
        </p:spPr>
      </p:pic>
      <p:sp>
        <p:nvSpPr>
          <p:cNvPr id="145" name="CustomShape 1"/>
          <p:cNvSpPr/>
          <p:nvPr/>
        </p:nvSpPr>
        <p:spPr>
          <a:xfrm>
            <a:off x="8098469" y="653171"/>
            <a:ext cx="979654" cy="979756"/>
          </a:xfrm>
          <a:prstGeom prst="ellipse">
            <a:avLst/>
          </a:prstGeom>
          <a:ln w="36000">
            <a:solidFill>
              <a:srgbClr val="000000"/>
            </a:solidFill>
            <a:round/>
          </a:ln>
        </p:spPr>
      </p:sp>
      <p:sp>
        <p:nvSpPr>
          <p:cNvPr id="146" name="CustomShape 2"/>
          <p:cNvSpPr/>
          <p:nvPr/>
        </p:nvSpPr>
        <p:spPr>
          <a:xfrm>
            <a:off x="3690028" y="653171"/>
            <a:ext cx="979654" cy="979756"/>
          </a:xfrm>
          <a:prstGeom prst="ellipse">
            <a:avLst/>
          </a:prstGeom>
          <a:ln w="36000">
            <a:solidFill>
              <a:srgbClr val="000000"/>
            </a:solidFill>
            <a:round/>
          </a:ln>
        </p:spPr>
      </p:sp>
    </p:spTree>
    <p:extLst>
      <p:ext uri="{BB962C8B-B14F-4D97-AF65-F5344CB8AC3E}">
        <p14:creationId xmlns:p14="http://schemas.microsoft.com/office/powerpoint/2010/main" val="4277010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図 146"/>
          <p:cNvPicPr/>
          <p:nvPr/>
        </p:nvPicPr>
        <p:blipFill>
          <a:blip r:embed="rId2"/>
          <a:stretch>
            <a:fillRect/>
          </a:stretch>
        </p:blipFill>
        <p:spPr>
          <a:xfrm>
            <a:off x="163276" y="653171"/>
            <a:ext cx="4406155" cy="5434709"/>
          </a:xfrm>
          <a:prstGeom prst="rect">
            <a:avLst/>
          </a:prstGeom>
        </p:spPr>
      </p:pic>
      <p:pic>
        <p:nvPicPr>
          <p:cNvPr id="148" name="図 147"/>
          <p:cNvPicPr/>
          <p:nvPr/>
        </p:nvPicPr>
        <p:blipFill>
          <a:blip r:embed="rId3"/>
          <a:stretch>
            <a:fillRect/>
          </a:stretch>
        </p:blipFill>
        <p:spPr>
          <a:xfrm>
            <a:off x="4634414" y="730572"/>
            <a:ext cx="4345743" cy="4821381"/>
          </a:xfrm>
          <a:prstGeom prst="rect">
            <a:avLst/>
          </a:prstGeom>
        </p:spPr>
      </p:pic>
      <p:sp>
        <p:nvSpPr>
          <p:cNvPr id="149" name="CustomShape 1"/>
          <p:cNvSpPr/>
          <p:nvPr/>
        </p:nvSpPr>
        <p:spPr>
          <a:xfrm>
            <a:off x="3657373" y="653171"/>
            <a:ext cx="979654" cy="979756"/>
          </a:xfrm>
          <a:prstGeom prst="ellipse">
            <a:avLst/>
          </a:prstGeom>
          <a:ln w="36000">
            <a:solidFill>
              <a:srgbClr val="000000"/>
            </a:solidFill>
            <a:round/>
          </a:ln>
        </p:spPr>
      </p:sp>
      <p:sp>
        <p:nvSpPr>
          <p:cNvPr id="150" name="CustomShape 2"/>
          <p:cNvSpPr/>
          <p:nvPr/>
        </p:nvSpPr>
        <p:spPr>
          <a:xfrm>
            <a:off x="8131124" y="685830"/>
            <a:ext cx="979654" cy="979756"/>
          </a:xfrm>
          <a:prstGeom prst="ellipse">
            <a:avLst/>
          </a:prstGeom>
          <a:ln w="36000">
            <a:solidFill>
              <a:srgbClr val="000000"/>
            </a:solidFill>
            <a:round/>
          </a:ln>
        </p:spPr>
      </p:sp>
    </p:spTree>
    <p:extLst>
      <p:ext uri="{BB962C8B-B14F-4D97-AF65-F5344CB8AC3E}">
        <p14:creationId xmlns:p14="http://schemas.microsoft.com/office/powerpoint/2010/main" val="1391539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図 150"/>
          <p:cNvPicPr/>
          <p:nvPr/>
        </p:nvPicPr>
        <p:blipFill>
          <a:blip r:embed="rId2"/>
          <a:stretch>
            <a:fillRect/>
          </a:stretch>
        </p:blipFill>
        <p:spPr>
          <a:xfrm>
            <a:off x="163276" y="653171"/>
            <a:ext cx="4406155" cy="5434709"/>
          </a:xfrm>
          <a:prstGeom prst="rect">
            <a:avLst/>
          </a:prstGeom>
        </p:spPr>
      </p:pic>
      <p:pic>
        <p:nvPicPr>
          <p:cNvPr id="152" name="図 151"/>
          <p:cNvPicPr/>
          <p:nvPr/>
        </p:nvPicPr>
        <p:blipFill>
          <a:blip r:embed="rId3"/>
          <a:stretch>
            <a:fillRect/>
          </a:stretch>
        </p:blipFill>
        <p:spPr>
          <a:xfrm>
            <a:off x="4600126" y="713263"/>
            <a:ext cx="4380031" cy="4838690"/>
          </a:xfrm>
          <a:prstGeom prst="rect">
            <a:avLst/>
          </a:prstGeom>
        </p:spPr>
      </p:pic>
      <p:sp>
        <p:nvSpPr>
          <p:cNvPr id="153" name="CustomShape 1"/>
          <p:cNvSpPr/>
          <p:nvPr/>
        </p:nvSpPr>
        <p:spPr>
          <a:xfrm>
            <a:off x="3200202" y="783805"/>
            <a:ext cx="522482" cy="555195"/>
          </a:xfrm>
          <a:prstGeom prst="ellipse">
            <a:avLst/>
          </a:prstGeom>
          <a:ln w="36000">
            <a:solidFill>
              <a:srgbClr val="000000"/>
            </a:solidFill>
            <a:round/>
          </a:ln>
        </p:spPr>
      </p:sp>
      <p:sp>
        <p:nvSpPr>
          <p:cNvPr id="154" name="CustomShape 2"/>
          <p:cNvSpPr/>
          <p:nvPr/>
        </p:nvSpPr>
        <p:spPr>
          <a:xfrm>
            <a:off x="3787994" y="718488"/>
            <a:ext cx="751068" cy="653171"/>
          </a:xfrm>
          <a:prstGeom prst="ellipse">
            <a:avLst/>
          </a:prstGeom>
          <a:ln w="36000">
            <a:solidFill>
              <a:srgbClr val="000000"/>
            </a:solidFill>
            <a:round/>
          </a:ln>
        </p:spPr>
      </p:sp>
      <p:sp>
        <p:nvSpPr>
          <p:cNvPr id="155" name="CustomShape 3"/>
          <p:cNvSpPr/>
          <p:nvPr/>
        </p:nvSpPr>
        <p:spPr>
          <a:xfrm>
            <a:off x="6171817" y="783805"/>
            <a:ext cx="522482" cy="555195"/>
          </a:xfrm>
          <a:prstGeom prst="ellipse">
            <a:avLst/>
          </a:prstGeom>
          <a:ln w="36000">
            <a:solidFill>
              <a:srgbClr val="000000"/>
            </a:solidFill>
            <a:round/>
          </a:ln>
        </p:spPr>
      </p:sp>
      <p:sp>
        <p:nvSpPr>
          <p:cNvPr id="156" name="CustomShape 4"/>
          <p:cNvSpPr/>
          <p:nvPr/>
        </p:nvSpPr>
        <p:spPr>
          <a:xfrm>
            <a:off x="8196435" y="718488"/>
            <a:ext cx="751068" cy="653171"/>
          </a:xfrm>
          <a:prstGeom prst="ellipse">
            <a:avLst/>
          </a:prstGeom>
          <a:ln w="36000">
            <a:solidFill>
              <a:srgbClr val="000000"/>
            </a:solidFill>
            <a:round/>
          </a:ln>
        </p:spPr>
      </p:sp>
    </p:spTree>
    <p:extLst>
      <p:ext uri="{BB962C8B-B14F-4D97-AF65-F5344CB8AC3E}">
        <p14:creationId xmlns:p14="http://schemas.microsoft.com/office/powerpoint/2010/main" val="314792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Agenda</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制御アルゴリズム開発の流れと背景</a:t>
            </a:r>
            <a:endParaRPr kumimoji="1" lang="en-US" altLang="ja-JP" dirty="0" smtClean="0"/>
          </a:p>
          <a:p>
            <a:r>
              <a:rPr lang="ja-JP" altLang="en-US" dirty="0" smtClean="0"/>
              <a:t>制御アルゴリズムの概要とシミュレーター</a:t>
            </a:r>
            <a:endParaRPr lang="en-US" altLang="ja-JP" dirty="0" smtClean="0"/>
          </a:p>
          <a:p>
            <a:r>
              <a:rPr kumimoji="1" lang="ja-JP" altLang="en-US" dirty="0"/>
              <a:t>センサー配置など</a:t>
            </a:r>
            <a:r>
              <a:rPr kumimoji="1" lang="ja-JP" altLang="en-US" dirty="0" smtClean="0"/>
              <a:t>を含めた最適化プロセス</a:t>
            </a:r>
            <a:endParaRPr kumimoji="1" lang="en-US" altLang="ja-JP" dirty="0" smtClean="0"/>
          </a:p>
          <a:p>
            <a:r>
              <a:rPr lang="ja-JP" altLang="en-US" dirty="0" smtClean="0"/>
              <a:t>望遠鏡全体としての性能シミュレーター化</a:t>
            </a:r>
            <a:endParaRPr lang="en-US" altLang="ja-JP" dirty="0" smtClean="0"/>
          </a:p>
          <a:p>
            <a:r>
              <a:rPr kumimoji="1" lang="ja-JP" altLang="en-US" dirty="0"/>
              <a:t>今後の</a:t>
            </a:r>
            <a:r>
              <a:rPr kumimoji="1" lang="ja-JP" altLang="en-US" dirty="0" smtClean="0"/>
              <a:t>課題</a:t>
            </a:r>
            <a:endParaRPr kumimoji="1" lang="en-US" altLang="ja-JP" dirty="0" smtClean="0"/>
          </a:p>
          <a:p>
            <a:endParaRPr lang="en-US" altLang="ja-JP" dirty="0"/>
          </a:p>
          <a:p>
            <a:r>
              <a:rPr kumimoji="1" lang="en-US" altLang="ja-JP" dirty="0" smtClean="0"/>
              <a:t>(</a:t>
            </a:r>
            <a:r>
              <a:rPr kumimoji="1" lang="ja-JP" altLang="en-US" dirty="0" smtClean="0"/>
              <a:t>時間があれば</a:t>
            </a:r>
            <a:r>
              <a:rPr kumimoji="1" lang="en-US" altLang="ja-JP" dirty="0" smtClean="0"/>
              <a:t>PFS</a:t>
            </a:r>
            <a:r>
              <a:rPr kumimoji="1" lang="ja-JP" altLang="en-US" dirty="0" smtClean="0"/>
              <a:t>の現状も</a:t>
            </a:r>
            <a:r>
              <a:rPr kumimoji="1" lang="ja-JP" altLang="en-US" dirty="0" err="1" smtClean="0"/>
              <a:t>、、</a:t>
            </a:r>
            <a:r>
              <a:rPr kumimoji="1" lang="en-US" altLang="ja-JP" dirty="0" smtClean="0"/>
              <a:t>)</a:t>
            </a:r>
            <a:endParaRPr kumimoji="1" lang="ja-JP" altLang="en-US" dirty="0"/>
          </a:p>
        </p:txBody>
      </p:sp>
    </p:spTree>
    <p:extLst>
      <p:ext uri="{BB962C8B-B14F-4D97-AF65-F5344CB8AC3E}">
        <p14:creationId xmlns:p14="http://schemas.microsoft.com/office/powerpoint/2010/main" val="1981998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図 156"/>
          <p:cNvPicPr/>
          <p:nvPr/>
        </p:nvPicPr>
        <p:blipFill>
          <a:blip r:embed="rId2"/>
          <a:stretch>
            <a:fillRect/>
          </a:stretch>
        </p:blipFill>
        <p:spPr>
          <a:xfrm>
            <a:off x="4634414" y="722081"/>
            <a:ext cx="4345743" cy="4829872"/>
          </a:xfrm>
          <a:prstGeom prst="rect">
            <a:avLst/>
          </a:prstGeom>
        </p:spPr>
      </p:pic>
      <p:pic>
        <p:nvPicPr>
          <p:cNvPr id="158" name="図 157"/>
          <p:cNvPicPr/>
          <p:nvPr/>
        </p:nvPicPr>
        <p:blipFill>
          <a:blip r:embed="rId3"/>
          <a:stretch>
            <a:fillRect/>
          </a:stretch>
        </p:blipFill>
        <p:spPr>
          <a:xfrm>
            <a:off x="163276" y="653171"/>
            <a:ext cx="4406155" cy="5434709"/>
          </a:xfrm>
          <a:prstGeom prst="rect">
            <a:avLst/>
          </a:prstGeom>
        </p:spPr>
      </p:pic>
      <p:sp>
        <p:nvSpPr>
          <p:cNvPr id="159" name="CustomShape 1"/>
          <p:cNvSpPr/>
          <p:nvPr/>
        </p:nvSpPr>
        <p:spPr>
          <a:xfrm>
            <a:off x="3200202" y="783805"/>
            <a:ext cx="522482" cy="555195"/>
          </a:xfrm>
          <a:prstGeom prst="ellipse">
            <a:avLst/>
          </a:prstGeom>
          <a:ln w="36000">
            <a:solidFill>
              <a:srgbClr val="000000"/>
            </a:solidFill>
            <a:round/>
          </a:ln>
        </p:spPr>
      </p:sp>
      <p:sp>
        <p:nvSpPr>
          <p:cNvPr id="160" name="CustomShape 2"/>
          <p:cNvSpPr/>
          <p:nvPr/>
        </p:nvSpPr>
        <p:spPr>
          <a:xfrm>
            <a:off x="3787994" y="718488"/>
            <a:ext cx="751068" cy="653171"/>
          </a:xfrm>
          <a:prstGeom prst="ellipse">
            <a:avLst/>
          </a:prstGeom>
          <a:ln w="36000">
            <a:solidFill>
              <a:srgbClr val="000000"/>
            </a:solidFill>
            <a:round/>
          </a:ln>
        </p:spPr>
      </p:sp>
      <p:sp>
        <p:nvSpPr>
          <p:cNvPr id="161" name="CustomShape 3"/>
          <p:cNvSpPr/>
          <p:nvPr/>
        </p:nvSpPr>
        <p:spPr>
          <a:xfrm>
            <a:off x="6204472" y="816464"/>
            <a:ext cx="522482" cy="555195"/>
          </a:xfrm>
          <a:prstGeom prst="ellipse">
            <a:avLst/>
          </a:prstGeom>
          <a:ln w="36000">
            <a:solidFill>
              <a:srgbClr val="000000"/>
            </a:solidFill>
            <a:round/>
          </a:ln>
        </p:spPr>
      </p:sp>
      <p:sp>
        <p:nvSpPr>
          <p:cNvPr id="162" name="CustomShape 4"/>
          <p:cNvSpPr/>
          <p:nvPr/>
        </p:nvSpPr>
        <p:spPr>
          <a:xfrm>
            <a:off x="8229090" y="751147"/>
            <a:ext cx="751068" cy="653171"/>
          </a:xfrm>
          <a:prstGeom prst="ellipse">
            <a:avLst/>
          </a:prstGeom>
          <a:ln w="36000">
            <a:solidFill>
              <a:srgbClr val="000000"/>
            </a:solidFill>
            <a:round/>
          </a:ln>
        </p:spPr>
      </p:sp>
    </p:spTree>
    <p:extLst>
      <p:ext uri="{BB962C8B-B14F-4D97-AF65-F5344CB8AC3E}">
        <p14:creationId xmlns:p14="http://schemas.microsoft.com/office/powerpoint/2010/main" val="4257545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図 162"/>
          <p:cNvPicPr/>
          <p:nvPr/>
        </p:nvPicPr>
        <p:blipFill>
          <a:blip r:embed="rId2"/>
          <a:stretch>
            <a:fillRect/>
          </a:stretch>
        </p:blipFill>
        <p:spPr>
          <a:xfrm>
            <a:off x="4617434" y="730572"/>
            <a:ext cx="4362724" cy="4821381"/>
          </a:xfrm>
          <a:prstGeom prst="rect">
            <a:avLst/>
          </a:prstGeom>
        </p:spPr>
      </p:pic>
      <p:pic>
        <p:nvPicPr>
          <p:cNvPr id="164" name="図 163"/>
          <p:cNvPicPr/>
          <p:nvPr/>
        </p:nvPicPr>
        <p:blipFill>
          <a:blip r:embed="rId3"/>
          <a:stretch>
            <a:fillRect/>
          </a:stretch>
        </p:blipFill>
        <p:spPr>
          <a:xfrm>
            <a:off x="163276" y="653171"/>
            <a:ext cx="4406155" cy="5434709"/>
          </a:xfrm>
          <a:prstGeom prst="rect">
            <a:avLst/>
          </a:prstGeom>
        </p:spPr>
      </p:pic>
      <p:sp>
        <p:nvSpPr>
          <p:cNvPr id="165" name="CustomShape 1"/>
          <p:cNvSpPr/>
          <p:nvPr/>
        </p:nvSpPr>
        <p:spPr>
          <a:xfrm>
            <a:off x="3200202" y="783805"/>
            <a:ext cx="522482" cy="555195"/>
          </a:xfrm>
          <a:prstGeom prst="ellipse">
            <a:avLst/>
          </a:prstGeom>
          <a:ln w="36000">
            <a:solidFill>
              <a:srgbClr val="000000"/>
            </a:solidFill>
            <a:round/>
          </a:ln>
        </p:spPr>
      </p:sp>
      <p:sp>
        <p:nvSpPr>
          <p:cNvPr id="166" name="CustomShape 2"/>
          <p:cNvSpPr/>
          <p:nvPr/>
        </p:nvSpPr>
        <p:spPr>
          <a:xfrm>
            <a:off x="3787994" y="718488"/>
            <a:ext cx="751068" cy="653171"/>
          </a:xfrm>
          <a:prstGeom prst="ellipse">
            <a:avLst/>
          </a:prstGeom>
          <a:ln w="36000">
            <a:solidFill>
              <a:srgbClr val="000000"/>
            </a:solidFill>
            <a:round/>
          </a:ln>
        </p:spPr>
      </p:sp>
      <p:sp>
        <p:nvSpPr>
          <p:cNvPr id="167" name="CustomShape 3"/>
          <p:cNvSpPr/>
          <p:nvPr/>
        </p:nvSpPr>
        <p:spPr>
          <a:xfrm>
            <a:off x="6922885" y="816464"/>
            <a:ext cx="522482" cy="555195"/>
          </a:xfrm>
          <a:prstGeom prst="ellipse">
            <a:avLst/>
          </a:prstGeom>
          <a:ln w="36000">
            <a:solidFill>
              <a:srgbClr val="000000"/>
            </a:solidFill>
            <a:round/>
          </a:ln>
        </p:spPr>
      </p:sp>
      <p:sp>
        <p:nvSpPr>
          <p:cNvPr id="168" name="CustomShape 4"/>
          <p:cNvSpPr/>
          <p:nvPr/>
        </p:nvSpPr>
        <p:spPr>
          <a:xfrm>
            <a:off x="6073852" y="751147"/>
            <a:ext cx="751068" cy="653171"/>
          </a:xfrm>
          <a:prstGeom prst="ellipse">
            <a:avLst/>
          </a:prstGeom>
          <a:ln w="36000">
            <a:solidFill>
              <a:srgbClr val="000000"/>
            </a:solidFill>
            <a:round/>
          </a:ln>
        </p:spPr>
      </p:sp>
    </p:spTree>
    <p:extLst>
      <p:ext uri="{BB962C8B-B14F-4D97-AF65-F5344CB8AC3E}">
        <p14:creationId xmlns:p14="http://schemas.microsoft.com/office/powerpoint/2010/main" val="1555644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図 168"/>
          <p:cNvPicPr/>
          <p:nvPr/>
        </p:nvPicPr>
        <p:blipFill>
          <a:blip r:embed="rId2"/>
          <a:stretch>
            <a:fillRect/>
          </a:stretch>
        </p:blipFill>
        <p:spPr>
          <a:xfrm>
            <a:off x="4734992" y="747881"/>
            <a:ext cx="4328436" cy="4804072"/>
          </a:xfrm>
          <a:prstGeom prst="rect">
            <a:avLst/>
          </a:prstGeom>
        </p:spPr>
      </p:pic>
      <p:pic>
        <p:nvPicPr>
          <p:cNvPr id="170" name="図 169"/>
          <p:cNvPicPr/>
          <p:nvPr/>
        </p:nvPicPr>
        <p:blipFill>
          <a:blip r:embed="rId3"/>
          <a:stretch>
            <a:fillRect/>
          </a:stretch>
        </p:blipFill>
        <p:spPr>
          <a:xfrm>
            <a:off x="163276" y="653171"/>
            <a:ext cx="4406155" cy="5434709"/>
          </a:xfrm>
          <a:prstGeom prst="rect">
            <a:avLst/>
          </a:prstGeom>
        </p:spPr>
      </p:pic>
      <p:sp>
        <p:nvSpPr>
          <p:cNvPr id="171" name="CustomShape 1"/>
          <p:cNvSpPr/>
          <p:nvPr/>
        </p:nvSpPr>
        <p:spPr>
          <a:xfrm>
            <a:off x="3200202" y="783805"/>
            <a:ext cx="522482" cy="555195"/>
          </a:xfrm>
          <a:prstGeom prst="ellipse">
            <a:avLst/>
          </a:prstGeom>
          <a:ln w="36000">
            <a:solidFill>
              <a:srgbClr val="000000"/>
            </a:solidFill>
            <a:round/>
          </a:ln>
        </p:spPr>
      </p:sp>
      <p:sp>
        <p:nvSpPr>
          <p:cNvPr id="172" name="CustomShape 2"/>
          <p:cNvSpPr/>
          <p:nvPr/>
        </p:nvSpPr>
        <p:spPr>
          <a:xfrm>
            <a:off x="3787994" y="718488"/>
            <a:ext cx="751068" cy="653171"/>
          </a:xfrm>
          <a:prstGeom prst="ellipse">
            <a:avLst/>
          </a:prstGeom>
          <a:ln w="36000">
            <a:solidFill>
              <a:srgbClr val="000000"/>
            </a:solidFill>
            <a:round/>
          </a:ln>
        </p:spPr>
      </p:sp>
      <p:sp>
        <p:nvSpPr>
          <p:cNvPr id="173" name="CustomShape 3"/>
          <p:cNvSpPr/>
          <p:nvPr/>
        </p:nvSpPr>
        <p:spPr>
          <a:xfrm>
            <a:off x="6269783" y="816464"/>
            <a:ext cx="522482" cy="555195"/>
          </a:xfrm>
          <a:prstGeom prst="ellipse">
            <a:avLst/>
          </a:prstGeom>
          <a:ln w="36000">
            <a:solidFill>
              <a:srgbClr val="000000"/>
            </a:solidFill>
            <a:round/>
          </a:ln>
        </p:spPr>
      </p:sp>
      <p:sp>
        <p:nvSpPr>
          <p:cNvPr id="174" name="CustomShape 4"/>
          <p:cNvSpPr/>
          <p:nvPr/>
        </p:nvSpPr>
        <p:spPr>
          <a:xfrm>
            <a:off x="8294400" y="751147"/>
            <a:ext cx="751068" cy="653171"/>
          </a:xfrm>
          <a:prstGeom prst="ellipse">
            <a:avLst/>
          </a:prstGeom>
          <a:ln w="36000">
            <a:solidFill>
              <a:srgbClr val="000000"/>
            </a:solidFill>
            <a:round/>
          </a:ln>
        </p:spPr>
      </p:sp>
    </p:spTree>
    <p:extLst>
      <p:ext uri="{BB962C8B-B14F-4D97-AF65-F5344CB8AC3E}">
        <p14:creationId xmlns:p14="http://schemas.microsoft.com/office/powerpoint/2010/main" val="2801400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エッジセンサーの配置を変える効果</a:t>
            </a:r>
            <a:endParaRPr kumimoji="1" lang="ja-JP" altLang="en-US" sz="4000" dirty="0"/>
          </a:p>
        </p:txBody>
      </p:sp>
      <p:grpSp>
        <p:nvGrpSpPr>
          <p:cNvPr id="12" name="グループ化 11"/>
          <p:cNvGrpSpPr/>
          <p:nvPr/>
        </p:nvGrpSpPr>
        <p:grpSpPr>
          <a:xfrm>
            <a:off x="611560" y="1342155"/>
            <a:ext cx="8064896" cy="4319093"/>
            <a:chOff x="611560" y="1342155"/>
            <a:chExt cx="8064896" cy="4319093"/>
          </a:xfrm>
        </p:grpSpPr>
        <p:pic>
          <p:nvPicPr>
            <p:cNvPr id="4" name="図 3"/>
            <p:cNvPicPr/>
            <p:nvPr/>
          </p:nvPicPr>
          <p:blipFill>
            <a:blip r:embed="rId2"/>
            <a:stretch>
              <a:fillRect/>
            </a:stretch>
          </p:blipFill>
          <p:spPr>
            <a:xfrm>
              <a:off x="611560" y="1616009"/>
              <a:ext cx="3379805" cy="3265855"/>
            </a:xfrm>
            <a:prstGeom prst="rect">
              <a:avLst/>
            </a:prstGeom>
          </p:spPr>
        </p:pic>
        <p:sp>
          <p:nvSpPr>
            <p:cNvPr id="5" name="TextShape 3"/>
            <p:cNvSpPr txBox="1"/>
            <p:nvPr/>
          </p:nvSpPr>
          <p:spPr>
            <a:xfrm>
              <a:off x="4061190" y="1342155"/>
              <a:ext cx="4615266" cy="4319093"/>
            </a:xfrm>
            <a:prstGeom prst="rect">
              <a:avLst/>
            </a:prstGeom>
          </p:spPr>
          <p:txBody>
            <a:bodyPr wrap="none" lIns="81639" tIns="40820" rIns="81639" bIns="40820"/>
            <a:lstStyle/>
            <a:p>
              <a:r>
                <a:rPr lang="en-US" sz="2400" dirty="0"/>
                <a:t>・</a:t>
              </a:r>
              <a:r>
                <a:rPr lang="en-US" sz="2400" dirty="0" err="1"/>
                <a:t>内環</a:t>
              </a:r>
              <a:endParaRPr sz="2400" dirty="0"/>
            </a:p>
            <a:p>
              <a:r>
                <a:rPr lang="en-US" sz="2400" dirty="0"/>
                <a:t>　　</a:t>
              </a:r>
              <a:r>
                <a:rPr lang="en-US" sz="2400" dirty="0" err="1"/>
                <a:t>中央点からずらす</a:t>
              </a:r>
              <a:r>
                <a:rPr lang="en-US" sz="2400" dirty="0"/>
                <a:t> = </a:t>
              </a:r>
              <a:r>
                <a:rPr lang="en-US" altLang="ja-JP" sz="2400" dirty="0" smtClean="0"/>
                <a:t>n=3</a:t>
              </a:r>
              <a:endParaRPr sz="2400" dirty="0"/>
            </a:p>
            <a:p>
              <a:endParaRPr sz="2400" dirty="0"/>
            </a:p>
            <a:p>
              <a:r>
                <a:rPr lang="en-US" sz="2400" dirty="0"/>
                <a:t>・</a:t>
              </a:r>
              <a:r>
                <a:rPr lang="en-US" sz="2400" dirty="0" err="1"/>
                <a:t>内周間</a:t>
              </a:r>
              <a:endParaRPr sz="2400" dirty="0"/>
            </a:p>
            <a:p>
              <a:r>
                <a:rPr lang="en-US" sz="2400" dirty="0"/>
                <a:t>　　</a:t>
              </a:r>
              <a:r>
                <a:rPr lang="en-US" sz="2400" dirty="0" err="1"/>
                <a:t>辺上からずらす</a:t>
              </a:r>
              <a:r>
                <a:rPr lang="en-US" sz="2400" dirty="0"/>
                <a:t> = </a:t>
              </a:r>
              <a:r>
                <a:rPr lang="en-US" altLang="ja-JP" sz="2400" dirty="0" smtClean="0"/>
                <a:t>n=1,3</a:t>
              </a:r>
              <a:endParaRPr sz="2400" dirty="0"/>
            </a:p>
            <a:p>
              <a:endParaRPr sz="2400" dirty="0"/>
            </a:p>
            <a:p>
              <a:r>
                <a:rPr lang="en-US" sz="2400" dirty="0"/>
                <a:t>・</a:t>
              </a:r>
              <a:r>
                <a:rPr lang="en-US" sz="2400" dirty="0" err="1"/>
                <a:t>内・外周間</a:t>
              </a:r>
              <a:endParaRPr sz="2400" dirty="0"/>
            </a:p>
            <a:p>
              <a:r>
                <a:rPr lang="en-US" sz="2400" dirty="0"/>
                <a:t>　　</a:t>
              </a:r>
              <a:r>
                <a:rPr lang="en-US" sz="2400" dirty="0" err="1"/>
                <a:t>中央点からずらす</a:t>
              </a:r>
              <a:r>
                <a:rPr lang="en-US" sz="2400" dirty="0"/>
                <a:t> </a:t>
              </a:r>
              <a:r>
                <a:rPr lang="en-US" sz="2400" dirty="0" smtClean="0"/>
                <a:t>=</a:t>
              </a:r>
              <a:r>
                <a:rPr lang="ja-JP" altLang="en-US" sz="2400" dirty="0" smtClean="0"/>
                <a:t> </a:t>
              </a:r>
              <a:r>
                <a:rPr lang="en-US" altLang="ja-JP" sz="2400" dirty="0" smtClean="0"/>
                <a:t>n=3</a:t>
              </a:r>
              <a:endParaRPr sz="2400" dirty="0"/>
            </a:p>
            <a:p>
              <a:endParaRPr sz="2400" dirty="0"/>
            </a:p>
            <a:p>
              <a:r>
                <a:rPr lang="en-US" sz="2400" dirty="0"/>
                <a:t>・</a:t>
              </a:r>
              <a:r>
                <a:rPr lang="en-US" sz="2400" dirty="0" err="1"/>
                <a:t>外周間</a:t>
              </a:r>
              <a:endParaRPr sz="2400" dirty="0"/>
            </a:p>
            <a:p>
              <a:r>
                <a:rPr lang="en-US" sz="2400" dirty="0"/>
                <a:t>　　</a:t>
              </a:r>
              <a:r>
                <a:rPr lang="en-US" sz="2400" dirty="0" err="1"/>
                <a:t>辺上からずらす</a:t>
              </a:r>
              <a:r>
                <a:rPr lang="en-US" sz="2400" dirty="0"/>
                <a:t> = </a:t>
              </a:r>
              <a:r>
                <a:rPr lang="en-US" altLang="ja-JP" sz="2400" dirty="0" smtClean="0"/>
                <a:t>n=1,3</a:t>
              </a:r>
              <a:endParaRPr sz="2400" dirty="0"/>
            </a:p>
          </p:txBody>
        </p:sp>
        <p:sp>
          <p:nvSpPr>
            <p:cNvPr id="6" name="Line 4"/>
            <p:cNvSpPr/>
            <p:nvPr/>
          </p:nvSpPr>
          <p:spPr>
            <a:xfrm flipH="1">
              <a:off x="2701487" y="1616009"/>
              <a:ext cx="1454701" cy="1371659"/>
            </a:xfrm>
            <a:prstGeom prst="line">
              <a:avLst/>
            </a:prstGeom>
            <a:ln w="72000">
              <a:solidFill>
                <a:srgbClr val="00FF00"/>
              </a:solidFill>
              <a:round/>
              <a:tailEnd type="triangle" w="med" len="med"/>
            </a:ln>
          </p:spPr>
        </p:sp>
        <p:sp>
          <p:nvSpPr>
            <p:cNvPr id="7" name="Line 5"/>
            <p:cNvSpPr/>
            <p:nvPr/>
          </p:nvSpPr>
          <p:spPr>
            <a:xfrm flipH="1">
              <a:off x="2897418" y="2708920"/>
              <a:ext cx="1258769" cy="442041"/>
            </a:xfrm>
            <a:prstGeom prst="line">
              <a:avLst/>
            </a:prstGeom>
            <a:ln w="72000">
              <a:solidFill>
                <a:srgbClr val="FF00FF"/>
              </a:solidFill>
              <a:round/>
              <a:tailEnd type="triangle" w="med" len="med"/>
            </a:ln>
          </p:spPr>
        </p:sp>
        <p:sp>
          <p:nvSpPr>
            <p:cNvPr id="8" name="Line 6"/>
            <p:cNvSpPr/>
            <p:nvPr/>
          </p:nvSpPr>
          <p:spPr>
            <a:xfrm flipH="1" flipV="1">
              <a:off x="3126004" y="3640839"/>
              <a:ext cx="1030183" cy="97976"/>
            </a:xfrm>
            <a:prstGeom prst="line">
              <a:avLst/>
            </a:prstGeom>
            <a:ln w="72000">
              <a:solidFill>
                <a:srgbClr val="6B2394"/>
              </a:solidFill>
              <a:round/>
              <a:tailEnd type="triangle" w="med" len="med"/>
            </a:ln>
          </p:spPr>
        </p:sp>
        <p:sp>
          <p:nvSpPr>
            <p:cNvPr id="9" name="Line 7"/>
            <p:cNvSpPr/>
            <p:nvPr/>
          </p:nvSpPr>
          <p:spPr>
            <a:xfrm flipH="1" flipV="1">
              <a:off x="2603523" y="4294010"/>
              <a:ext cx="1552664" cy="587854"/>
            </a:xfrm>
            <a:prstGeom prst="line">
              <a:avLst/>
            </a:prstGeom>
            <a:ln w="72000">
              <a:solidFill>
                <a:srgbClr val="00CCCC"/>
              </a:solidFill>
              <a:round/>
              <a:tailEnd type="triangle" w="med" len="med"/>
            </a:ln>
          </p:spPr>
        </p:sp>
      </p:grpSp>
      <p:sp>
        <p:nvSpPr>
          <p:cNvPr id="11" name="テキスト ボックス 10"/>
          <p:cNvSpPr txBox="1"/>
          <p:nvPr/>
        </p:nvSpPr>
        <p:spPr>
          <a:xfrm>
            <a:off x="467544" y="5651956"/>
            <a:ext cx="8424936" cy="1015663"/>
          </a:xfrm>
          <a:prstGeom prst="rect">
            <a:avLst/>
          </a:prstGeom>
          <a:noFill/>
        </p:spPr>
        <p:txBody>
          <a:bodyPr wrap="square" rtlCol="0">
            <a:spAutoFit/>
          </a:bodyPr>
          <a:lstStyle/>
          <a:p>
            <a:r>
              <a:rPr kumimoji="1" lang="ja-JP" altLang="en-US" sz="2000" dirty="0" smtClean="0"/>
              <a:t>効果が大きかったのは</a:t>
            </a:r>
            <a:endParaRPr kumimoji="1" lang="en-US" altLang="ja-JP" sz="2000" dirty="0" smtClean="0"/>
          </a:p>
          <a:p>
            <a:pPr marL="285750" indent="-285750">
              <a:buFont typeface="Arial" pitchFamily="34" charset="0"/>
              <a:buChar char="•"/>
            </a:pPr>
            <a:r>
              <a:rPr lang="ja-JP" altLang="en-US" sz="2000" dirty="0" smtClean="0"/>
              <a:t>円状の部分に配置したセンサーはセグメントの対称軸からずらす</a:t>
            </a:r>
            <a:endParaRPr lang="en-US" altLang="ja-JP" sz="2000" dirty="0" smtClean="0"/>
          </a:p>
          <a:p>
            <a:pPr marL="285750" indent="-285750">
              <a:buFont typeface="Arial" pitchFamily="34" charset="0"/>
              <a:buChar char="•"/>
            </a:pPr>
            <a:r>
              <a:rPr kumimoji="1" lang="ja-JP" altLang="en-US" sz="2000" dirty="0" smtClean="0"/>
              <a:t>動径方向に配置したセンサーはセグメント間中央からずらす</a:t>
            </a:r>
            <a:endParaRPr kumimoji="1" lang="ja-JP" altLang="en-US" sz="2000" dirty="0"/>
          </a:p>
        </p:txBody>
      </p:sp>
    </p:spTree>
    <p:extLst>
      <p:ext uri="{BB962C8B-B14F-4D97-AF65-F5344CB8AC3E}">
        <p14:creationId xmlns:p14="http://schemas.microsoft.com/office/powerpoint/2010/main" val="770088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静的状態でのセンサー配置への示唆</a:t>
            </a:r>
            <a:endParaRPr kumimoji="1" lang="ja-JP" altLang="en-US" sz="4000" dirty="0"/>
          </a:p>
        </p:txBody>
      </p:sp>
      <p:sp>
        <p:nvSpPr>
          <p:cNvPr id="3" name="コンテンツ プレースホルダー 2"/>
          <p:cNvSpPr>
            <a:spLocks noGrp="1"/>
          </p:cNvSpPr>
          <p:nvPr>
            <p:ph idx="1"/>
          </p:nvPr>
        </p:nvSpPr>
        <p:spPr/>
        <p:txBody>
          <a:bodyPr/>
          <a:lstStyle/>
          <a:p>
            <a:r>
              <a:rPr lang="en-US" altLang="ja-JP" sz="2800" dirty="0" smtClean="0"/>
              <a:t>2</a:t>
            </a:r>
            <a:r>
              <a:rPr lang="ja-JP" altLang="en-US" sz="2800" dirty="0" err="1" smtClean="0"/>
              <a:t>つの</a:t>
            </a:r>
            <a:r>
              <a:rPr lang="ja-JP" altLang="en-US" sz="2800" dirty="0" smtClean="0"/>
              <a:t>センサーを結ぶ線が交差しないよう配置する</a:t>
            </a:r>
            <a:endParaRPr lang="en-US" altLang="ja-JP" sz="2800" dirty="0" smtClean="0"/>
          </a:p>
          <a:p>
            <a:r>
              <a:rPr lang="ja-JP" altLang="en-US" sz="2800" dirty="0" smtClean="0"/>
              <a:t>同一接</a:t>
            </a:r>
            <a:r>
              <a:rPr lang="ja-JP" altLang="en-US" sz="2800" dirty="0"/>
              <a:t>辺上のセンサーは離</a:t>
            </a:r>
            <a:r>
              <a:rPr lang="ja-JP" altLang="en-US" sz="2800" dirty="0" smtClean="0"/>
              <a:t>すほうが多少よかった</a:t>
            </a:r>
            <a:endParaRPr lang="en-US" altLang="ja-JP" sz="2800" dirty="0" smtClean="0"/>
          </a:p>
          <a:p>
            <a:pPr lvl="1"/>
            <a:r>
              <a:rPr lang="ja-JP" altLang="en-US" sz="2400" dirty="0" smtClean="0"/>
              <a:t>内周</a:t>
            </a:r>
            <a:r>
              <a:rPr lang="ja-JP" altLang="en-US" sz="2400" dirty="0"/>
              <a:t>・外周の</a:t>
            </a:r>
            <a:r>
              <a:rPr lang="ja-JP" altLang="en-US" sz="2400" dirty="0" smtClean="0"/>
              <a:t>屈曲がより判別可能に</a:t>
            </a:r>
            <a:endParaRPr lang="ja-JP" altLang="en-US" sz="2400" dirty="0"/>
          </a:p>
          <a:p>
            <a:r>
              <a:rPr lang="ja-JP" altLang="en-US" sz="2800" dirty="0" smtClean="0"/>
              <a:t>センサー</a:t>
            </a:r>
            <a:r>
              <a:rPr lang="ja-JP" altLang="en-US" sz="2800" dirty="0"/>
              <a:t>をセグメント端でなく内側</a:t>
            </a:r>
            <a:r>
              <a:rPr lang="ja-JP" altLang="en-US" sz="2800" dirty="0" smtClean="0"/>
              <a:t>に配置</a:t>
            </a:r>
            <a:endParaRPr lang="en-US" altLang="ja-JP" sz="2800" dirty="0" smtClean="0"/>
          </a:p>
          <a:p>
            <a:endParaRPr kumimoji="1" lang="en-US" altLang="ja-JP" dirty="0"/>
          </a:p>
          <a:p>
            <a:endParaRPr kumimoji="1" lang="en-US" altLang="ja-JP" dirty="0" smtClean="0"/>
          </a:p>
        </p:txBody>
      </p:sp>
      <p:pic>
        <p:nvPicPr>
          <p:cNvPr id="5" name="図 4"/>
          <p:cNvPicPr/>
          <p:nvPr/>
        </p:nvPicPr>
        <p:blipFill>
          <a:blip r:embed="rId3"/>
          <a:stretch>
            <a:fillRect/>
          </a:stretch>
        </p:blipFill>
        <p:spPr>
          <a:xfrm>
            <a:off x="6006268" y="3592440"/>
            <a:ext cx="3102236" cy="3082967"/>
          </a:xfrm>
          <a:prstGeom prst="rect">
            <a:avLst/>
          </a:prstGeom>
        </p:spPr>
      </p:pic>
      <p:pic>
        <p:nvPicPr>
          <p:cNvPr id="6" name="図 5"/>
          <p:cNvPicPr/>
          <p:nvPr/>
        </p:nvPicPr>
        <p:blipFill>
          <a:blip r:embed="rId4"/>
          <a:stretch>
            <a:fillRect/>
          </a:stretch>
        </p:blipFill>
        <p:spPr>
          <a:xfrm>
            <a:off x="163276" y="3755733"/>
            <a:ext cx="5877921" cy="2132603"/>
          </a:xfrm>
          <a:prstGeom prst="rect">
            <a:avLst/>
          </a:prstGeom>
        </p:spPr>
      </p:pic>
    </p:spTree>
    <p:extLst>
      <p:ext uri="{BB962C8B-B14F-4D97-AF65-F5344CB8AC3E}">
        <p14:creationId xmlns:p14="http://schemas.microsoft.com/office/powerpoint/2010/main" val="1392031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4000" dirty="0" smtClean="0"/>
              <a:t>エッジセンサーの取り付け角度の影響</a:t>
            </a:r>
            <a:endParaRPr kumimoji="1" lang="ja-JP" altLang="en-US" sz="4000" dirty="0"/>
          </a:p>
        </p:txBody>
      </p:sp>
      <p:sp>
        <p:nvSpPr>
          <p:cNvPr id="3" name="コンテンツ プレースホルダー 2"/>
          <p:cNvSpPr>
            <a:spLocks noGrp="1"/>
          </p:cNvSpPr>
          <p:nvPr>
            <p:ph idx="1"/>
          </p:nvPr>
        </p:nvSpPr>
        <p:spPr>
          <a:xfrm>
            <a:off x="457200" y="1600200"/>
            <a:ext cx="8579296" cy="4925144"/>
          </a:xfrm>
        </p:spPr>
        <p:txBody>
          <a:bodyPr>
            <a:normAutofit/>
          </a:bodyPr>
          <a:lstStyle/>
          <a:p>
            <a:pPr marL="0" indent="0">
              <a:buNone/>
            </a:pPr>
            <a:r>
              <a:rPr lang="ja-JP" altLang="en-US" sz="2800" dirty="0"/>
              <a:t>エッジセンサーの取り付け角度</a:t>
            </a:r>
            <a:r>
              <a:rPr lang="ja-JP" altLang="en-US" sz="2800" dirty="0" smtClean="0"/>
              <a:t>を変える</a:t>
            </a:r>
            <a:endParaRPr lang="en-US" altLang="ja-JP" sz="2800" dirty="0" smtClean="0"/>
          </a:p>
          <a:p>
            <a:r>
              <a:rPr kumimoji="1" lang="ja-JP" altLang="en-US" sz="2400" dirty="0" smtClean="0"/>
              <a:t>いろいろ試しても、やはり鏡面の傾きに近いのがよい</a:t>
            </a:r>
            <a:endParaRPr kumimoji="1" lang="en-US" altLang="ja-JP" sz="2400" dirty="0" smtClean="0"/>
          </a:p>
          <a:p>
            <a:pPr lvl="1"/>
            <a:r>
              <a:rPr lang="ja-JP" altLang="en-US" sz="2000" dirty="0"/>
              <a:t>当然</a:t>
            </a:r>
            <a:r>
              <a:rPr lang="ja-JP" altLang="en-US" sz="2000" dirty="0" smtClean="0"/>
              <a:t>ながら補正するターゲットは鏡面そのものなので</a:t>
            </a:r>
            <a:endParaRPr lang="en-US" altLang="ja-JP" sz="1600" dirty="0" smtClean="0"/>
          </a:p>
          <a:p>
            <a:pPr lvl="1"/>
            <a:r>
              <a:rPr lang="ja-JP" altLang="en-US" sz="2000" dirty="0" smtClean="0"/>
              <a:t>主鏡主軸に並行に配置するとセグメントが傾いている意味がなくなった</a:t>
            </a:r>
            <a:endParaRPr lang="en-US" altLang="ja-JP" sz="2000" dirty="0" smtClean="0"/>
          </a:p>
          <a:p>
            <a:pPr lvl="1"/>
            <a:r>
              <a:rPr lang="ja-JP" altLang="en-US" sz="2000" dirty="0"/>
              <a:t>セグメント</a:t>
            </a:r>
            <a:r>
              <a:rPr lang="ja-JP" altLang="en-US" sz="2000" dirty="0" smtClean="0"/>
              <a:t>の横ずれの際も鏡面に対する補正項となりえる</a:t>
            </a:r>
            <a:endParaRPr lang="en-US" altLang="ja-JP" sz="2000" dirty="0" smtClean="0"/>
          </a:p>
          <a:p>
            <a:r>
              <a:rPr lang="ja-JP" altLang="en-US" sz="2400" dirty="0" smtClean="0"/>
              <a:t>エッジセンサーの測定面側がどちらに来るかは影響しない</a:t>
            </a:r>
            <a:endParaRPr lang="en-US" altLang="ja-JP" sz="2400" dirty="0" smtClean="0"/>
          </a:p>
          <a:p>
            <a:pPr lvl="1"/>
            <a:r>
              <a:rPr lang="ja-JP" altLang="en-US" sz="2000" dirty="0" smtClean="0"/>
              <a:t>エッジセンサーを裏返すのと、反対のセグメントへ取り付けるのは同じ</a:t>
            </a:r>
            <a:endParaRPr lang="en-US" altLang="ja-JP" sz="2000" dirty="0" smtClean="0"/>
          </a:p>
          <a:p>
            <a:pPr lvl="2"/>
            <a:r>
              <a:rPr lang="ja-JP" altLang="en-US" sz="1600" dirty="0"/>
              <a:t>ただし</a:t>
            </a:r>
            <a:r>
              <a:rPr lang="ja-JP" altLang="en-US" sz="1600" dirty="0" smtClean="0"/>
              <a:t>、反対のセグメントに取り付ける際は三次元での位置を考慮する！</a:t>
            </a:r>
            <a:endParaRPr lang="en-US" altLang="ja-JP" sz="1600" dirty="0" smtClean="0"/>
          </a:p>
          <a:p>
            <a:pPr lvl="1"/>
            <a:r>
              <a:rPr lang="ja-JP" altLang="en-US" sz="2000" dirty="0"/>
              <a:t>単純</a:t>
            </a:r>
            <a:r>
              <a:rPr lang="ja-JP" altLang="en-US" sz="2000" dirty="0" smtClean="0"/>
              <a:t>に変換行列のある要素セットの符号が反転するだけ</a:t>
            </a:r>
            <a:endParaRPr lang="en-US" altLang="ja-JP" sz="2000" dirty="0" smtClean="0"/>
          </a:p>
          <a:p>
            <a:pPr lvl="2"/>
            <a:r>
              <a:rPr lang="en-US" altLang="ja-JP" sz="1600" dirty="0" smtClean="0"/>
              <a:t>SVD</a:t>
            </a:r>
            <a:r>
              <a:rPr lang="ja-JP" altLang="en-US" sz="1600" dirty="0" smtClean="0"/>
              <a:t>で出る特異ベクトルが互いに正規直交であるからこそではあるが</a:t>
            </a:r>
            <a:r>
              <a:rPr lang="ja-JP" altLang="en-US" sz="1600" dirty="0" err="1" smtClean="0"/>
              <a:t>。。。</a:t>
            </a:r>
            <a:endParaRPr lang="en-US" altLang="ja-JP" sz="2400" dirty="0" smtClean="0"/>
          </a:p>
          <a:p>
            <a:pPr lvl="2"/>
            <a:endParaRPr lang="en-US" altLang="ja-JP" sz="1600" dirty="0"/>
          </a:p>
          <a:p>
            <a:pPr marL="0" indent="0">
              <a:buNone/>
            </a:pPr>
            <a:r>
              <a:rPr lang="ja-JP" altLang="en-US" sz="2400" dirty="0" smtClean="0"/>
              <a:t>ただし、</a:t>
            </a:r>
            <a:r>
              <a:rPr lang="en-US" altLang="ja-JP" sz="2400" dirty="0" smtClean="0"/>
              <a:t>3</a:t>
            </a:r>
            <a:r>
              <a:rPr lang="ja-JP" altLang="en-US" sz="2400" dirty="0" smtClean="0"/>
              <a:t>パターンの試験しかしていないので、より局所最適化ができる可能性はある。</a:t>
            </a:r>
            <a:endParaRPr lang="en-US" altLang="ja-JP" sz="2400" dirty="0" smtClean="0"/>
          </a:p>
        </p:txBody>
      </p:sp>
    </p:spTree>
    <p:extLst>
      <p:ext uri="{BB962C8B-B14F-4D97-AF65-F5344CB8AC3E}">
        <p14:creationId xmlns:p14="http://schemas.microsoft.com/office/powerpoint/2010/main" val="3248606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擾乱に対する耐性</a:t>
            </a:r>
            <a:r>
              <a:rPr lang="ja-JP" altLang="en-US" sz="4000" dirty="0"/>
              <a:t>の評価</a:t>
            </a:r>
            <a:endParaRPr kumimoji="1" lang="ja-JP" altLang="en-US" sz="4000" dirty="0"/>
          </a:p>
        </p:txBody>
      </p:sp>
      <p:sp>
        <p:nvSpPr>
          <p:cNvPr id="3" name="コンテンツ プレースホルダー 2"/>
          <p:cNvSpPr>
            <a:spLocks noGrp="1"/>
          </p:cNvSpPr>
          <p:nvPr>
            <p:ph idx="1"/>
          </p:nvPr>
        </p:nvSpPr>
        <p:spPr/>
        <p:txBody>
          <a:bodyPr/>
          <a:lstStyle/>
          <a:p>
            <a:pPr marL="0" indent="0">
              <a:buNone/>
            </a:pPr>
            <a:r>
              <a:rPr kumimoji="1" lang="ja-JP" altLang="en-US" sz="2800" dirty="0" smtClean="0"/>
              <a:t>実機上では</a:t>
            </a:r>
            <a:endParaRPr kumimoji="1" lang="en-US" altLang="ja-JP" sz="2800" dirty="0" smtClean="0"/>
          </a:p>
          <a:p>
            <a:r>
              <a:rPr kumimoji="1" lang="ja-JP" altLang="en-US" sz="2800" dirty="0" smtClean="0"/>
              <a:t>セグメントは望遠鏡が傾くと微小ながら横ずれする</a:t>
            </a:r>
            <a:endParaRPr kumimoji="1" lang="en-US" altLang="ja-JP" sz="2800" dirty="0" smtClean="0"/>
          </a:p>
          <a:p>
            <a:r>
              <a:rPr lang="ja-JP" altLang="en-US" sz="2800" dirty="0"/>
              <a:t>エッジセンサー</a:t>
            </a:r>
            <a:r>
              <a:rPr lang="ja-JP" altLang="en-US" sz="2800" dirty="0" smtClean="0"/>
              <a:t>自体も理想的に取り付けられない</a:t>
            </a:r>
            <a:endParaRPr lang="en-US" altLang="ja-JP" sz="2800" dirty="0" smtClean="0"/>
          </a:p>
          <a:p>
            <a:pPr marL="0" indent="0">
              <a:buNone/>
            </a:pPr>
            <a:r>
              <a:rPr kumimoji="1" lang="ja-JP" altLang="en-US" sz="2800" dirty="0" smtClean="0"/>
              <a:t>ということから、擾乱に対する耐性がどの程度あるのかということは、制御の安定性にとっては非常に重要である。</a:t>
            </a:r>
            <a:endParaRPr kumimoji="1" lang="en-US" altLang="ja-JP" sz="2800" dirty="0" smtClean="0"/>
          </a:p>
          <a:p>
            <a:pPr marL="0" indent="0">
              <a:buNone/>
            </a:pPr>
            <a:r>
              <a:rPr lang="ja-JP" altLang="en-US" sz="2800" dirty="0"/>
              <a:t>これは</a:t>
            </a:r>
            <a:r>
              <a:rPr lang="ja-JP" altLang="en-US" sz="2800" dirty="0" smtClean="0"/>
              <a:t>、</a:t>
            </a:r>
            <a:endParaRPr lang="en-US" altLang="ja-JP" sz="2800" dirty="0" smtClean="0"/>
          </a:p>
          <a:p>
            <a:pPr marL="0" indent="0" algn="ctr">
              <a:buNone/>
            </a:pPr>
            <a:r>
              <a:rPr kumimoji="1" lang="ja-JP" altLang="en-US" sz="2800" dirty="0" smtClean="0"/>
              <a:t>行列</a:t>
            </a:r>
            <a:r>
              <a:rPr lang="ja-JP" altLang="en-US" sz="2800" dirty="0" smtClean="0"/>
              <a:t>とその</a:t>
            </a:r>
            <a:r>
              <a:rPr lang="en-US" altLang="ja-JP" sz="2800" dirty="0" smtClean="0"/>
              <a:t>SVD</a:t>
            </a:r>
            <a:r>
              <a:rPr lang="ja-JP" altLang="en-US" sz="2800" dirty="0" smtClean="0"/>
              <a:t>が擾乱にどの程度耐性があるか</a:t>
            </a:r>
            <a:endParaRPr lang="en-US" altLang="ja-JP" sz="2800" dirty="0" smtClean="0"/>
          </a:p>
          <a:p>
            <a:pPr marL="0" indent="0">
              <a:buNone/>
            </a:pPr>
            <a:r>
              <a:rPr kumimoji="1" lang="ja-JP" altLang="en-US" sz="2800" dirty="0"/>
              <a:t>ともいえる。</a:t>
            </a:r>
          </a:p>
        </p:txBody>
      </p:sp>
    </p:spTree>
    <p:extLst>
      <p:ext uri="{BB962C8B-B14F-4D97-AF65-F5344CB8AC3E}">
        <p14:creationId xmlns:p14="http://schemas.microsoft.com/office/powerpoint/2010/main" val="2898772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擾乱に対する耐性</a:t>
            </a:r>
            <a:r>
              <a:rPr lang="ja-JP" altLang="en-US" sz="4000" dirty="0"/>
              <a:t>の評価</a:t>
            </a:r>
            <a:endParaRPr kumimoji="1" lang="ja-JP" altLang="en-US" sz="4000" dirty="0"/>
          </a:p>
        </p:txBody>
      </p:sp>
      <p:sp>
        <p:nvSpPr>
          <p:cNvPr id="3" name="コンテンツ プレースホルダー 2"/>
          <p:cNvSpPr>
            <a:spLocks noGrp="1"/>
          </p:cNvSpPr>
          <p:nvPr>
            <p:ph idx="1"/>
          </p:nvPr>
        </p:nvSpPr>
        <p:spPr>
          <a:xfrm>
            <a:off x="457200" y="1600200"/>
            <a:ext cx="8507288" cy="4525963"/>
          </a:xfrm>
        </p:spPr>
        <p:txBody>
          <a:bodyPr>
            <a:normAutofit lnSpcReduction="10000"/>
          </a:bodyPr>
          <a:lstStyle/>
          <a:p>
            <a:pPr marL="0" indent="0">
              <a:buNone/>
            </a:pPr>
            <a:r>
              <a:rPr kumimoji="1" lang="ja-JP" altLang="en-US" sz="2800" dirty="0" smtClean="0"/>
              <a:t>そもそも</a:t>
            </a:r>
            <a:r>
              <a:rPr kumimoji="1" lang="en-US" altLang="ja-JP" sz="2800" dirty="0" smtClean="0"/>
              <a:t>”</a:t>
            </a:r>
            <a:r>
              <a:rPr kumimoji="1" lang="ja-JP" altLang="en-US" sz="2800" dirty="0" smtClean="0"/>
              <a:t>擾乱</a:t>
            </a:r>
            <a:r>
              <a:rPr kumimoji="1" lang="en-US" altLang="ja-JP" sz="2800" dirty="0" smtClean="0"/>
              <a:t>”</a:t>
            </a:r>
            <a:r>
              <a:rPr kumimoji="1" lang="ja-JP" altLang="en-US" sz="2800" dirty="0" smtClean="0"/>
              <a:t>とは何で、評価では何を扱うべきなのか。</a:t>
            </a:r>
            <a:endParaRPr kumimoji="1" lang="en-US" altLang="ja-JP" sz="2800" dirty="0" smtClean="0"/>
          </a:p>
          <a:p>
            <a:endParaRPr lang="en-US" altLang="ja-JP" sz="2800" dirty="0"/>
          </a:p>
          <a:p>
            <a:r>
              <a:rPr kumimoji="1" lang="ja-JP" altLang="en-US" sz="2800" dirty="0" smtClean="0"/>
              <a:t>取り付け誤差</a:t>
            </a:r>
            <a:endParaRPr kumimoji="1" lang="en-US" altLang="ja-JP" sz="2800" dirty="0" smtClean="0"/>
          </a:p>
          <a:p>
            <a:pPr lvl="1"/>
            <a:r>
              <a:rPr kumimoji="1" lang="ja-JP" altLang="en-US" sz="2400" dirty="0" smtClean="0"/>
              <a:t>エッジセンサー</a:t>
            </a:r>
            <a:r>
              <a:rPr lang="ja-JP" altLang="en-US" sz="2400" dirty="0"/>
              <a:t>の取り付け</a:t>
            </a:r>
            <a:r>
              <a:rPr lang="ja-JP" altLang="en-US" sz="2400" dirty="0" smtClean="0"/>
              <a:t>位置・取り付け角 </a:t>
            </a:r>
            <a:r>
              <a:rPr lang="en-US" altLang="ja-JP" sz="2400" dirty="0" smtClean="0"/>
              <a:t>(</a:t>
            </a:r>
            <a:r>
              <a:rPr lang="ja-JP" altLang="en-US" sz="2400" dirty="0" smtClean="0"/>
              <a:t>実は未評価</a:t>
            </a:r>
            <a:r>
              <a:rPr lang="en-US" altLang="ja-JP" sz="2400" dirty="0" smtClean="0"/>
              <a:t>)</a:t>
            </a:r>
          </a:p>
          <a:p>
            <a:pPr lvl="1"/>
            <a:r>
              <a:rPr kumimoji="1" lang="ja-JP" altLang="en-US" sz="2400" dirty="0" smtClean="0"/>
              <a:t>セグメントそのものの取り付けずれ</a:t>
            </a:r>
            <a:endParaRPr kumimoji="1" lang="en-US" altLang="ja-JP" sz="2400" dirty="0" smtClean="0"/>
          </a:p>
          <a:p>
            <a:r>
              <a:rPr lang="ja-JP" altLang="en-US" sz="2800" dirty="0"/>
              <a:t>望遠鏡を</a:t>
            </a:r>
            <a:r>
              <a:rPr lang="ja-JP" altLang="en-US" sz="2800" dirty="0" smtClean="0"/>
              <a:t>傾けた際の影響</a:t>
            </a:r>
            <a:endParaRPr lang="en-US" altLang="ja-JP" sz="2800" dirty="0" smtClean="0"/>
          </a:p>
          <a:p>
            <a:pPr lvl="1"/>
            <a:r>
              <a:rPr kumimoji="1" lang="ja-JP" altLang="en-US" sz="2000" dirty="0"/>
              <a:t>セグメントが横ずれする</a:t>
            </a:r>
            <a:r>
              <a:rPr kumimoji="1" lang="ja-JP" altLang="en-US" sz="2000" dirty="0" smtClean="0"/>
              <a:t>効果</a:t>
            </a:r>
            <a:endParaRPr kumimoji="1" lang="en-US" altLang="ja-JP" sz="2000" dirty="0" smtClean="0"/>
          </a:p>
          <a:p>
            <a:pPr lvl="1"/>
            <a:r>
              <a:rPr lang="ja-JP" altLang="en-US" sz="2000" dirty="0"/>
              <a:t>セグメント自体の</a:t>
            </a:r>
            <a:r>
              <a:rPr lang="ja-JP" altLang="en-US" sz="2000" dirty="0" smtClean="0"/>
              <a:t>変形 </a:t>
            </a:r>
            <a:r>
              <a:rPr lang="en-US" altLang="ja-JP" sz="2000" dirty="0" smtClean="0"/>
              <a:t>(</a:t>
            </a:r>
            <a:r>
              <a:rPr lang="ja-JP" altLang="en-US" sz="2000" dirty="0" smtClean="0"/>
              <a:t>これも未評価</a:t>
            </a:r>
            <a:r>
              <a:rPr lang="en-US" altLang="ja-JP" sz="2000" dirty="0" smtClean="0"/>
              <a:t>)</a:t>
            </a:r>
          </a:p>
          <a:p>
            <a:pPr lvl="1"/>
            <a:endParaRPr kumimoji="1" lang="en-US" altLang="ja-JP" sz="2400" dirty="0"/>
          </a:p>
          <a:p>
            <a:pPr marL="0" indent="0">
              <a:buNone/>
            </a:pPr>
            <a:r>
              <a:rPr lang="ja-JP" altLang="en-US" sz="2800" dirty="0" smtClean="0"/>
              <a:t>ここでは、</a:t>
            </a:r>
            <a:r>
              <a:rPr lang="en-US" altLang="ja-JP" sz="2800" dirty="0" smtClean="0"/>
              <a:t>”</a:t>
            </a:r>
            <a:r>
              <a:rPr lang="ja-JP" altLang="en-US" sz="2800" dirty="0" smtClean="0"/>
              <a:t>セグメントの横ずれ</a:t>
            </a:r>
            <a:r>
              <a:rPr lang="en-US" altLang="ja-JP" sz="2800" dirty="0" smtClean="0"/>
              <a:t>”</a:t>
            </a:r>
            <a:r>
              <a:rPr lang="ja-JP" altLang="en-US" sz="2800" dirty="0" smtClean="0"/>
              <a:t>を中心に評価する。</a:t>
            </a:r>
            <a:endParaRPr kumimoji="1" lang="ja-JP" altLang="en-US" sz="2800" dirty="0"/>
          </a:p>
        </p:txBody>
      </p:sp>
    </p:spTree>
    <p:extLst>
      <p:ext uri="{BB962C8B-B14F-4D97-AF65-F5344CB8AC3E}">
        <p14:creationId xmlns:p14="http://schemas.microsoft.com/office/powerpoint/2010/main" val="1369331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セグメントの横ずれでなにが起こるか</a:t>
            </a:r>
            <a:endParaRPr kumimoji="1" lang="ja-JP" altLang="en-US" sz="3600" dirty="0"/>
          </a:p>
        </p:txBody>
      </p:sp>
      <p:sp>
        <p:nvSpPr>
          <p:cNvPr id="3" name="コンテンツ プレースホルダー 2"/>
          <p:cNvSpPr>
            <a:spLocks noGrp="1"/>
          </p:cNvSpPr>
          <p:nvPr>
            <p:ph idx="1"/>
          </p:nvPr>
        </p:nvSpPr>
        <p:spPr>
          <a:xfrm>
            <a:off x="457200" y="1600200"/>
            <a:ext cx="8229600" cy="5141168"/>
          </a:xfrm>
        </p:spPr>
        <p:txBody>
          <a:bodyPr>
            <a:normAutofit lnSpcReduction="10000"/>
          </a:bodyPr>
          <a:lstStyle/>
          <a:p>
            <a:pPr marL="0" indent="0">
              <a:buNone/>
            </a:pPr>
            <a:r>
              <a:rPr lang="ja-JP" altLang="en-US" sz="2800" dirty="0" smtClean="0"/>
              <a:t>まず、横</a:t>
            </a:r>
            <a:r>
              <a:rPr lang="ja-JP" altLang="en-US" sz="2800" dirty="0"/>
              <a:t>ずれの影響は</a:t>
            </a:r>
            <a:r>
              <a:rPr lang="en-US" altLang="ja-JP" sz="2800" dirty="0"/>
              <a:t>2</a:t>
            </a:r>
            <a:r>
              <a:rPr lang="ja-JP" altLang="en-US" sz="2800" dirty="0"/>
              <a:t>種類</a:t>
            </a:r>
            <a:r>
              <a:rPr lang="ja-JP" altLang="en-US" sz="2800" dirty="0" smtClean="0"/>
              <a:t>ある</a:t>
            </a:r>
            <a:endParaRPr lang="ja-JP" altLang="en-US" sz="2400" dirty="0"/>
          </a:p>
          <a:p>
            <a:r>
              <a:rPr lang="ja-JP" altLang="en-US" sz="2400" dirty="0" smtClean="0"/>
              <a:t>行列そのもの</a:t>
            </a:r>
            <a:r>
              <a:rPr lang="en-US" altLang="ja-JP" sz="2400" dirty="0" smtClean="0"/>
              <a:t>(</a:t>
            </a:r>
            <a:r>
              <a:rPr lang="ja-JP" altLang="en-US" sz="2400" dirty="0" smtClean="0"/>
              <a:t>特異ベクトル・特異値</a:t>
            </a:r>
            <a:r>
              <a:rPr lang="en-US" altLang="ja-JP" sz="2400" dirty="0" smtClean="0"/>
              <a:t>)</a:t>
            </a:r>
            <a:r>
              <a:rPr lang="ja-JP" altLang="en-US" sz="2400" dirty="0" smtClean="0"/>
              <a:t>が</a:t>
            </a:r>
            <a:r>
              <a:rPr lang="ja-JP" altLang="en-US" sz="2400" dirty="0"/>
              <a:t>変化する影響</a:t>
            </a:r>
          </a:p>
          <a:p>
            <a:r>
              <a:rPr lang="ja-JP" altLang="en-US" sz="2400" dirty="0" smtClean="0"/>
              <a:t>横ずれ</a:t>
            </a:r>
            <a:r>
              <a:rPr lang="ja-JP" altLang="en-US" sz="2400" dirty="0"/>
              <a:t>量が変化したときの行列変換の線形性</a:t>
            </a:r>
          </a:p>
          <a:p>
            <a:pPr marL="0" indent="0">
              <a:buNone/>
            </a:pPr>
            <a:endParaRPr kumimoji="1" lang="en-US" altLang="ja-JP" dirty="0" smtClean="0"/>
          </a:p>
          <a:p>
            <a:pPr marL="0" indent="0">
              <a:buNone/>
            </a:pPr>
            <a:r>
              <a:rPr kumimoji="1" lang="ja-JP" altLang="en-US" sz="2800" dirty="0" smtClean="0"/>
              <a:t>これらを特異ベクトルに注目して評価する</a:t>
            </a:r>
            <a:endParaRPr kumimoji="1" lang="en-US" altLang="ja-JP" sz="2800" dirty="0" smtClean="0"/>
          </a:p>
          <a:p>
            <a:r>
              <a:rPr lang="ja-JP" altLang="en-US" sz="2400" dirty="0" smtClean="0"/>
              <a:t>並進</a:t>
            </a:r>
            <a:r>
              <a:rPr lang="ja-JP" altLang="en-US" sz="2400" dirty="0"/>
              <a:t>・回転でどの程度の位相差分布が出るか</a:t>
            </a:r>
          </a:p>
          <a:p>
            <a:r>
              <a:rPr lang="en-US" altLang="ja-JP" sz="2400" dirty="0" smtClean="0"/>
              <a:t>2</a:t>
            </a:r>
            <a:r>
              <a:rPr lang="ja-JP" altLang="en-US" sz="2400" dirty="0" smtClean="0"/>
              <a:t>種類の特異</a:t>
            </a:r>
            <a:r>
              <a:rPr lang="ja-JP" altLang="en-US" sz="2400" dirty="0"/>
              <a:t>ベクトル・特異値の変化の</a:t>
            </a:r>
            <a:r>
              <a:rPr lang="ja-JP" altLang="en-US" sz="2400" dirty="0" smtClean="0"/>
              <a:t>様子</a:t>
            </a:r>
            <a:endParaRPr lang="ja-JP" altLang="en-US" sz="2800" dirty="0"/>
          </a:p>
          <a:p>
            <a:r>
              <a:rPr lang="ja-JP" altLang="en-US" sz="2400" dirty="0" smtClean="0"/>
              <a:t>アクチュエータ</a:t>
            </a:r>
            <a:r>
              <a:rPr lang="ja-JP" altLang="en-US" sz="2400" dirty="0"/>
              <a:t>で補正できない位相差</a:t>
            </a:r>
            <a:r>
              <a:rPr lang="ja-JP" altLang="en-US" sz="2400" dirty="0" smtClean="0"/>
              <a:t>分布の度合い</a:t>
            </a:r>
            <a:endParaRPr lang="ja-JP" altLang="en-US" sz="2400" dirty="0"/>
          </a:p>
          <a:p>
            <a:pPr marL="0" indent="0">
              <a:buNone/>
            </a:pPr>
            <a:r>
              <a:rPr lang="ja-JP" altLang="en-US" sz="2800" dirty="0"/>
              <a:t>評価基準</a:t>
            </a:r>
          </a:p>
          <a:p>
            <a:r>
              <a:rPr lang="ja-JP" altLang="en-US" sz="2400" dirty="0" smtClean="0"/>
              <a:t>特異</a:t>
            </a:r>
            <a:r>
              <a:rPr lang="ja-JP" altLang="en-US" sz="2400" dirty="0"/>
              <a:t>ベクトル </a:t>
            </a:r>
            <a:r>
              <a:rPr lang="en-US" altLang="ja-JP" sz="2400" dirty="0"/>
              <a:t>: </a:t>
            </a:r>
            <a:r>
              <a:rPr lang="ja-JP" altLang="en-US" sz="2400" dirty="0"/>
              <a:t>基準系でのベクトルとの内積値</a:t>
            </a:r>
          </a:p>
          <a:p>
            <a:r>
              <a:rPr lang="ja-JP" altLang="en-US" sz="2400" dirty="0" smtClean="0"/>
              <a:t>特異値 </a:t>
            </a:r>
            <a:r>
              <a:rPr lang="en-US" altLang="ja-JP" sz="2400" dirty="0"/>
              <a:t>: </a:t>
            </a:r>
            <a:r>
              <a:rPr lang="ja-JP" altLang="en-US" sz="2400" dirty="0"/>
              <a:t>基準系での値との</a:t>
            </a:r>
            <a:r>
              <a:rPr lang="ja-JP" altLang="en-US" sz="2400" dirty="0" smtClean="0"/>
              <a:t>比</a:t>
            </a:r>
            <a:endParaRPr lang="ja-JP" altLang="en-US" sz="2400" dirty="0"/>
          </a:p>
        </p:txBody>
      </p:sp>
    </p:spTree>
    <p:extLst>
      <p:ext uri="{BB962C8B-B14F-4D97-AF65-F5344CB8AC3E}">
        <p14:creationId xmlns:p14="http://schemas.microsoft.com/office/powerpoint/2010/main" val="2505060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横ずれ評価 </a:t>
            </a:r>
            <a:r>
              <a:rPr kumimoji="1" lang="en-US" altLang="ja-JP" sz="3600" dirty="0" smtClean="0"/>
              <a:t>I</a:t>
            </a:r>
            <a:r>
              <a:rPr kumimoji="1" lang="ja-JP" altLang="en-US" sz="3600" dirty="0" smtClean="0"/>
              <a:t> </a:t>
            </a:r>
            <a:r>
              <a:rPr kumimoji="1" lang="en-US" altLang="ja-JP" sz="3600" dirty="0" smtClean="0"/>
              <a:t>–</a:t>
            </a:r>
            <a:r>
              <a:rPr kumimoji="1" lang="ja-JP" altLang="en-US" sz="3600" dirty="0" smtClean="0"/>
              <a:t> 並進の影響</a:t>
            </a:r>
            <a:endParaRPr kumimoji="1" lang="ja-JP" altLang="en-US" sz="3600" dirty="0"/>
          </a:p>
        </p:txBody>
      </p:sp>
      <p:sp>
        <p:nvSpPr>
          <p:cNvPr id="3" name="コンテンツ プレースホルダー 2"/>
          <p:cNvSpPr>
            <a:spLocks noGrp="1"/>
          </p:cNvSpPr>
          <p:nvPr>
            <p:ph idx="1"/>
          </p:nvPr>
        </p:nvSpPr>
        <p:spPr/>
        <p:txBody>
          <a:bodyPr>
            <a:normAutofit/>
          </a:bodyPr>
          <a:lstStyle/>
          <a:p>
            <a:pPr marL="0" indent="0">
              <a:buNone/>
            </a:pPr>
            <a:r>
              <a:rPr lang="ja-JP" altLang="en-US" sz="2800" dirty="0"/>
              <a:t>特異値・特異ベクトルへのセグメント並進の</a:t>
            </a:r>
            <a:r>
              <a:rPr lang="ja-JP" altLang="en-US" sz="2800" dirty="0" smtClean="0"/>
              <a:t>影響</a:t>
            </a:r>
            <a:endParaRPr lang="ja-JP" altLang="en-US" sz="2800" dirty="0"/>
          </a:p>
          <a:p>
            <a:r>
              <a:rPr lang="ja-JP" altLang="en-US" sz="2400" dirty="0" smtClean="0"/>
              <a:t>ペア</a:t>
            </a:r>
            <a:r>
              <a:rPr lang="ja-JP" altLang="en-US" sz="2400" dirty="0"/>
              <a:t>を構成する特異ベクトルのみ、ペアで変化</a:t>
            </a:r>
          </a:p>
          <a:p>
            <a:r>
              <a:rPr lang="ja-JP" altLang="en-US" sz="2400" dirty="0" smtClean="0"/>
              <a:t>並進</a:t>
            </a:r>
            <a:r>
              <a:rPr lang="ja-JP" altLang="en-US" sz="2400" dirty="0"/>
              <a:t>の量のみ変化させてもあまり変化はない</a:t>
            </a:r>
          </a:p>
          <a:p>
            <a:r>
              <a:rPr lang="ja-JP" altLang="en-US" sz="2400" dirty="0" smtClean="0"/>
              <a:t>方向</a:t>
            </a:r>
            <a:r>
              <a:rPr lang="ja-JP" altLang="en-US" sz="2400" dirty="0"/>
              <a:t>変化ではペア中で回転、特異値は</a:t>
            </a:r>
            <a:r>
              <a:rPr lang="en-US" altLang="ja-JP" sz="2400" dirty="0"/>
              <a:t>&lt;0.1%</a:t>
            </a:r>
            <a:endParaRPr lang="ja-JP" altLang="en-US" sz="2400" dirty="0"/>
          </a:p>
          <a:p>
            <a:pPr marL="0" indent="0">
              <a:buNone/>
            </a:pPr>
            <a:endParaRPr kumimoji="1" lang="ja-JP" altLang="en-US" dirty="0"/>
          </a:p>
        </p:txBody>
      </p:sp>
      <p:pic>
        <p:nvPicPr>
          <p:cNvPr id="4" name="図 3"/>
          <p:cNvPicPr/>
          <p:nvPr/>
        </p:nvPicPr>
        <p:blipFill>
          <a:blip r:embed="rId2"/>
          <a:stretch>
            <a:fillRect/>
          </a:stretch>
        </p:blipFill>
        <p:spPr>
          <a:xfrm>
            <a:off x="3304698" y="3429000"/>
            <a:ext cx="4695806" cy="3265855"/>
          </a:xfrm>
          <a:prstGeom prst="rect">
            <a:avLst/>
          </a:prstGeom>
        </p:spPr>
      </p:pic>
      <p:pic>
        <p:nvPicPr>
          <p:cNvPr id="5" name="図 4"/>
          <p:cNvPicPr/>
          <p:nvPr/>
        </p:nvPicPr>
        <p:blipFill>
          <a:blip r:embed="rId3"/>
          <a:stretch>
            <a:fillRect/>
          </a:stretch>
        </p:blipFill>
        <p:spPr>
          <a:xfrm>
            <a:off x="967571" y="3717032"/>
            <a:ext cx="2004045" cy="1028091"/>
          </a:xfrm>
          <a:prstGeom prst="rect">
            <a:avLst/>
          </a:prstGeom>
        </p:spPr>
      </p:pic>
      <p:pic>
        <p:nvPicPr>
          <p:cNvPr id="6" name="図 5"/>
          <p:cNvPicPr/>
          <p:nvPr/>
        </p:nvPicPr>
        <p:blipFill>
          <a:blip r:embed="rId4"/>
          <a:stretch>
            <a:fillRect/>
          </a:stretch>
        </p:blipFill>
        <p:spPr>
          <a:xfrm>
            <a:off x="982919" y="5146031"/>
            <a:ext cx="2021352" cy="1019273"/>
          </a:xfrm>
          <a:prstGeom prst="rect">
            <a:avLst/>
          </a:prstGeom>
        </p:spPr>
      </p:pic>
      <p:cxnSp>
        <p:nvCxnSpPr>
          <p:cNvPr id="8" name="直線矢印コネクタ 7"/>
          <p:cNvCxnSpPr>
            <a:stCxn id="5" idx="2"/>
          </p:cNvCxnSpPr>
          <p:nvPr/>
        </p:nvCxnSpPr>
        <p:spPr>
          <a:xfrm flipH="1">
            <a:off x="1969593" y="4745123"/>
            <a:ext cx="1" cy="4840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4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注</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今回のトークは基本的に</a:t>
            </a:r>
            <a:r>
              <a:rPr kumimoji="1" lang="en-US" altLang="ja-JP" sz="2800" dirty="0" smtClean="0"/>
              <a:t>2011/08</a:t>
            </a:r>
            <a:r>
              <a:rPr kumimoji="1" lang="ja-JP" altLang="en-US" sz="2800" dirty="0" smtClean="0"/>
              <a:t>ま</a:t>
            </a:r>
            <a:r>
              <a:rPr kumimoji="1" lang="ja-JP" altLang="en-US" sz="2800" dirty="0" err="1" smtClean="0"/>
              <a:t>ででの</a:t>
            </a:r>
            <a:r>
              <a:rPr kumimoji="1" lang="ja-JP" altLang="en-US" sz="2800" dirty="0" smtClean="0"/>
              <a:t>分です</a:t>
            </a:r>
            <a:endParaRPr kumimoji="1" lang="en-US" altLang="ja-JP" sz="2800" dirty="0" smtClean="0"/>
          </a:p>
          <a:p>
            <a:endParaRPr lang="en-US" altLang="ja-JP" sz="2800" dirty="0"/>
          </a:p>
          <a:p>
            <a:r>
              <a:rPr kumimoji="1" lang="ja-JP" altLang="en-US" sz="2800" dirty="0" smtClean="0"/>
              <a:t>そこから</a:t>
            </a:r>
            <a:r>
              <a:rPr kumimoji="1" lang="en-US" altLang="ja-JP" sz="2800" dirty="0" smtClean="0"/>
              <a:t>1</a:t>
            </a:r>
            <a:r>
              <a:rPr kumimoji="1" lang="ja-JP" altLang="en-US" sz="2800" dirty="0" smtClean="0"/>
              <a:t>年間の進展は来週の学会で大いに語られると思います</a:t>
            </a:r>
            <a:endParaRPr kumimoji="1" lang="ja-JP" altLang="en-US" sz="2800" dirty="0"/>
          </a:p>
        </p:txBody>
      </p:sp>
    </p:spTree>
    <p:extLst>
      <p:ext uri="{BB962C8B-B14F-4D97-AF65-F5344CB8AC3E}">
        <p14:creationId xmlns:p14="http://schemas.microsoft.com/office/powerpoint/2010/main" val="607555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横ずれ評価 </a:t>
            </a:r>
            <a:r>
              <a:rPr kumimoji="1" lang="en-US" altLang="ja-JP" sz="3600" dirty="0" smtClean="0"/>
              <a:t>II</a:t>
            </a:r>
            <a:r>
              <a:rPr kumimoji="1" lang="ja-JP" altLang="en-US" sz="3600" dirty="0" smtClean="0"/>
              <a:t> </a:t>
            </a:r>
            <a:r>
              <a:rPr kumimoji="1" lang="en-US" altLang="ja-JP" sz="3600" dirty="0" smtClean="0"/>
              <a:t>–</a:t>
            </a:r>
            <a:r>
              <a:rPr kumimoji="1" lang="ja-JP" altLang="en-US" sz="3600" dirty="0" smtClean="0"/>
              <a:t> 回転の影響</a:t>
            </a:r>
            <a:endParaRPr kumimoji="1" lang="ja-JP" altLang="en-US" sz="3600" dirty="0"/>
          </a:p>
        </p:txBody>
      </p:sp>
      <p:sp>
        <p:nvSpPr>
          <p:cNvPr id="3" name="コンテンツ プレースホルダー 2"/>
          <p:cNvSpPr>
            <a:spLocks noGrp="1"/>
          </p:cNvSpPr>
          <p:nvPr>
            <p:ph idx="1"/>
          </p:nvPr>
        </p:nvSpPr>
        <p:spPr/>
        <p:txBody>
          <a:bodyPr>
            <a:normAutofit/>
          </a:bodyPr>
          <a:lstStyle/>
          <a:p>
            <a:pPr marL="0" indent="0">
              <a:buNone/>
            </a:pPr>
            <a:r>
              <a:rPr lang="ja-JP" altLang="en-US" sz="2800" dirty="0"/>
              <a:t>特異値・特異ベクトルへの</a:t>
            </a:r>
            <a:r>
              <a:rPr lang="ja-JP" altLang="en-US" sz="2800" dirty="0" smtClean="0"/>
              <a:t>セグメント</a:t>
            </a:r>
            <a:r>
              <a:rPr lang="ja-JP" altLang="en-US" sz="2800" dirty="0"/>
              <a:t>回転</a:t>
            </a:r>
            <a:r>
              <a:rPr lang="ja-JP" altLang="en-US" sz="2800" dirty="0" smtClean="0"/>
              <a:t>の影響</a:t>
            </a:r>
            <a:endParaRPr lang="ja-JP" altLang="en-US" sz="2800" dirty="0"/>
          </a:p>
          <a:p>
            <a:r>
              <a:rPr lang="ja-JP" altLang="en-US" sz="2400" dirty="0" smtClean="0"/>
              <a:t>すべて</a:t>
            </a:r>
            <a:r>
              <a:rPr lang="ja-JP" altLang="en-US" sz="2400" dirty="0"/>
              <a:t>の特異ベクトルが変化 </a:t>
            </a:r>
            <a:r>
              <a:rPr lang="en-US" altLang="ja-JP" sz="2400" dirty="0"/>
              <a:t>(</a:t>
            </a:r>
            <a:r>
              <a:rPr lang="ja-JP" altLang="en-US" sz="2400" dirty="0"/>
              <a:t>ペアは維持</a:t>
            </a:r>
            <a:r>
              <a:rPr lang="en-US" altLang="ja-JP" sz="2400" dirty="0"/>
              <a:t>)</a:t>
            </a:r>
            <a:endParaRPr lang="ja-JP" altLang="en-US" sz="2400" dirty="0"/>
          </a:p>
          <a:p>
            <a:r>
              <a:rPr lang="ja-JP" altLang="en-US" sz="2400" dirty="0" smtClean="0"/>
              <a:t>回転</a:t>
            </a:r>
            <a:r>
              <a:rPr lang="ja-JP" altLang="en-US" sz="2400" dirty="0"/>
              <a:t>角が大きくなると影響大</a:t>
            </a:r>
          </a:p>
          <a:p>
            <a:r>
              <a:rPr lang="ja-JP" altLang="en-US" sz="2400" dirty="0" smtClean="0"/>
              <a:t>特異値</a:t>
            </a:r>
            <a:r>
              <a:rPr lang="ja-JP" altLang="en-US" sz="2400" dirty="0"/>
              <a:t>も変動</a:t>
            </a:r>
            <a:r>
              <a:rPr lang="ja-JP" altLang="en-US" sz="2400" dirty="0" smtClean="0"/>
              <a:t>する</a:t>
            </a:r>
            <a:endParaRPr lang="ja-JP" altLang="en-US" sz="2400" dirty="0"/>
          </a:p>
        </p:txBody>
      </p:sp>
      <p:pic>
        <p:nvPicPr>
          <p:cNvPr id="9" name="図 8"/>
          <p:cNvPicPr/>
          <p:nvPr/>
        </p:nvPicPr>
        <p:blipFill>
          <a:blip r:embed="rId2"/>
          <a:stretch>
            <a:fillRect/>
          </a:stretch>
        </p:blipFill>
        <p:spPr>
          <a:xfrm>
            <a:off x="56339" y="3501008"/>
            <a:ext cx="4392113" cy="3102562"/>
          </a:xfrm>
          <a:prstGeom prst="rect">
            <a:avLst/>
          </a:prstGeom>
        </p:spPr>
      </p:pic>
      <p:pic>
        <p:nvPicPr>
          <p:cNvPr id="10" name="図 9"/>
          <p:cNvPicPr/>
          <p:nvPr/>
        </p:nvPicPr>
        <p:blipFill>
          <a:blip r:embed="rId3"/>
          <a:stretch>
            <a:fillRect/>
          </a:stretch>
        </p:blipFill>
        <p:spPr>
          <a:xfrm>
            <a:off x="4549683" y="3501008"/>
            <a:ext cx="4486813" cy="3102562"/>
          </a:xfrm>
          <a:prstGeom prst="rect">
            <a:avLst/>
          </a:prstGeom>
        </p:spPr>
      </p:pic>
    </p:spTree>
    <p:extLst>
      <p:ext uri="{BB962C8B-B14F-4D97-AF65-F5344CB8AC3E}">
        <p14:creationId xmlns:p14="http://schemas.microsoft.com/office/powerpoint/2010/main" val="3940208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横ずれ評価 </a:t>
            </a:r>
            <a:r>
              <a:rPr kumimoji="1" lang="en-US" altLang="ja-JP" sz="3600" dirty="0" smtClean="0"/>
              <a:t>–</a:t>
            </a:r>
            <a:r>
              <a:rPr kumimoji="1" lang="ja-JP" altLang="en-US" sz="3600" dirty="0" smtClean="0"/>
              <a:t> まとめると</a:t>
            </a:r>
            <a:endParaRPr kumimoji="1" lang="ja-JP" altLang="en-US" sz="3600" dirty="0"/>
          </a:p>
        </p:txBody>
      </p:sp>
      <p:sp>
        <p:nvSpPr>
          <p:cNvPr id="3" name="コンテンツ プレースホルダー 2"/>
          <p:cNvSpPr>
            <a:spLocks noGrp="1"/>
          </p:cNvSpPr>
          <p:nvPr>
            <p:ph idx="1"/>
          </p:nvPr>
        </p:nvSpPr>
        <p:spPr>
          <a:xfrm>
            <a:off x="457200" y="1412776"/>
            <a:ext cx="8507288" cy="5256584"/>
          </a:xfrm>
        </p:spPr>
        <p:txBody>
          <a:bodyPr>
            <a:normAutofit fontScale="85000" lnSpcReduction="20000"/>
          </a:bodyPr>
          <a:lstStyle/>
          <a:p>
            <a:r>
              <a:rPr lang="en-US" altLang="ja-JP" sz="2800" dirty="0" smtClean="0"/>
              <a:t>SVD</a:t>
            </a:r>
            <a:r>
              <a:rPr lang="ja-JP" altLang="en-US" sz="2800" dirty="0"/>
              <a:t>行列は特異値で</a:t>
            </a:r>
            <a:r>
              <a:rPr lang="en-US" altLang="ja-JP" sz="2800" dirty="0"/>
              <a:t>1-0.1%</a:t>
            </a:r>
            <a:r>
              <a:rPr lang="ja-JP" altLang="en-US" sz="2800" dirty="0"/>
              <a:t>変化</a:t>
            </a:r>
            <a:r>
              <a:rPr lang="ja-JP" altLang="en-US" sz="2800" dirty="0" smtClean="0"/>
              <a:t>する</a:t>
            </a:r>
            <a:endParaRPr lang="en-US" altLang="ja-JP" sz="2800" dirty="0" smtClean="0"/>
          </a:p>
          <a:p>
            <a:pPr lvl="1"/>
            <a:r>
              <a:rPr lang="ja-JP" altLang="en-US" sz="2400" dirty="0" smtClean="0"/>
              <a:t>が</a:t>
            </a:r>
            <a:r>
              <a:rPr lang="ja-JP" altLang="en-US" sz="2400" dirty="0"/>
              <a:t>、同じ横ずれ量での線形性は問題ない</a:t>
            </a:r>
          </a:p>
          <a:p>
            <a:r>
              <a:rPr lang="ja-JP" altLang="en-US" sz="2800" dirty="0" smtClean="0"/>
              <a:t>異なる</a:t>
            </a:r>
            <a:r>
              <a:rPr lang="ja-JP" altLang="en-US" sz="2800" dirty="0"/>
              <a:t>横ずれ量での行列を適用する</a:t>
            </a:r>
            <a:r>
              <a:rPr lang="ja-JP" altLang="en-US" sz="2800" dirty="0" smtClean="0"/>
              <a:t>場合</a:t>
            </a:r>
            <a:endParaRPr lang="en-US" altLang="ja-JP" sz="2800" dirty="0" smtClean="0"/>
          </a:p>
          <a:p>
            <a:pPr lvl="1"/>
            <a:r>
              <a:rPr lang="ja-JP" altLang="en-US" sz="2400" dirty="0" smtClean="0"/>
              <a:t>変換行列を測定してから状態が変化した時の適用可能性</a:t>
            </a:r>
            <a:endParaRPr lang="en-US" altLang="ja-JP" sz="2400" dirty="0" smtClean="0"/>
          </a:p>
          <a:p>
            <a:pPr lvl="1"/>
            <a:r>
              <a:rPr lang="en-US" altLang="ja-JP" sz="2400" dirty="0" smtClean="0"/>
              <a:t>1e-5</a:t>
            </a:r>
            <a:r>
              <a:rPr lang="ja-JP" altLang="en-US" sz="2400" dirty="0"/>
              <a:t>程度のエラーが発生</a:t>
            </a:r>
            <a:r>
              <a:rPr lang="ja-JP" altLang="en-US" sz="2400" dirty="0" smtClean="0"/>
              <a:t>する</a:t>
            </a:r>
            <a:endParaRPr lang="en-US" altLang="ja-JP" sz="2000" dirty="0" smtClean="0"/>
          </a:p>
          <a:p>
            <a:pPr lvl="1"/>
            <a:r>
              <a:rPr lang="en-US" altLang="ja-JP" sz="2400" dirty="0" smtClean="0"/>
              <a:t>(</a:t>
            </a:r>
            <a:r>
              <a:rPr lang="en-US" altLang="ja-JP" sz="2400" dirty="0"/>
              <a:t>1mm</a:t>
            </a:r>
            <a:r>
              <a:rPr lang="ja-JP" altLang="en-US" sz="2400" dirty="0"/>
              <a:t>駆動で</a:t>
            </a:r>
            <a:r>
              <a:rPr lang="en-US" altLang="ja-JP" sz="2400" dirty="0"/>
              <a:t>10nm</a:t>
            </a:r>
            <a:r>
              <a:rPr lang="ja-JP" altLang="en-US" sz="2400" dirty="0"/>
              <a:t>のギャップセンサー誤差</a:t>
            </a:r>
            <a:r>
              <a:rPr lang="en-US" altLang="ja-JP" sz="2400" dirty="0" smtClean="0"/>
              <a:t>)</a:t>
            </a:r>
            <a:endParaRPr lang="en-US" altLang="ja-JP" sz="2400" dirty="0"/>
          </a:p>
          <a:p>
            <a:pPr marL="0" indent="0">
              <a:buNone/>
            </a:pPr>
            <a:endParaRPr lang="en-US" altLang="ja-JP" dirty="0" smtClean="0"/>
          </a:p>
          <a:p>
            <a:pPr marL="0" indent="0">
              <a:buNone/>
            </a:pPr>
            <a:r>
              <a:rPr lang="ja-JP" altLang="en-US" sz="3300" dirty="0" smtClean="0"/>
              <a:t>ギャップセンサー</a:t>
            </a:r>
            <a:r>
              <a:rPr lang="ja-JP" altLang="en-US" sz="3300" dirty="0"/>
              <a:t>配置への</a:t>
            </a:r>
            <a:r>
              <a:rPr lang="ja-JP" altLang="en-US" sz="3300" dirty="0" smtClean="0"/>
              <a:t>制限</a:t>
            </a:r>
            <a:endParaRPr lang="en-US" altLang="ja-JP" sz="3300" dirty="0" smtClean="0"/>
          </a:p>
          <a:p>
            <a:r>
              <a:rPr lang="ja-JP" altLang="en-US" sz="2800" dirty="0" smtClean="0"/>
              <a:t>ペア</a:t>
            </a:r>
            <a:r>
              <a:rPr lang="ja-JP" altLang="en-US" sz="2800" dirty="0"/>
              <a:t>を崩すような配置は行うべきで</a:t>
            </a:r>
            <a:r>
              <a:rPr lang="ja-JP" altLang="en-US" sz="2800" dirty="0" smtClean="0"/>
              <a:t>ない </a:t>
            </a:r>
            <a:r>
              <a:rPr lang="en-US" altLang="ja-JP" sz="2800" dirty="0" smtClean="0"/>
              <a:t>(</a:t>
            </a:r>
            <a:r>
              <a:rPr lang="ja-JP" altLang="en-US" sz="2800" dirty="0" smtClean="0"/>
              <a:t>全体で</a:t>
            </a:r>
            <a:r>
              <a:rPr lang="en-US" altLang="ja-JP" sz="2800" dirty="0" smtClean="0"/>
              <a:t>60</a:t>
            </a:r>
            <a:r>
              <a:rPr lang="ja-JP" altLang="en-US" sz="2800" dirty="0" smtClean="0"/>
              <a:t>度回転対称</a:t>
            </a:r>
            <a:r>
              <a:rPr lang="en-US" altLang="ja-JP" sz="2800" dirty="0" smtClean="0"/>
              <a:t>)</a:t>
            </a:r>
          </a:p>
          <a:p>
            <a:pPr lvl="1"/>
            <a:r>
              <a:rPr lang="ja-JP" altLang="en-US" sz="2600" dirty="0" smtClean="0"/>
              <a:t>ベクトル</a:t>
            </a:r>
            <a:r>
              <a:rPr lang="ja-JP" altLang="en-US" sz="2600" dirty="0"/>
              <a:t>が回転しても同じ特異値なら</a:t>
            </a:r>
            <a:r>
              <a:rPr lang="en-US" altLang="ja-JP" sz="2600" dirty="0" smtClean="0"/>
              <a:t>OK</a:t>
            </a:r>
            <a:r>
              <a:rPr lang="ja-JP" altLang="en-US" sz="2600" dirty="0" smtClean="0"/>
              <a:t>なはず</a:t>
            </a:r>
            <a:endParaRPr lang="en-US" altLang="ja-JP" sz="2600" dirty="0" smtClean="0"/>
          </a:p>
          <a:p>
            <a:r>
              <a:rPr lang="ja-JP" altLang="en-US" sz="2800" dirty="0" smtClean="0"/>
              <a:t>補正</a:t>
            </a:r>
            <a:r>
              <a:rPr lang="ja-JP" altLang="en-US" sz="2800" dirty="0"/>
              <a:t>できない位相変化の大きな所は</a:t>
            </a:r>
            <a:r>
              <a:rPr lang="ja-JP" altLang="en-US" sz="2800" dirty="0" smtClean="0"/>
              <a:t>避ける</a:t>
            </a:r>
            <a:endParaRPr lang="ja-JP" altLang="en-US" sz="2800" dirty="0"/>
          </a:p>
          <a:p>
            <a:pPr marL="0" indent="0">
              <a:buNone/>
            </a:pPr>
            <a:r>
              <a:rPr lang="ja-JP" altLang="en-US" dirty="0"/>
              <a:t>セグメント並進・回転の固定への</a:t>
            </a:r>
            <a:r>
              <a:rPr lang="ja-JP" altLang="en-US" dirty="0" smtClean="0"/>
              <a:t>制限</a:t>
            </a:r>
            <a:endParaRPr lang="ja-JP" altLang="en-US" dirty="0"/>
          </a:p>
          <a:p>
            <a:r>
              <a:rPr lang="ja-JP" altLang="en-US" sz="2800" dirty="0" smtClean="0"/>
              <a:t>並進量</a:t>
            </a:r>
            <a:r>
              <a:rPr lang="ja-JP" altLang="en-US" sz="2800" dirty="0"/>
              <a:t>はあまり大きくならなければ大丈夫</a:t>
            </a:r>
          </a:p>
          <a:p>
            <a:r>
              <a:rPr lang="ja-JP" altLang="en-US" sz="2800" dirty="0" smtClean="0"/>
              <a:t>回転量</a:t>
            </a:r>
            <a:r>
              <a:rPr lang="ja-JP" altLang="en-US" sz="2800" dirty="0"/>
              <a:t>は</a:t>
            </a:r>
            <a:r>
              <a:rPr lang="en-US" altLang="ja-JP" sz="2800" dirty="0"/>
              <a:t>0.04-0.1deg</a:t>
            </a:r>
            <a:r>
              <a:rPr lang="ja-JP" altLang="en-US" sz="2800" dirty="0"/>
              <a:t>位に</a:t>
            </a:r>
            <a:r>
              <a:rPr lang="ja-JP" altLang="en-US" sz="2800" dirty="0" smtClean="0"/>
              <a:t>収めたい</a:t>
            </a:r>
            <a:endParaRPr lang="ja-JP" altLang="en-US" sz="2800" dirty="0"/>
          </a:p>
        </p:txBody>
      </p:sp>
    </p:spTree>
    <p:extLst>
      <p:ext uri="{BB962C8B-B14F-4D97-AF65-F5344CB8AC3E}">
        <p14:creationId xmlns:p14="http://schemas.microsoft.com/office/powerpoint/2010/main" val="3391571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t>結論 </a:t>
            </a:r>
            <a:r>
              <a:rPr kumimoji="1" lang="en-US" altLang="ja-JP" sz="3600" dirty="0" smtClean="0"/>
              <a:t>–</a:t>
            </a:r>
            <a:r>
              <a:rPr kumimoji="1" lang="ja-JP" altLang="en-US" sz="3600" dirty="0" smtClean="0"/>
              <a:t> エッジセンサー配置へのフィードバック</a:t>
            </a:r>
            <a:endParaRPr kumimoji="1" lang="ja-JP" altLang="en-US" sz="3600" dirty="0"/>
          </a:p>
        </p:txBody>
      </p:sp>
      <p:sp>
        <p:nvSpPr>
          <p:cNvPr id="3" name="コンテンツ プレースホルダー 2"/>
          <p:cNvSpPr>
            <a:spLocks noGrp="1"/>
          </p:cNvSpPr>
          <p:nvPr>
            <p:ph idx="1"/>
          </p:nvPr>
        </p:nvSpPr>
        <p:spPr/>
        <p:txBody>
          <a:bodyPr>
            <a:normAutofit/>
          </a:bodyPr>
          <a:lstStyle/>
          <a:p>
            <a:r>
              <a:rPr kumimoji="1" lang="en-US" altLang="ja-JP" sz="2800" dirty="0" smtClean="0"/>
              <a:t>60</a:t>
            </a:r>
            <a:r>
              <a:rPr kumimoji="1" lang="ja-JP" altLang="en-US" sz="2800" dirty="0" smtClean="0"/>
              <a:t>度・</a:t>
            </a:r>
            <a:r>
              <a:rPr kumimoji="1" lang="en-US" altLang="ja-JP" sz="2800" dirty="0" smtClean="0"/>
              <a:t>120</a:t>
            </a:r>
            <a:r>
              <a:rPr kumimoji="1" lang="ja-JP" altLang="en-US" sz="2800" dirty="0" smtClean="0"/>
              <a:t>度ごとの回転対称配置</a:t>
            </a:r>
            <a:endParaRPr kumimoji="1" lang="en-US" altLang="ja-JP" sz="2800" dirty="0" smtClean="0"/>
          </a:p>
          <a:p>
            <a:pPr lvl="1"/>
            <a:r>
              <a:rPr lang="ja-JP" altLang="en-US" sz="2400" dirty="0" smtClean="0"/>
              <a:t>内周・外周ごとに全セグメントで同じ配置にする</a:t>
            </a:r>
            <a:endParaRPr lang="en-US" altLang="ja-JP" sz="2400" dirty="0" smtClean="0"/>
          </a:p>
          <a:p>
            <a:r>
              <a:rPr kumimoji="1" lang="ja-JP" altLang="en-US" sz="2800" dirty="0" smtClean="0"/>
              <a:t>内周間・外周間はセグメント間中央からずらす</a:t>
            </a:r>
            <a:endParaRPr kumimoji="1" lang="en-US" altLang="ja-JP" sz="2800" dirty="0" smtClean="0"/>
          </a:p>
          <a:p>
            <a:pPr lvl="1"/>
            <a:r>
              <a:rPr lang="ja-JP" altLang="en-US" sz="2400" dirty="0" smtClean="0"/>
              <a:t>同じ辺上では違うセグメントの方向へずらす</a:t>
            </a:r>
            <a:endParaRPr lang="en-US" altLang="ja-JP" sz="2400" dirty="0" smtClean="0"/>
          </a:p>
          <a:p>
            <a:pPr lvl="1"/>
            <a:r>
              <a:rPr lang="ja-JP" altLang="en-US" sz="2400" dirty="0"/>
              <a:t>どの</a:t>
            </a:r>
            <a:r>
              <a:rPr lang="ja-JP" altLang="en-US" sz="2400" dirty="0" smtClean="0"/>
              <a:t>くらいずらすべきか</a:t>
            </a:r>
            <a:r>
              <a:rPr lang="ja-JP" altLang="en-US" sz="2400" dirty="0" err="1" smtClean="0"/>
              <a:t>は</a:t>
            </a:r>
            <a:r>
              <a:rPr lang="ja-JP" altLang="en-US" sz="2400" dirty="0" smtClean="0"/>
              <a:t>今後の課題</a:t>
            </a:r>
            <a:endParaRPr lang="en-US" altLang="ja-JP" sz="2400" dirty="0" smtClean="0"/>
          </a:p>
          <a:p>
            <a:r>
              <a:rPr kumimoji="1" lang="ja-JP" altLang="en-US" sz="2800" dirty="0" smtClean="0"/>
              <a:t>やはり内</a:t>
            </a:r>
            <a:r>
              <a:rPr kumimoji="1" lang="ja-JP" altLang="en-US" sz="2800" dirty="0"/>
              <a:t>環</a:t>
            </a:r>
            <a:r>
              <a:rPr kumimoji="1" lang="ja-JP" altLang="en-US" sz="2800" dirty="0" smtClean="0"/>
              <a:t>はほしい</a:t>
            </a:r>
            <a:endParaRPr kumimoji="1" lang="en-US" altLang="ja-JP" sz="2800" dirty="0" smtClean="0"/>
          </a:p>
          <a:p>
            <a:pPr lvl="1"/>
            <a:r>
              <a:rPr lang="ja-JP" altLang="en-US" sz="2400" dirty="0"/>
              <a:t>内周</a:t>
            </a:r>
            <a:r>
              <a:rPr lang="ja-JP" altLang="en-US" sz="2400" dirty="0" smtClean="0"/>
              <a:t>セグメントに対し一つずつ中央に</a:t>
            </a:r>
            <a:endParaRPr lang="en-US" altLang="ja-JP" sz="2400" dirty="0" smtClean="0"/>
          </a:p>
          <a:p>
            <a:r>
              <a:rPr kumimoji="1" lang="ja-JP" altLang="en-US" sz="2800" dirty="0" smtClean="0"/>
              <a:t>内外周間は</a:t>
            </a:r>
            <a:r>
              <a:rPr kumimoji="1" lang="en-US" altLang="ja-JP" sz="2800" dirty="0" smtClean="0"/>
              <a:t>1</a:t>
            </a:r>
            <a:r>
              <a:rPr kumimoji="1" lang="ja-JP" altLang="en-US" sz="2800" dirty="0" smtClean="0"/>
              <a:t>区分</a:t>
            </a:r>
            <a:r>
              <a:rPr kumimoji="1" lang="en-US" altLang="ja-JP" sz="2800" dirty="0" smtClean="0"/>
              <a:t>1</a:t>
            </a:r>
            <a:r>
              <a:rPr kumimoji="1" lang="ja-JP" altLang="en-US" sz="2800" dirty="0" err="1" smtClean="0"/>
              <a:t>つずつ</a:t>
            </a:r>
            <a:endParaRPr kumimoji="1" lang="en-US" altLang="ja-JP" sz="2800" dirty="0" smtClean="0"/>
          </a:p>
          <a:p>
            <a:r>
              <a:rPr lang="ja-JP" altLang="en-US" sz="2800" dirty="0" smtClean="0"/>
              <a:t>測定方向は鏡面に垂直方向で</a:t>
            </a:r>
            <a:endParaRPr kumimoji="1" lang="ja-JP" altLang="en-US" sz="2800" dirty="0"/>
          </a:p>
        </p:txBody>
      </p:sp>
      <p:pic>
        <p:nvPicPr>
          <p:cNvPr id="4" name="図 3"/>
          <p:cNvPicPr/>
          <p:nvPr/>
        </p:nvPicPr>
        <p:blipFill>
          <a:blip r:embed="rId2"/>
          <a:stretch>
            <a:fillRect/>
          </a:stretch>
        </p:blipFill>
        <p:spPr>
          <a:xfrm>
            <a:off x="6006268" y="3592440"/>
            <a:ext cx="3102236" cy="3082967"/>
          </a:xfrm>
          <a:prstGeom prst="rect">
            <a:avLst/>
          </a:prstGeom>
        </p:spPr>
      </p:pic>
    </p:spTree>
    <p:extLst>
      <p:ext uri="{BB962C8B-B14F-4D97-AF65-F5344CB8AC3E}">
        <p14:creationId xmlns:p14="http://schemas.microsoft.com/office/powerpoint/2010/main" val="531564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Agenda</a:t>
            </a:r>
            <a:endParaRPr kumimoji="1" lang="ja-JP" altLang="en-US" dirty="0"/>
          </a:p>
        </p:txBody>
      </p:sp>
      <p:sp>
        <p:nvSpPr>
          <p:cNvPr id="3" name="コンテンツ プレースホルダー 2"/>
          <p:cNvSpPr>
            <a:spLocks noGrp="1"/>
          </p:cNvSpPr>
          <p:nvPr>
            <p:ph idx="1"/>
          </p:nvPr>
        </p:nvSpPr>
        <p:spPr>
          <a:xfrm>
            <a:off x="457200" y="1600200"/>
            <a:ext cx="8229600" cy="4925144"/>
          </a:xfrm>
        </p:spPr>
        <p:txBody>
          <a:bodyPr>
            <a:normAutofit lnSpcReduction="10000"/>
          </a:bodyPr>
          <a:lstStyle/>
          <a:p>
            <a:r>
              <a:rPr kumimoji="1" lang="ja-JP" altLang="en-US" dirty="0" smtClean="0">
                <a:solidFill>
                  <a:schemeClr val="bg1">
                    <a:lumMod val="75000"/>
                  </a:schemeClr>
                </a:solidFill>
              </a:rPr>
              <a:t>制御アルゴリズム開発の流れと背景</a:t>
            </a:r>
            <a:endParaRPr kumimoji="1" lang="en-US" altLang="ja-JP" dirty="0" smtClean="0">
              <a:solidFill>
                <a:schemeClr val="bg1">
                  <a:lumMod val="75000"/>
                </a:schemeClr>
              </a:solidFill>
            </a:endParaRPr>
          </a:p>
          <a:p>
            <a:r>
              <a:rPr lang="ja-JP" altLang="en-US" dirty="0" smtClean="0">
                <a:solidFill>
                  <a:schemeClr val="bg1">
                    <a:lumMod val="75000"/>
                  </a:schemeClr>
                </a:solidFill>
              </a:rPr>
              <a:t>制御アルゴリズムの概要とシミュレーター</a:t>
            </a:r>
            <a:endParaRPr lang="en-US" altLang="ja-JP" dirty="0" smtClean="0">
              <a:solidFill>
                <a:schemeClr val="bg1">
                  <a:lumMod val="75000"/>
                </a:schemeClr>
              </a:solidFill>
            </a:endParaRPr>
          </a:p>
          <a:p>
            <a:r>
              <a:rPr kumimoji="1" lang="ja-JP" altLang="en-US" dirty="0">
                <a:solidFill>
                  <a:schemeClr val="bg1">
                    <a:lumMod val="75000"/>
                  </a:schemeClr>
                </a:solidFill>
              </a:rPr>
              <a:t>センサー配置など</a:t>
            </a:r>
            <a:r>
              <a:rPr kumimoji="1" lang="ja-JP" altLang="en-US" dirty="0" smtClean="0">
                <a:solidFill>
                  <a:schemeClr val="bg1">
                    <a:lumMod val="75000"/>
                  </a:schemeClr>
                </a:solidFill>
              </a:rPr>
              <a:t>を含めた最適化プロセス</a:t>
            </a:r>
            <a:endParaRPr kumimoji="1" lang="en-US" altLang="ja-JP" dirty="0" smtClean="0">
              <a:solidFill>
                <a:schemeClr val="bg1">
                  <a:lumMod val="75000"/>
                </a:schemeClr>
              </a:solidFill>
            </a:endParaRPr>
          </a:p>
          <a:p>
            <a:r>
              <a:rPr lang="ja-JP" altLang="en-US" dirty="0" smtClean="0"/>
              <a:t>望遠鏡全体としての性能シミュレーター化</a:t>
            </a:r>
            <a:endParaRPr lang="en-US" altLang="ja-JP" dirty="0" smtClean="0"/>
          </a:p>
          <a:p>
            <a:pPr lvl="1"/>
            <a:r>
              <a:rPr lang="en-US" altLang="ja-JP" dirty="0" smtClean="0"/>
              <a:t>PSF</a:t>
            </a:r>
            <a:r>
              <a:rPr lang="ja-JP" altLang="en-US" dirty="0" smtClean="0"/>
              <a:t>の導出</a:t>
            </a:r>
            <a:endParaRPr lang="en-US" altLang="ja-JP" dirty="0"/>
          </a:p>
          <a:p>
            <a:pPr lvl="2"/>
            <a:r>
              <a:rPr lang="ja-JP" altLang="en-US" dirty="0" smtClean="0"/>
              <a:t>セグメントの鏡面の構造関数の適用</a:t>
            </a:r>
            <a:endParaRPr lang="en-US" altLang="ja-JP" dirty="0" smtClean="0"/>
          </a:p>
          <a:p>
            <a:pPr lvl="2"/>
            <a:r>
              <a:rPr lang="ja-JP" altLang="en-US" dirty="0" smtClean="0"/>
              <a:t>横ずれ・擾乱</a:t>
            </a:r>
            <a:r>
              <a:rPr lang="ja-JP" altLang="en-US" dirty="0"/>
              <a:t>に対する</a:t>
            </a:r>
            <a:r>
              <a:rPr lang="ja-JP" altLang="en-US" dirty="0" smtClean="0"/>
              <a:t>補正の効果の検証</a:t>
            </a:r>
            <a:endParaRPr lang="en-US" altLang="ja-JP" dirty="0" smtClean="0"/>
          </a:p>
          <a:p>
            <a:pPr lvl="1"/>
            <a:r>
              <a:rPr lang="ja-JP" altLang="en-US" dirty="0"/>
              <a:t>性能評価</a:t>
            </a:r>
            <a:r>
              <a:rPr lang="ja-JP" altLang="en-US" dirty="0" smtClean="0"/>
              <a:t>指標</a:t>
            </a:r>
            <a:r>
              <a:rPr lang="ja-JP" altLang="en-US" dirty="0"/>
              <a:t>の</a:t>
            </a:r>
            <a:r>
              <a:rPr lang="ja-JP" altLang="en-US" dirty="0" smtClean="0"/>
              <a:t>構築とそれによる評価</a:t>
            </a:r>
            <a:endParaRPr lang="en-US" altLang="ja-JP" dirty="0" smtClean="0"/>
          </a:p>
          <a:p>
            <a:pPr lvl="1"/>
            <a:r>
              <a:rPr lang="ja-JP" altLang="en-US" dirty="0" smtClean="0"/>
              <a:t>ステップシミュレーター＋</a:t>
            </a:r>
            <a:r>
              <a:rPr lang="en-US" altLang="ja-JP" dirty="0" smtClean="0"/>
              <a:t>GUI</a:t>
            </a:r>
            <a:r>
              <a:rPr lang="ja-JP" altLang="en-US" dirty="0" smtClean="0"/>
              <a:t>化</a:t>
            </a:r>
            <a:endParaRPr lang="en-US" altLang="ja-JP" dirty="0" smtClean="0"/>
          </a:p>
          <a:p>
            <a:r>
              <a:rPr kumimoji="1" lang="ja-JP" altLang="en-US" dirty="0">
                <a:solidFill>
                  <a:schemeClr val="bg1">
                    <a:lumMod val="75000"/>
                  </a:schemeClr>
                </a:solidFill>
              </a:rPr>
              <a:t>今後の課題</a:t>
            </a:r>
          </a:p>
        </p:txBody>
      </p:sp>
    </p:spTree>
    <p:extLst>
      <p:ext uri="{BB962C8B-B14F-4D97-AF65-F5344CB8AC3E}">
        <p14:creationId xmlns:p14="http://schemas.microsoft.com/office/powerpoint/2010/main" val="881930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PSF</a:t>
            </a:r>
            <a:r>
              <a:rPr kumimoji="1" lang="ja-JP" altLang="en-US" sz="4000" dirty="0" smtClean="0"/>
              <a:t>の導出</a:t>
            </a:r>
            <a:endParaRPr kumimoji="1" lang="ja-JP" altLang="en-US" sz="4000" dirty="0"/>
          </a:p>
        </p:txBody>
      </p:sp>
      <p:sp>
        <p:nvSpPr>
          <p:cNvPr id="3" name="コンテンツ プレースホルダー 2"/>
          <p:cNvSpPr>
            <a:spLocks noGrp="1"/>
          </p:cNvSpPr>
          <p:nvPr>
            <p:ph idx="1"/>
          </p:nvPr>
        </p:nvSpPr>
        <p:spPr>
          <a:xfrm>
            <a:off x="457200" y="1600200"/>
            <a:ext cx="8229600" cy="4997152"/>
          </a:xfrm>
        </p:spPr>
        <p:txBody>
          <a:bodyPr>
            <a:normAutofit lnSpcReduction="10000"/>
          </a:bodyPr>
          <a:lstStyle/>
          <a:p>
            <a:pPr marL="0" indent="0">
              <a:buNone/>
            </a:pPr>
            <a:r>
              <a:rPr kumimoji="1" lang="ja-JP" altLang="en-US" sz="2800" dirty="0" smtClean="0"/>
              <a:t>簡単化のために以下の仮定を置く</a:t>
            </a:r>
            <a:endParaRPr kumimoji="1" lang="en-US" altLang="ja-JP" sz="2800" dirty="0" smtClean="0"/>
          </a:p>
          <a:p>
            <a:r>
              <a:rPr lang="ja-JP" altLang="en-US" sz="2400" dirty="0" smtClean="0"/>
              <a:t>主鏡以外の望遠鏡光学系・装置は理想状態である</a:t>
            </a:r>
            <a:endParaRPr lang="en-US" altLang="ja-JP" sz="2400" dirty="0" smtClean="0"/>
          </a:p>
          <a:p>
            <a:r>
              <a:rPr kumimoji="1" lang="ja-JP" altLang="en-US" sz="2400" dirty="0"/>
              <a:t>性能評価である</a:t>
            </a:r>
            <a:r>
              <a:rPr kumimoji="1" lang="ja-JP" altLang="en-US" sz="2400" dirty="0" smtClean="0"/>
              <a:t>ので望遠鏡より前の入射は理想状態である</a:t>
            </a:r>
            <a:endParaRPr kumimoji="1" lang="en-US" altLang="ja-JP" sz="2400" dirty="0" smtClean="0"/>
          </a:p>
          <a:p>
            <a:endParaRPr kumimoji="1" lang="en-US" altLang="ja-JP" sz="2400" dirty="0" smtClean="0"/>
          </a:p>
          <a:p>
            <a:pPr marL="0" indent="0">
              <a:buNone/>
            </a:pPr>
            <a:r>
              <a:rPr lang="ja-JP" altLang="en-US" sz="2800" dirty="0"/>
              <a:t>これらの元</a:t>
            </a:r>
            <a:r>
              <a:rPr lang="ja-JP" altLang="en-US" sz="2800" dirty="0" smtClean="0"/>
              <a:t>、全てのパラメータを入れた</a:t>
            </a:r>
            <a:r>
              <a:rPr lang="en-US" altLang="ja-JP" sz="2800" dirty="0" smtClean="0"/>
              <a:t>PSF</a:t>
            </a:r>
            <a:r>
              <a:rPr lang="ja-JP" altLang="en-US" sz="2800" dirty="0" smtClean="0"/>
              <a:t>を出す</a:t>
            </a:r>
            <a:endParaRPr lang="en-US" altLang="ja-JP" sz="2800" dirty="0" smtClean="0"/>
          </a:p>
          <a:p>
            <a:r>
              <a:rPr lang="ja-JP" altLang="en-US" sz="2400" dirty="0" smtClean="0"/>
              <a:t>セグメント制御の状態 </a:t>
            </a:r>
            <a:r>
              <a:rPr lang="en-US" altLang="ja-JP" sz="2400" dirty="0" smtClean="0"/>
              <a:t>(</a:t>
            </a:r>
            <a:r>
              <a:rPr lang="ja-JP" altLang="en-US" sz="2400" dirty="0" smtClean="0"/>
              <a:t>アクチュエーター制御残差</a:t>
            </a:r>
            <a:r>
              <a:rPr lang="en-US" altLang="ja-JP" sz="2400" dirty="0" smtClean="0"/>
              <a:t>)</a:t>
            </a:r>
          </a:p>
          <a:p>
            <a:r>
              <a:rPr kumimoji="1" lang="ja-JP" altLang="en-US" sz="2400" dirty="0" smtClean="0"/>
              <a:t>セグメント鏡面の構造関数 </a:t>
            </a:r>
            <a:r>
              <a:rPr kumimoji="1" lang="en-US" altLang="ja-JP" sz="2400" dirty="0" smtClean="0"/>
              <a:t>(</a:t>
            </a:r>
            <a:r>
              <a:rPr kumimoji="1" lang="ja-JP" altLang="en-US" sz="2400" dirty="0" smtClean="0"/>
              <a:t>鏡面の理想状態からのずれ</a:t>
            </a:r>
            <a:r>
              <a:rPr kumimoji="1" lang="en-US" altLang="ja-JP" sz="2400" dirty="0" smtClean="0"/>
              <a:t>)</a:t>
            </a:r>
          </a:p>
          <a:p>
            <a:r>
              <a:rPr lang="ja-JP" altLang="en-US" sz="2400" dirty="0" smtClean="0"/>
              <a:t>セグメント</a:t>
            </a:r>
            <a:r>
              <a:rPr lang="ja-JP" altLang="en-US" sz="2400" dirty="0"/>
              <a:t>鏡面</a:t>
            </a:r>
            <a:r>
              <a:rPr lang="ja-JP" altLang="en-US" sz="2400" dirty="0" smtClean="0"/>
              <a:t>の</a:t>
            </a:r>
            <a:r>
              <a:rPr lang="ja-JP" altLang="en-US" sz="2400" dirty="0"/>
              <a:t>曲率誤差</a:t>
            </a:r>
            <a:endParaRPr kumimoji="1" lang="en-US" altLang="ja-JP" sz="2400" dirty="0" smtClean="0"/>
          </a:p>
          <a:p>
            <a:r>
              <a:rPr kumimoji="1" lang="ja-JP" altLang="en-US" sz="2400" dirty="0" smtClean="0"/>
              <a:t>セグメントの横ずれ</a:t>
            </a:r>
            <a:endParaRPr kumimoji="1" lang="en-US" altLang="ja-JP" sz="2400" dirty="0" smtClean="0"/>
          </a:p>
          <a:p>
            <a:r>
              <a:rPr kumimoji="1" lang="ja-JP" altLang="en-US" sz="2400" dirty="0" smtClean="0"/>
              <a:t>擾乱を与えてから補正をかけるとどの程度復元されるか</a:t>
            </a:r>
            <a:endParaRPr kumimoji="1" lang="en-US" altLang="ja-JP" sz="2400" dirty="0" smtClean="0"/>
          </a:p>
          <a:p>
            <a:r>
              <a:rPr lang="ja-JP" altLang="en-US" sz="2400" dirty="0"/>
              <a:t>将来的に</a:t>
            </a:r>
            <a:r>
              <a:rPr lang="ja-JP" altLang="en-US" sz="2400" dirty="0" smtClean="0"/>
              <a:t>は</a:t>
            </a:r>
            <a:r>
              <a:rPr lang="en-US" altLang="ja-JP" sz="2400" dirty="0" smtClean="0"/>
              <a:t>SH</a:t>
            </a:r>
            <a:r>
              <a:rPr lang="ja-JP" altLang="en-US" sz="2400" dirty="0" smtClean="0"/>
              <a:t>や</a:t>
            </a:r>
            <a:r>
              <a:rPr lang="en-US" altLang="ja-JP" sz="2400" dirty="0" smtClean="0"/>
              <a:t>PCS</a:t>
            </a:r>
            <a:r>
              <a:rPr lang="ja-JP" altLang="en-US" sz="2400" dirty="0" smtClean="0"/>
              <a:t>などの指標も出せるようには検討した</a:t>
            </a:r>
            <a:endParaRPr lang="en-US" altLang="ja-JP" sz="2400" dirty="0"/>
          </a:p>
          <a:p>
            <a:pPr lvl="1"/>
            <a:r>
              <a:rPr kumimoji="1" lang="ja-JP" altLang="en-US" sz="1800" dirty="0" smtClean="0"/>
              <a:t>鏡面へ</a:t>
            </a:r>
            <a:r>
              <a:rPr kumimoji="1" lang="en-US" altLang="ja-JP" sz="1800" dirty="0" smtClean="0"/>
              <a:t>Pupil</a:t>
            </a:r>
            <a:r>
              <a:rPr kumimoji="1" lang="ja-JP" altLang="en-US" sz="1800" dirty="0" smtClean="0"/>
              <a:t> </a:t>
            </a:r>
            <a:r>
              <a:rPr kumimoji="1" lang="en-US" altLang="ja-JP" sz="1800" dirty="0" smtClean="0"/>
              <a:t>mask</a:t>
            </a:r>
            <a:r>
              <a:rPr kumimoji="1" lang="ja-JP" altLang="en-US" sz="1800" dirty="0" smtClean="0"/>
              <a:t>を設置できる機能</a:t>
            </a:r>
            <a:endParaRPr kumimoji="1" lang="ja-JP" altLang="en-US" sz="1800" dirty="0"/>
          </a:p>
        </p:txBody>
      </p:sp>
    </p:spTree>
    <p:extLst>
      <p:ext uri="{BB962C8B-B14F-4D97-AF65-F5344CB8AC3E}">
        <p14:creationId xmlns:p14="http://schemas.microsoft.com/office/powerpoint/2010/main" val="3651573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PSF</a:t>
            </a:r>
            <a:r>
              <a:rPr kumimoji="1" lang="ja-JP" altLang="en-US" sz="4000" dirty="0" smtClean="0"/>
              <a:t>の導出 </a:t>
            </a:r>
            <a:r>
              <a:rPr kumimoji="1" lang="en-US" altLang="ja-JP" sz="4000" dirty="0" smtClean="0"/>
              <a:t>–</a:t>
            </a:r>
            <a:r>
              <a:rPr kumimoji="1" lang="ja-JP" altLang="en-US" sz="4000" dirty="0" smtClean="0"/>
              <a:t> アルゴリズム</a:t>
            </a:r>
            <a:endParaRPr kumimoji="1" lang="ja-JP" altLang="en-US" sz="4000" dirty="0"/>
          </a:p>
        </p:txBody>
      </p:sp>
      <p:sp>
        <p:nvSpPr>
          <p:cNvPr id="3" name="コンテンツ プレースホルダー 2"/>
          <p:cNvSpPr>
            <a:spLocks noGrp="1"/>
          </p:cNvSpPr>
          <p:nvPr>
            <p:ph idx="1"/>
          </p:nvPr>
        </p:nvSpPr>
        <p:spPr>
          <a:xfrm>
            <a:off x="179512" y="1600200"/>
            <a:ext cx="8784976" cy="5257800"/>
          </a:xfrm>
        </p:spPr>
        <p:txBody>
          <a:bodyPr>
            <a:normAutofit/>
          </a:bodyPr>
          <a:lstStyle/>
          <a:p>
            <a:pPr marL="0" indent="0">
              <a:buNone/>
            </a:pPr>
            <a:r>
              <a:rPr lang="ja-JP" altLang="en-US" sz="2400" dirty="0"/>
              <a:t>望遠鏡座標</a:t>
            </a:r>
            <a:r>
              <a:rPr lang="ja-JP" altLang="en-US" sz="2400" dirty="0" smtClean="0"/>
              <a:t>系の</a:t>
            </a:r>
            <a:r>
              <a:rPr lang="en-US" altLang="ja-JP" sz="2400" dirty="0" smtClean="0"/>
              <a:t>(</a:t>
            </a:r>
            <a:r>
              <a:rPr lang="en-US" altLang="ja-JP" sz="2400" dirty="0" err="1" smtClean="0"/>
              <a:t>x,y</a:t>
            </a:r>
            <a:r>
              <a:rPr lang="en-US" altLang="ja-JP" sz="2400" dirty="0" smtClean="0"/>
              <a:t>)</a:t>
            </a:r>
            <a:r>
              <a:rPr lang="ja-JP" altLang="en-US" sz="2400" dirty="0" smtClean="0"/>
              <a:t>グリッドに対して対応するセグメントを特定し鏡面の位置</a:t>
            </a:r>
            <a:r>
              <a:rPr lang="en-US" altLang="ja-JP" sz="2400" dirty="0" smtClean="0"/>
              <a:t>z</a:t>
            </a:r>
            <a:r>
              <a:rPr lang="ja-JP" altLang="en-US" sz="2400" dirty="0" smtClean="0"/>
              <a:t>を求め、理想状態からの差を鏡面誤差マップとする。</a:t>
            </a:r>
            <a:endParaRPr kumimoji="1" lang="en-US" altLang="ja-JP" sz="2400" dirty="0"/>
          </a:p>
          <a:p>
            <a:pPr marL="0" indent="0" algn="ctr">
              <a:buNone/>
            </a:pPr>
            <a:r>
              <a:rPr lang="ja-JP" altLang="en-US" sz="2400" dirty="0" smtClean="0"/>
              <a:t>と書くのは簡単ですが</a:t>
            </a:r>
            <a:r>
              <a:rPr lang="ja-JP" altLang="en-US" sz="2400" dirty="0" err="1" smtClean="0"/>
              <a:t>、、</a:t>
            </a:r>
            <a:endParaRPr lang="en-US" altLang="ja-JP" sz="2400" dirty="0" smtClean="0"/>
          </a:p>
          <a:p>
            <a:r>
              <a:rPr kumimoji="1" lang="ja-JP" altLang="en-US" sz="2400" dirty="0"/>
              <a:t>セグメントの</a:t>
            </a:r>
            <a:r>
              <a:rPr kumimoji="1" lang="ja-JP" altLang="en-US" sz="2400" dirty="0" smtClean="0"/>
              <a:t>横ずれを考慮し、対応セグメントの特定が必要</a:t>
            </a:r>
            <a:endParaRPr kumimoji="1" lang="en-US" altLang="ja-JP" sz="2400" dirty="0" smtClean="0"/>
          </a:p>
          <a:p>
            <a:pPr lvl="1"/>
            <a:r>
              <a:rPr kumimoji="1" lang="ja-JP" altLang="en-US" sz="2000" dirty="0" smtClean="0"/>
              <a:t>セグメント間ギャップを反映させるためグリッドは必要分解能の</a:t>
            </a:r>
            <a:r>
              <a:rPr kumimoji="1" lang="en-US" altLang="ja-JP" sz="2000" dirty="0" smtClean="0"/>
              <a:t>10</a:t>
            </a:r>
            <a:r>
              <a:rPr kumimoji="1" lang="ja-JP" altLang="en-US" sz="2000" dirty="0" smtClean="0"/>
              <a:t>倍で切って足し合わせる</a:t>
            </a:r>
            <a:endParaRPr kumimoji="1" lang="en-US" altLang="ja-JP" sz="2000" dirty="0" smtClean="0"/>
          </a:p>
          <a:p>
            <a:r>
              <a:rPr lang="ja-JP" altLang="en-US" sz="2400" dirty="0"/>
              <a:t>厳密</a:t>
            </a:r>
            <a:r>
              <a:rPr lang="ja-JP" altLang="en-US" sz="2400" dirty="0" smtClean="0"/>
              <a:t>に</a:t>
            </a:r>
            <a:r>
              <a:rPr lang="en-US" altLang="ja-JP" sz="2400" dirty="0" smtClean="0"/>
              <a:t>z</a:t>
            </a:r>
            <a:r>
              <a:rPr lang="ja-JP" altLang="en-US" sz="2400" dirty="0" smtClean="0"/>
              <a:t>を求めるには回転させた楕円関数を解く必要が</a:t>
            </a:r>
            <a:r>
              <a:rPr lang="ja-JP" altLang="en-US" sz="2400" dirty="0" err="1" smtClean="0"/>
              <a:t>、、</a:t>
            </a:r>
            <a:endParaRPr lang="en-US" altLang="ja-JP" sz="2400" dirty="0" smtClean="0"/>
          </a:p>
          <a:p>
            <a:pPr lvl="1"/>
            <a:r>
              <a:rPr kumimoji="1" lang="ja-JP" altLang="en-US" sz="2000" dirty="0" smtClean="0"/>
              <a:t>計算時間が大変なので鏡を並行平板近似して座標変換だけで計算</a:t>
            </a:r>
            <a:endParaRPr kumimoji="1" lang="en-US" altLang="ja-JP" sz="2000" dirty="0" smtClean="0"/>
          </a:p>
          <a:p>
            <a:r>
              <a:rPr kumimoji="1" lang="ja-JP" altLang="en-US" sz="2400" dirty="0" smtClean="0"/>
              <a:t>構造関数はセグメントが傾いている効果を無視！</a:t>
            </a:r>
            <a:endParaRPr kumimoji="1" lang="en-US" altLang="ja-JP" sz="2400" dirty="0" smtClean="0"/>
          </a:p>
          <a:p>
            <a:pPr lvl="1"/>
            <a:r>
              <a:rPr lang="ja-JP" altLang="en-US" sz="2000" dirty="0"/>
              <a:t>本当</a:t>
            </a:r>
            <a:r>
              <a:rPr lang="ja-JP" altLang="en-US" sz="2000" dirty="0" smtClean="0"/>
              <a:t>はセグメント座標系で足し合わせないといけないが</a:t>
            </a:r>
            <a:r>
              <a:rPr lang="ja-JP" altLang="en-US" sz="2000" dirty="0" err="1" smtClean="0"/>
              <a:t>、、、</a:t>
            </a:r>
            <a:endParaRPr lang="en-US" altLang="ja-JP" sz="2000" dirty="0" smtClean="0"/>
          </a:p>
          <a:p>
            <a:pPr lvl="1"/>
            <a:r>
              <a:rPr kumimoji="1" lang="ja-JP" altLang="en-US" sz="2000" dirty="0"/>
              <a:t>望遠鏡座標</a:t>
            </a:r>
            <a:r>
              <a:rPr kumimoji="1" lang="ja-JP" altLang="en-US" sz="2000" dirty="0" smtClean="0"/>
              <a:t>系で鏡面誤差マップが出てから</a:t>
            </a:r>
            <a:r>
              <a:rPr kumimoji="1" lang="ja-JP" altLang="en-US" sz="2000" dirty="0" err="1" smtClean="0"/>
              <a:t>え</a:t>
            </a:r>
            <a:r>
              <a:rPr kumimoji="1" lang="ja-JP" altLang="en-US" sz="2000" dirty="0" smtClean="0"/>
              <a:t>いやとそのまま足し算</a:t>
            </a:r>
            <a:endParaRPr kumimoji="1" lang="en-US" altLang="ja-JP" sz="2000" dirty="0" smtClean="0"/>
          </a:p>
          <a:p>
            <a:r>
              <a:rPr kumimoji="1" lang="ja-JP" altLang="en-US" sz="2400" dirty="0" smtClean="0"/>
              <a:t>鏡面の曲率誤差は簡単に適用できるのでちゃんとやったはず</a:t>
            </a:r>
            <a:endParaRPr kumimoji="1" lang="en-US" altLang="ja-JP" sz="2400" dirty="0" smtClean="0"/>
          </a:p>
          <a:p>
            <a:pPr lvl="1"/>
            <a:r>
              <a:rPr kumimoji="1" lang="ja-JP" altLang="en-US" sz="2000" dirty="0" smtClean="0"/>
              <a:t>ただし、主軸のずれには対応していない</a:t>
            </a:r>
            <a:endParaRPr kumimoji="1" lang="ja-JP" altLang="en-US" sz="2000" dirty="0"/>
          </a:p>
        </p:txBody>
      </p:sp>
    </p:spTree>
    <p:extLst>
      <p:ext uri="{BB962C8B-B14F-4D97-AF65-F5344CB8AC3E}">
        <p14:creationId xmlns:p14="http://schemas.microsoft.com/office/powerpoint/2010/main" val="1582244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dirty="0"/>
              <a:t>PSF</a:t>
            </a:r>
            <a:r>
              <a:rPr lang="ja-JP" altLang="en-US" sz="3600" dirty="0"/>
              <a:t>出力の追加 </a:t>
            </a:r>
            <a:r>
              <a:rPr lang="en-US" altLang="ja-JP" sz="3600" dirty="0"/>
              <a:t>– </a:t>
            </a:r>
            <a:r>
              <a:rPr lang="ja-JP" altLang="en-US" sz="3600" dirty="0"/>
              <a:t>演算ルーチン試験</a:t>
            </a:r>
            <a:r>
              <a:rPr lang="ja-JP" altLang="en-US" sz="3600" dirty="0" smtClean="0"/>
              <a:t>サンプル</a:t>
            </a:r>
            <a:endParaRPr kumimoji="1" lang="ja-JP" altLang="en-US" sz="3600" dirty="0"/>
          </a:p>
        </p:txBody>
      </p:sp>
      <p:sp>
        <p:nvSpPr>
          <p:cNvPr id="3" name="コンテンツ プレースホルダー 2"/>
          <p:cNvSpPr>
            <a:spLocks noGrp="1"/>
          </p:cNvSpPr>
          <p:nvPr>
            <p:ph idx="1"/>
          </p:nvPr>
        </p:nvSpPr>
        <p:spPr>
          <a:xfrm>
            <a:off x="457200" y="1268760"/>
            <a:ext cx="8229600" cy="4525963"/>
          </a:xfrm>
        </p:spPr>
        <p:txBody>
          <a:bodyPr/>
          <a:lstStyle/>
          <a:p>
            <a:pPr marL="0" indent="0">
              <a:buNone/>
            </a:pPr>
            <a:r>
              <a:rPr lang="en-US" altLang="ja-JP" sz="2800" dirty="0" smtClean="0"/>
              <a:t>(</a:t>
            </a:r>
            <a:r>
              <a:rPr lang="ja-JP" altLang="en-US" sz="2800" dirty="0" smtClean="0"/>
              <a:t>各パネル左は位相差、右は</a:t>
            </a:r>
            <a:r>
              <a:rPr lang="en-US" altLang="ja-JP" sz="2800" dirty="0" smtClean="0"/>
              <a:t>PSF</a:t>
            </a:r>
            <a:r>
              <a:rPr lang="ja-JP" altLang="en-US" sz="2800" dirty="0" smtClean="0"/>
              <a:t>の表示</a:t>
            </a:r>
            <a:r>
              <a:rPr lang="en-US" altLang="ja-JP" sz="2800" dirty="0" smtClean="0"/>
              <a:t>)</a:t>
            </a:r>
            <a:endParaRPr lang="zh-TW" altLang="en-US" dirty="0"/>
          </a:p>
        </p:txBody>
      </p:sp>
      <p:grpSp>
        <p:nvGrpSpPr>
          <p:cNvPr id="13" name="グループ化 12"/>
          <p:cNvGrpSpPr/>
          <p:nvPr/>
        </p:nvGrpSpPr>
        <p:grpSpPr>
          <a:xfrm>
            <a:off x="634162" y="2017440"/>
            <a:ext cx="3361192" cy="1632927"/>
            <a:chOff x="634162" y="2923267"/>
            <a:chExt cx="3361192" cy="1632927"/>
          </a:xfrm>
        </p:grpSpPr>
        <p:pic>
          <p:nvPicPr>
            <p:cNvPr id="5" name="図 4"/>
            <p:cNvPicPr/>
            <p:nvPr/>
          </p:nvPicPr>
          <p:blipFill>
            <a:blip r:embed="rId2"/>
            <a:stretch>
              <a:fillRect/>
            </a:stretch>
          </p:blipFill>
          <p:spPr>
            <a:xfrm>
              <a:off x="634162" y="2923267"/>
              <a:ext cx="1632756" cy="1632927"/>
            </a:xfrm>
            <a:prstGeom prst="rect">
              <a:avLst/>
            </a:prstGeom>
          </p:spPr>
        </p:pic>
        <p:pic>
          <p:nvPicPr>
            <p:cNvPr id="6" name="図 5"/>
            <p:cNvPicPr/>
            <p:nvPr/>
          </p:nvPicPr>
          <p:blipFill>
            <a:blip r:embed="rId3"/>
            <a:stretch>
              <a:fillRect/>
            </a:stretch>
          </p:blipFill>
          <p:spPr>
            <a:xfrm>
              <a:off x="2362598" y="2923267"/>
              <a:ext cx="1632756" cy="1632927"/>
            </a:xfrm>
            <a:prstGeom prst="rect">
              <a:avLst/>
            </a:prstGeom>
          </p:spPr>
        </p:pic>
      </p:grpSp>
      <p:grpSp>
        <p:nvGrpSpPr>
          <p:cNvPr id="15" name="グループ化 14"/>
          <p:cNvGrpSpPr/>
          <p:nvPr/>
        </p:nvGrpSpPr>
        <p:grpSpPr>
          <a:xfrm>
            <a:off x="645592" y="4077072"/>
            <a:ext cx="3364783" cy="1645010"/>
            <a:chOff x="645592" y="4803093"/>
            <a:chExt cx="3364783" cy="1645010"/>
          </a:xfrm>
        </p:grpSpPr>
        <p:pic>
          <p:nvPicPr>
            <p:cNvPr id="7" name="図 6"/>
            <p:cNvPicPr/>
            <p:nvPr/>
          </p:nvPicPr>
          <p:blipFill>
            <a:blip r:embed="rId4"/>
            <a:stretch>
              <a:fillRect/>
            </a:stretch>
          </p:blipFill>
          <p:spPr>
            <a:xfrm>
              <a:off x="645592" y="4818442"/>
              <a:ext cx="1632756" cy="1629661"/>
            </a:xfrm>
            <a:prstGeom prst="rect">
              <a:avLst/>
            </a:prstGeom>
          </p:spPr>
        </p:pic>
        <p:pic>
          <p:nvPicPr>
            <p:cNvPr id="8" name="図 7"/>
            <p:cNvPicPr/>
            <p:nvPr/>
          </p:nvPicPr>
          <p:blipFill>
            <a:blip r:embed="rId5"/>
            <a:stretch>
              <a:fillRect/>
            </a:stretch>
          </p:blipFill>
          <p:spPr>
            <a:xfrm>
              <a:off x="2377619" y="4803093"/>
              <a:ext cx="1632756" cy="1632927"/>
            </a:xfrm>
            <a:prstGeom prst="rect">
              <a:avLst/>
            </a:prstGeom>
          </p:spPr>
        </p:pic>
      </p:grpSp>
      <p:grpSp>
        <p:nvGrpSpPr>
          <p:cNvPr id="14" name="グループ化 13"/>
          <p:cNvGrpSpPr/>
          <p:nvPr/>
        </p:nvGrpSpPr>
        <p:grpSpPr>
          <a:xfrm>
            <a:off x="5291762" y="1945432"/>
            <a:ext cx="3356946" cy="1636193"/>
            <a:chOff x="5291762" y="2923267"/>
            <a:chExt cx="3356946" cy="1636193"/>
          </a:xfrm>
        </p:grpSpPr>
        <p:pic>
          <p:nvPicPr>
            <p:cNvPr id="9" name="図 8"/>
            <p:cNvPicPr/>
            <p:nvPr/>
          </p:nvPicPr>
          <p:blipFill>
            <a:blip r:embed="rId6"/>
            <a:stretch>
              <a:fillRect/>
            </a:stretch>
          </p:blipFill>
          <p:spPr>
            <a:xfrm>
              <a:off x="5291762" y="2923267"/>
              <a:ext cx="1632756" cy="1636193"/>
            </a:xfrm>
            <a:prstGeom prst="rect">
              <a:avLst/>
            </a:prstGeom>
          </p:spPr>
        </p:pic>
        <p:pic>
          <p:nvPicPr>
            <p:cNvPr id="10" name="図 9"/>
            <p:cNvPicPr/>
            <p:nvPr/>
          </p:nvPicPr>
          <p:blipFill>
            <a:blip r:embed="rId7"/>
            <a:stretch>
              <a:fillRect/>
            </a:stretch>
          </p:blipFill>
          <p:spPr>
            <a:xfrm>
              <a:off x="7015952" y="2923267"/>
              <a:ext cx="1632756" cy="1632927"/>
            </a:xfrm>
            <a:prstGeom prst="rect">
              <a:avLst/>
            </a:prstGeom>
          </p:spPr>
        </p:pic>
      </p:grpSp>
      <p:grpSp>
        <p:nvGrpSpPr>
          <p:cNvPr id="16" name="グループ化 15"/>
          <p:cNvGrpSpPr/>
          <p:nvPr/>
        </p:nvGrpSpPr>
        <p:grpSpPr>
          <a:xfrm>
            <a:off x="5288170" y="3717032"/>
            <a:ext cx="3349435" cy="1639785"/>
            <a:chOff x="5288170" y="4813870"/>
            <a:chExt cx="3349435" cy="1639785"/>
          </a:xfrm>
        </p:grpSpPr>
        <p:pic>
          <p:nvPicPr>
            <p:cNvPr id="11" name="図 10"/>
            <p:cNvPicPr/>
            <p:nvPr/>
          </p:nvPicPr>
          <p:blipFill>
            <a:blip r:embed="rId8"/>
            <a:stretch>
              <a:fillRect/>
            </a:stretch>
          </p:blipFill>
          <p:spPr>
            <a:xfrm>
              <a:off x="5288170" y="4813870"/>
              <a:ext cx="1632756" cy="1636193"/>
            </a:xfrm>
            <a:prstGeom prst="rect">
              <a:avLst/>
            </a:prstGeom>
          </p:spPr>
        </p:pic>
        <p:pic>
          <p:nvPicPr>
            <p:cNvPr id="12" name="図 11"/>
            <p:cNvPicPr/>
            <p:nvPr/>
          </p:nvPicPr>
          <p:blipFill>
            <a:blip r:embed="rId9"/>
            <a:stretch>
              <a:fillRect/>
            </a:stretch>
          </p:blipFill>
          <p:spPr>
            <a:xfrm>
              <a:off x="7004849" y="4814196"/>
              <a:ext cx="1632756" cy="1639459"/>
            </a:xfrm>
            <a:prstGeom prst="rect">
              <a:avLst/>
            </a:prstGeom>
          </p:spPr>
        </p:pic>
      </p:grpSp>
      <p:sp>
        <p:nvSpPr>
          <p:cNvPr id="17" name="テキスト ボックス 16"/>
          <p:cNvSpPr txBox="1"/>
          <p:nvPr/>
        </p:nvSpPr>
        <p:spPr>
          <a:xfrm>
            <a:off x="645593" y="3689156"/>
            <a:ext cx="3349762" cy="369332"/>
          </a:xfrm>
          <a:prstGeom prst="rect">
            <a:avLst/>
          </a:prstGeom>
          <a:noFill/>
        </p:spPr>
        <p:txBody>
          <a:bodyPr wrap="square" rtlCol="0">
            <a:spAutoFit/>
          </a:bodyPr>
          <a:lstStyle/>
          <a:p>
            <a:pPr algn="ctr"/>
            <a:r>
              <a:rPr kumimoji="1" lang="ja-JP" altLang="en-US" dirty="0" smtClean="0"/>
              <a:t>理想状態での</a:t>
            </a:r>
            <a:r>
              <a:rPr kumimoji="1" lang="en-US" altLang="ja-JP" dirty="0" smtClean="0"/>
              <a:t>PSF</a:t>
            </a:r>
            <a:endParaRPr kumimoji="1" lang="ja-JP" altLang="en-US" dirty="0"/>
          </a:p>
        </p:txBody>
      </p:sp>
      <p:sp>
        <p:nvSpPr>
          <p:cNvPr id="19" name="テキスト ボックス 18"/>
          <p:cNvSpPr txBox="1"/>
          <p:nvPr/>
        </p:nvSpPr>
        <p:spPr>
          <a:xfrm>
            <a:off x="5004048" y="5578066"/>
            <a:ext cx="3960440" cy="923330"/>
          </a:xfrm>
          <a:prstGeom prst="rect">
            <a:avLst/>
          </a:prstGeom>
          <a:noFill/>
        </p:spPr>
        <p:txBody>
          <a:bodyPr wrap="square" rtlCol="0">
            <a:spAutoFit/>
          </a:bodyPr>
          <a:lstStyle/>
          <a:p>
            <a:pPr algn="ctr"/>
            <a:r>
              <a:rPr lang="ja-JP" altLang="en-US" dirty="0"/>
              <a:t>全セグメント</a:t>
            </a:r>
            <a:r>
              <a:rPr lang="ja-JP" altLang="en-US" dirty="0" smtClean="0"/>
              <a:t>を各々同じだけ傾けた</a:t>
            </a:r>
            <a:endParaRPr lang="en-US" altLang="ja-JP" dirty="0" smtClean="0"/>
          </a:p>
          <a:p>
            <a:pPr algn="ctr"/>
            <a:endParaRPr lang="en-US" altLang="ja-JP" dirty="0" smtClean="0"/>
          </a:p>
          <a:p>
            <a:pPr algn="ctr"/>
            <a:r>
              <a:rPr kumimoji="1" lang="ja-JP" altLang="en-US" dirty="0" smtClean="0"/>
              <a:t>セグメントが</a:t>
            </a:r>
            <a:r>
              <a:rPr kumimoji="1" lang="en-US" altLang="ja-JP" dirty="0" smtClean="0"/>
              <a:t>”</a:t>
            </a:r>
            <a:r>
              <a:rPr kumimoji="1" lang="ja-JP" altLang="en-US" dirty="0" smtClean="0"/>
              <a:t>平板</a:t>
            </a:r>
            <a:r>
              <a:rPr kumimoji="1" lang="en-US" altLang="ja-JP" dirty="0" smtClean="0"/>
              <a:t>”</a:t>
            </a:r>
            <a:r>
              <a:rPr kumimoji="1" lang="ja-JP" altLang="en-US" dirty="0" smtClean="0"/>
              <a:t>である効果が見える</a:t>
            </a:r>
            <a:endParaRPr kumimoji="1" lang="ja-JP" altLang="en-US" dirty="0"/>
          </a:p>
        </p:txBody>
      </p:sp>
      <p:sp>
        <p:nvSpPr>
          <p:cNvPr id="20" name="テキスト ボックス 19"/>
          <p:cNvSpPr txBox="1"/>
          <p:nvPr/>
        </p:nvSpPr>
        <p:spPr>
          <a:xfrm>
            <a:off x="645593" y="5866098"/>
            <a:ext cx="3349762" cy="923330"/>
          </a:xfrm>
          <a:prstGeom prst="rect">
            <a:avLst/>
          </a:prstGeom>
          <a:noFill/>
        </p:spPr>
        <p:txBody>
          <a:bodyPr wrap="square" rtlCol="0">
            <a:spAutoFit/>
          </a:bodyPr>
          <a:lstStyle/>
          <a:p>
            <a:pPr algn="ctr"/>
            <a:r>
              <a:rPr kumimoji="1" lang="ja-JP" altLang="en-US" dirty="0" smtClean="0"/>
              <a:t>制御点を望遠鏡座標系</a:t>
            </a:r>
            <a:r>
              <a:rPr kumimoji="1" lang="en-US" altLang="ja-JP" dirty="0" smtClean="0"/>
              <a:t>Y</a:t>
            </a:r>
            <a:r>
              <a:rPr kumimoji="1" lang="ja-JP" altLang="en-US" dirty="0" smtClean="0"/>
              <a:t>軸の値</a:t>
            </a:r>
            <a:endParaRPr kumimoji="1" lang="en-US" altLang="ja-JP" dirty="0" smtClean="0"/>
          </a:p>
          <a:p>
            <a:pPr algn="ctr"/>
            <a:r>
              <a:rPr lang="ja-JP" altLang="en-US" dirty="0" smtClean="0"/>
              <a:t>に比例させた値に </a:t>
            </a:r>
            <a:r>
              <a:rPr lang="en-US" altLang="ja-JP" dirty="0" smtClean="0"/>
              <a:t>(</a:t>
            </a:r>
            <a:r>
              <a:rPr lang="ja-JP" altLang="en-US" dirty="0" smtClean="0"/>
              <a:t>注</a:t>
            </a:r>
            <a:r>
              <a:rPr lang="en-US" altLang="ja-JP" dirty="0" smtClean="0"/>
              <a:t>:</a:t>
            </a:r>
            <a:r>
              <a:rPr lang="ja-JP" altLang="en-US" dirty="0" smtClean="0"/>
              <a:t> </a:t>
            </a:r>
            <a:r>
              <a:rPr lang="en-US" altLang="ja-JP" dirty="0" smtClean="0"/>
              <a:t>Zernike</a:t>
            </a:r>
            <a:r>
              <a:rPr lang="ja-JP" altLang="en-US" dirty="0" smtClean="0"/>
              <a:t>モードとずれている</a:t>
            </a:r>
            <a:r>
              <a:rPr lang="en-US" altLang="ja-JP" dirty="0" smtClean="0"/>
              <a:t>)</a:t>
            </a:r>
            <a:endParaRPr kumimoji="1" lang="ja-JP" altLang="en-US" dirty="0"/>
          </a:p>
        </p:txBody>
      </p:sp>
    </p:spTree>
    <p:extLst>
      <p:ext uri="{BB962C8B-B14F-4D97-AF65-F5344CB8AC3E}">
        <p14:creationId xmlns:p14="http://schemas.microsoft.com/office/powerpoint/2010/main" val="104166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dirty="0"/>
              <a:t>PSF</a:t>
            </a:r>
            <a:r>
              <a:rPr lang="ja-JP" altLang="en-US" sz="3600" dirty="0"/>
              <a:t>出力の追加 </a:t>
            </a:r>
            <a:r>
              <a:rPr lang="en-US" altLang="ja-JP" sz="3600" dirty="0"/>
              <a:t>– </a:t>
            </a:r>
            <a:r>
              <a:rPr lang="ja-JP" altLang="en-US" sz="3600" dirty="0"/>
              <a:t>演算ルーチン試験</a:t>
            </a:r>
            <a:r>
              <a:rPr lang="ja-JP" altLang="en-US" sz="3600" dirty="0" smtClean="0"/>
              <a:t>サンプル</a:t>
            </a:r>
            <a:endParaRPr kumimoji="1" lang="ja-JP" altLang="en-US" sz="3600" dirty="0"/>
          </a:p>
        </p:txBody>
      </p:sp>
      <p:sp>
        <p:nvSpPr>
          <p:cNvPr id="21" name="TextShape 2"/>
          <p:cNvSpPr txBox="1"/>
          <p:nvPr/>
        </p:nvSpPr>
        <p:spPr>
          <a:xfrm>
            <a:off x="1524994" y="1556792"/>
            <a:ext cx="5985683" cy="454443"/>
          </a:xfrm>
          <a:prstGeom prst="rect">
            <a:avLst/>
          </a:prstGeom>
        </p:spPr>
        <p:txBody>
          <a:bodyPr wrap="none" lIns="81639" tIns="40820" rIns="81639" bIns="40820"/>
          <a:lstStyle/>
          <a:p>
            <a:pPr algn="ctr"/>
            <a:r>
              <a:rPr lang="en-US" sz="2900" dirty="0" err="1" smtClean="0"/>
              <a:t>補正前波面</a:t>
            </a:r>
            <a:r>
              <a:rPr lang="ja-JP" altLang="en-US" sz="2900" dirty="0"/>
              <a:t> </a:t>
            </a:r>
            <a:r>
              <a:rPr lang="ja-JP" altLang="en-US" sz="2900" dirty="0" smtClean="0"/>
              <a:t> 補正後</a:t>
            </a:r>
            <a:r>
              <a:rPr lang="en-US" sz="2900" dirty="0" smtClean="0"/>
              <a:t>PSF</a:t>
            </a:r>
            <a:r>
              <a:rPr lang="ja-JP" altLang="en-US" sz="2900" dirty="0"/>
              <a:t> </a:t>
            </a:r>
            <a:r>
              <a:rPr lang="ja-JP" altLang="en-US" sz="2900" dirty="0" smtClean="0"/>
              <a:t> </a:t>
            </a:r>
            <a:r>
              <a:rPr lang="en-US" sz="2900" dirty="0" err="1" smtClean="0"/>
              <a:t>補正後波面</a:t>
            </a:r>
            <a:endParaRPr dirty="0"/>
          </a:p>
        </p:txBody>
      </p:sp>
      <p:pic>
        <p:nvPicPr>
          <p:cNvPr id="22" name="図 21"/>
          <p:cNvPicPr/>
          <p:nvPr/>
        </p:nvPicPr>
        <p:blipFill>
          <a:blip r:embed="rId2"/>
          <a:stretch>
            <a:fillRect/>
          </a:stretch>
        </p:blipFill>
        <p:spPr>
          <a:xfrm>
            <a:off x="1524994" y="2102262"/>
            <a:ext cx="5985683" cy="1959513"/>
          </a:xfrm>
          <a:prstGeom prst="rect">
            <a:avLst/>
          </a:prstGeom>
        </p:spPr>
      </p:pic>
      <p:pic>
        <p:nvPicPr>
          <p:cNvPr id="23" name="図 22"/>
          <p:cNvPicPr/>
          <p:nvPr/>
        </p:nvPicPr>
        <p:blipFill>
          <a:blip r:embed="rId3"/>
          <a:stretch>
            <a:fillRect/>
          </a:stretch>
        </p:blipFill>
        <p:spPr>
          <a:xfrm>
            <a:off x="1524994" y="4061775"/>
            <a:ext cx="5985683" cy="1959513"/>
          </a:xfrm>
          <a:prstGeom prst="rect">
            <a:avLst/>
          </a:prstGeom>
        </p:spPr>
      </p:pic>
    </p:spTree>
    <p:extLst>
      <p:ext uri="{BB962C8B-B14F-4D97-AF65-F5344CB8AC3E}">
        <p14:creationId xmlns:p14="http://schemas.microsoft.com/office/powerpoint/2010/main" val="3299929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PSF</a:t>
            </a:r>
            <a:r>
              <a:rPr kumimoji="1" lang="ja-JP" altLang="en-US" sz="3200" dirty="0" smtClean="0"/>
              <a:t>の導出 </a:t>
            </a:r>
            <a:r>
              <a:rPr kumimoji="1" lang="en-US" altLang="ja-JP" sz="3200" dirty="0" smtClean="0"/>
              <a:t>–</a:t>
            </a:r>
            <a:r>
              <a:rPr kumimoji="1" lang="ja-JP" altLang="en-US" sz="3200" dirty="0" smtClean="0"/>
              <a:t> 曲率誤差・構造関数</a:t>
            </a:r>
            <a:endParaRPr kumimoji="1" lang="ja-JP" altLang="en-US" sz="32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smtClean="0"/>
              <a:t>そもそも構造関数とは？</a:t>
            </a:r>
            <a:endParaRPr kumimoji="1" lang="en-US" altLang="ja-JP" sz="2800" dirty="0" smtClean="0"/>
          </a:p>
          <a:p>
            <a:r>
              <a:rPr lang="ja-JP" altLang="en-US" sz="2800" dirty="0" smtClean="0"/>
              <a:t>鏡面のエラーを二体相関係数の平均で表したもの</a:t>
            </a:r>
            <a:endParaRPr lang="en-US" altLang="ja-JP" sz="2800" dirty="0" smtClean="0"/>
          </a:p>
          <a:p>
            <a:r>
              <a:rPr lang="ja-JP" altLang="en-US" sz="2800" dirty="0" smtClean="0"/>
              <a:t>相関</a:t>
            </a:r>
            <a:r>
              <a:rPr lang="ja-JP" altLang="en-US" sz="2800" dirty="0"/>
              <a:t>を</a:t>
            </a:r>
            <a:r>
              <a:rPr lang="ja-JP" altLang="en-US" sz="2800" dirty="0" smtClean="0"/>
              <a:t>取る</a:t>
            </a:r>
            <a:r>
              <a:rPr lang="en-US" altLang="ja-JP" sz="2800" dirty="0" smtClean="0"/>
              <a:t>2</a:t>
            </a:r>
            <a:r>
              <a:rPr lang="ja-JP" altLang="en-US" sz="2800" dirty="0" smtClean="0"/>
              <a:t>点間距離の関数で定義される</a:t>
            </a:r>
            <a:endParaRPr kumimoji="1" lang="ja-JP" altLang="en-US" sz="2400" dirty="0"/>
          </a:p>
        </p:txBody>
      </p:sp>
      <p:pic>
        <p:nvPicPr>
          <p:cNvPr id="2050" name="Picture 2" descr="http://www.kusastro.kyoto-u.ac.jp/~iwamuro/Kyoto3m/stru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062287"/>
            <a:ext cx="3795713" cy="37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746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98656" cy="556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77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Agenda</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制御アルゴリズム開発の流れと背景</a:t>
            </a:r>
            <a:endParaRPr kumimoji="1" lang="en-US" altLang="ja-JP" dirty="0" smtClean="0"/>
          </a:p>
          <a:p>
            <a:pPr lvl="1"/>
            <a:r>
              <a:rPr lang="ja-JP" altLang="en-US" dirty="0" smtClean="0"/>
              <a:t>開発ストーリー、過去文献からの</a:t>
            </a:r>
            <a:r>
              <a:rPr lang="en-US" altLang="ja-JP" dirty="0" smtClean="0"/>
              <a:t>input</a:t>
            </a:r>
          </a:p>
          <a:p>
            <a:pPr lvl="1"/>
            <a:r>
              <a:rPr kumimoji="1" lang="ja-JP" altLang="en-US" dirty="0" smtClean="0"/>
              <a:t>アルゴリズム検討・開発時の方針</a:t>
            </a:r>
            <a:endParaRPr kumimoji="1" lang="en-US" altLang="ja-JP" dirty="0" smtClean="0"/>
          </a:p>
          <a:p>
            <a:r>
              <a:rPr lang="ja-JP" altLang="en-US" dirty="0" smtClean="0">
                <a:solidFill>
                  <a:schemeClr val="bg1">
                    <a:lumMod val="75000"/>
                  </a:schemeClr>
                </a:solidFill>
              </a:rPr>
              <a:t>制御アルゴリズムの概要とシミュレーター</a:t>
            </a:r>
            <a:endParaRPr lang="en-US" altLang="ja-JP" dirty="0" smtClean="0">
              <a:solidFill>
                <a:schemeClr val="bg1">
                  <a:lumMod val="75000"/>
                </a:schemeClr>
              </a:solidFill>
            </a:endParaRPr>
          </a:p>
          <a:p>
            <a:r>
              <a:rPr kumimoji="1" lang="ja-JP" altLang="en-US" dirty="0">
                <a:solidFill>
                  <a:schemeClr val="bg1">
                    <a:lumMod val="75000"/>
                  </a:schemeClr>
                </a:solidFill>
              </a:rPr>
              <a:t>センサー配置など</a:t>
            </a:r>
            <a:r>
              <a:rPr kumimoji="1" lang="ja-JP" altLang="en-US" dirty="0" smtClean="0">
                <a:solidFill>
                  <a:schemeClr val="bg1">
                    <a:lumMod val="75000"/>
                  </a:schemeClr>
                </a:solidFill>
              </a:rPr>
              <a:t>を含めた最適化プロセス</a:t>
            </a:r>
            <a:endParaRPr kumimoji="1" lang="en-US" altLang="ja-JP" dirty="0" smtClean="0">
              <a:solidFill>
                <a:schemeClr val="bg1">
                  <a:lumMod val="75000"/>
                </a:schemeClr>
              </a:solidFill>
            </a:endParaRPr>
          </a:p>
          <a:p>
            <a:r>
              <a:rPr lang="ja-JP" altLang="en-US" dirty="0" smtClean="0">
                <a:solidFill>
                  <a:schemeClr val="bg1">
                    <a:lumMod val="75000"/>
                  </a:schemeClr>
                </a:solidFill>
              </a:rPr>
              <a:t>望遠鏡全体としての性能シミュレーター化</a:t>
            </a:r>
            <a:endParaRPr lang="en-US" altLang="ja-JP" dirty="0" smtClean="0">
              <a:solidFill>
                <a:schemeClr val="bg1">
                  <a:lumMod val="75000"/>
                </a:schemeClr>
              </a:solidFill>
            </a:endParaRPr>
          </a:p>
          <a:p>
            <a:r>
              <a:rPr kumimoji="1" lang="ja-JP" altLang="en-US" dirty="0">
                <a:solidFill>
                  <a:schemeClr val="bg1">
                    <a:lumMod val="75000"/>
                  </a:schemeClr>
                </a:solidFill>
              </a:rPr>
              <a:t>今後の課題</a:t>
            </a:r>
          </a:p>
        </p:txBody>
      </p:sp>
    </p:spTree>
    <p:extLst>
      <p:ext uri="{BB962C8B-B14F-4D97-AF65-F5344CB8AC3E}">
        <p14:creationId xmlns:p14="http://schemas.microsoft.com/office/powerpoint/2010/main" val="287404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PSF</a:t>
            </a:r>
            <a:r>
              <a:rPr kumimoji="1" lang="ja-JP" altLang="en-US" sz="3200" dirty="0" smtClean="0"/>
              <a:t>の導出 </a:t>
            </a:r>
            <a:r>
              <a:rPr kumimoji="1" lang="en-US" altLang="ja-JP" sz="3200" dirty="0" smtClean="0"/>
              <a:t>–</a:t>
            </a:r>
            <a:r>
              <a:rPr kumimoji="1" lang="ja-JP" altLang="en-US" sz="3200" dirty="0" smtClean="0"/>
              <a:t> 曲率誤差・構造関数</a:t>
            </a:r>
            <a:endParaRPr kumimoji="1" lang="ja-JP" altLang="en-US" sz="3200" dirty="0"/>
          </a:p>
        </p:txBody>
      </p:sp>
      <p:sp>
        <p:nvSpPr>
          <p:cNvPr id="3" name="コンテンツ プレースホルダー 2"/>
          <p:cNvSpPr>
            <a:spLocks noGrp="1"/>
          </p:cNvSpPr>
          <p:nvPr>
            <p:ph idx="1"/>
          </p:nvPr>
        </p:nvSpPr>
        <p:spPr>
          <a:xfrm>
            <a:off x="457200" y="1600200"/>
            <a:ext cx="8229600" cy="4853136"/>
          </a:xfrm>
        </p:spPr>
        <p:txBody>
          <a:bodyPr>
            <a:normAutofit/>
          </a:bodyPr>
          <a:lstStyle/>
          <a:p>
            <a:pPr marL="0" indent="0">
              <a:buNone/>
            </a:pPr>
            <a:r>
              <a:rPr lang="ja-JP" altLang="en-US" sz="2400" dirty="0"/>
              <a:t>というわけで</a:t>
            </a:r>
            <a:r>
              <a:rPr lang="ja-JP" altLang="en-US" sz="2400" dirty="0" smtClean="0"/>
              <a:t>、</a:t>
            </a:r>
            <a:endParaRPr lang="en-US" altLang="ja-JP" sz="2800" dirty="0" smtClean="0"/>
          </a:p>
          <a:p>
            <a:r>
              <a:rPr kumimoji="1" lang="ja-JP" altLang="en-US" sz="2400" dirty="0" smtClean="0"/>
              <a:t>構造関数を何らかの複数のパラメータで定義する</a:t>
            </a:r>
            <a:endParaRPr kumimoji="1" lang="en-US" altLang="ja-JP" sz="2400" dirty="0" smtClean="0"/>
          </a:p>
          <a:p>
            <a:r>
              <a:rPr lang="ja-JP" altLang="en-US" sz="2400" dirty="0"/>
              <a:t>位相</a:t>
            </a:r>
            <a:r>
              <a:rPr lang="ja-JP" altLang="en-US" sz="2400" dirty="0" smtClean="0"/>
              <a:t>空間上での関数と思って</a:t>
            </a:r>
            <a:r>
              <a:rPr lang="en-US" altLang="ja-JP" sz="2400" dirty="0" smtClean="0"/>
              <a:t>2</a:t>
            </a:r>
            <a:r>
              <a:rPr lang="ja-JP" altLang="en-US" sz="2400" dirty="0" smtClean="0"/>
              <a:t>次元分布化する</a:t>
            </a:r>
            <a:endParaRPr lang="en-US" altLang="ja-JP" sz="2400" dirty="0"/>
          </a:p>
          <a:p>
            <a:r>
              <a:rPr kumimoji="1" lang="ja-JP" altLang="en-US" sz="2400" dirty="0" smtClean="0"/>
              <a:t>フーリエ変換をかけてからランダムな位相を全面に与えて複素成分に分ける</a:t>
            </a:r>
            <a:endParaRPr kumimoji="1" lang="en-US" altLang="ja-JP" sz="2400" dirty="0" smtClean="0"/>
          </a:p>
          <a:p>
            <a:r>
              <a:rPr lang="ja-JP" altLang="en-US" sz="2400" dirty="0" smtClean="0"/>
              <a:t>もう一度逆変換をかけて鏡面の分布に戻す</a:t>
            </a:r>
            <a:endParaRPr lang="en-US" altLang="ja-JP" sz="2400" dirty="0"/>
          </a:p>
          <a:p>
            <a:pPr marL="0" indent="0">
              <a:buNone/>
            </a:pPr>
            <a:r>
              <a:rPr kumimoji="1" lang="ja-JP" altLang="en-US" sz="2400" dirty="0" smtClean="0"/>
              <a:t>という操作で構造関数による分布データを作成する。</a:t>
            </a:r>
            <a:endParaRPr kumimoji="1" lang="en-US" altLang="ja-JP" sz="2400" dirty="0" smtClean="0"/>
          </a:p>
          <a:p>
            <a:pPr marL="0" indent="0">
              <a:buNone/>
            </a:pPr>
            <a:endParaRPr kumimoji="1" lang="en-US" altLang="ja-JP" sz="2400" dirty="0" smtClean="0"/>
          </a:p>
          <a:p>
            <a:pPr marL="0" indent="0">
              <a:buNone/>
            </a:pPr>
            <a:r>
              <a:rPr kumimoji="1" lang="ja-JP" altLang="en-US" sz="2400" dirty="0" smtClean="0"/>
              <a:t>とはいえ、</a:t>
            </a:r>
            <a:r>
              <a:rPr lang="ja-JP" altLang="en-US" sz="2400" dirty="0" smtClean="0"/>
              <a:t>実際の測定した鏡面の残差データがあればそれを構造関数の計算ルーチンの代わりに突っ込むことで、どのような</a:t>
            </a:r>
            <a:r>
              <a:rPr lang="en-US" altLang="ja-JP" sz="2400" dirty="0" smtClean="0"/>
              <a:t>PSF</a:t>
            </a:r>
            <a:r>
              <a:rPr lang="ja-JP" altLang="en-US" sz="2400" dirty="0" smtClean="0"/>
              <a:t>が実現されるかは計算できる、ともいえます。</a:t>
            </a:r>
            <a:endParaRPr kumimoji="1" lang="ja-JP" altLang="en-US" sz="2400" dirty="0"/>
          </a:p>
        </p:txBody>
      </p:sp>
    </p:spTree>
    <p:extLst>
      <p:ext uri="{BB962C8B-B14F-4D97-AF65-F5344CB8AC3E}">
        <p14:creationId xmlns:p14="http://schemas.microsoft.com/office/powerpoint/2010/main" val="2350898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dirty="0"/>
              <a:t>PSF</a:t>
            </a:r>
            <a:r>
              <a:rPr lang="ja-JP" altLang="en-US" sz="3600" dirty="0"/>
              <a:t>出力の追加 </a:t>
            </a:r>
            <a:r>
              <a:rPr lang="en-US" altLang="ja-JP" sz="3600" dirty="0"/>
              <a:t>– </a:t>
            </a:r>
            <a:r>
              <a:rPr lang="ja-JP" altLang="en-US" sz="3600" dirty="0"/>
              <a:t>演算ルーチン試験</a:t>
            </a:r>
            <a:r>
              <a:rPr lang="ja-JP" altLang="en-US" sz="3600" dirty="0" smtClean="0"/>
              <a:t>サンプル</a:t>
            </a:r>
            <a:endParaRPr kumimoji="1" lang="ja-JP" altLang="en-US" sz="3600" dirty="0"/>
          </a:p>
        </p:txBody>
      </p:sp>
      <p:sp>
        <p:nvSpPr>
          <p:cNvPr id="21" name="TextShape 2"/>
          <p:cNvSpPr txBox="1"/>
          <p:nvPr/>
        </p:nvSpPr>
        <p:spPr>
          <a:xfrm>
            <a:off x="513536" y="1556792"/>
            <a:ext cx="7802880" cy="454443"/>
          </a:xfrm>
          <a:prstGeom prst="rect">
            <a:avLst/>
          </a:prstGeom>
        </p:spPr>
        <p:txBody>
          <a:bodyPr wrap="none" lIns="81639" tIns="40820" rIns="81639" bIns="40820"/>
          <a:lstStyle/>
          <a:p>
            <a:pPr algn="ctr"/>
            <a:r>
              <a:rPr lang="ja-JP" altLang="en-US" sz="2900" dirty="0" smtClean="0"/>
              <a:t>鏡面分布         ＋構造関数                  </a:t>
            </a:r>
            <a:r>
              <a:rPr lang="en-US" altLang="ja-JP" sz="2900" dirty="0" smtClean="0"/>
              <a:t>PSF</a:t>
            </a:r>
            <a:r>
              <a:rPr lang="ja-JP" altLang="en-US" sz="2900" dirty="0" smtClean="0"/>
              <a:t>     </a:t>
            </a:r>
            <a:endParaRPr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36" y="2132856"/>
            <a:ext cx="7802880" cy="2590800"/>
          </a:xfrm>
          <a:prstGeom prst="rect">
            <a:avLst/>
          </a:prstGeom>
        </p:spPr>
      </p:pic>
      <p:sp>
        <p:nvSpPr>
          <p:cNvPr id="4" name="テキスト ボックス 3"/>
          <p:cNvSpPr txBox="1"/>
          <p:nvPr/>
        </p:nvSpPr>
        <p:spPr>
          <a:xfrm>
            <a:off x="513537" y="5229200"/>
            <a:ext cx="8018904" cy="1015663"/>
          </a:xfrm>
          <a:prstGeom prst="rect">
            <a:avLst/>
          </a:prstGeom>
          <a:noFill/>
        </p:spPr>
        <p:txBody>
          <a:bodyPr wrap="square" rtlCol="0">
            <a:spAutoFit/>
          </a:bodyPr>
          <a:lstStyle/>
          <a:p>
            <a:r>
              <a:rPr lang="ja-JP" altLang="en-US" sz="2000" dirty="0"/>
              <a:t>ここまでくる</a:t>
            </a:r>
            <a:r>
              <a:rPr lang="ja-JP" altLang="en-US" sz="2000" dirty="0" smtClean="0"/>
              <a:t>と</a:t>
            </a:r>
            <a:r>
              <a:rPr lang="ja-JP" altLang="en-US" sz="2000" dirty="0"/>
              <a:t>かなり</a:t>
            </a:r>
            <a:r>
              <a:rPr lang="ja-JP" altLang="en-US" sz="2000" dirty="0" smtClean="0"/>
              <a:t>リアルな望遠鏡の主鏡を再現した</a:t>
            </a:r>
            <a:r>
              <a:rPr lang="en-US" altLang="ja-JP" sz="2000" dirty="0" smtClean="0"/>
              <a:t>PSF</a:t>
            </a:r>
            <a:r>
              <a:rPr lang="ja-JP" altLang="en-US" sz="2000" dirty="0" smtClean="0"/>
              <a:t>シミュレーションになっている、といっていいはず。</a:t>
            </a:r>
            <a:endParaRPr lang="en-US" altLang="ja-JP" sz="2000" dirty="0" smtClean="0"/>
          </a:p>
          <a:p>
            <a:r>
              <a:rPr kumimoji="1" lang="ja-JP" altLang="en-US" sz="2000" dirty="0"/>
              <a:t>次は、</a:t>
            </a:r>
            <a:r>
              <a:rPr kumimoji="1" lang="ja-JP" altLang="en-US" sz="2000" dirty="0" smtClean="0"/>
              <a:t>この</a:t>
            </a:r>
            <a:r>
              <a:rPr kumimoji="1" lang="en-US" altLang="ja-JP" sz="2000" dirty="0" smtClean="0"/>
              <a:t>PSF</a:t>
            </a:r>
            <a:r>
              <a:rPr kumimoji="1" lang="ja-JP" altLang="en-US" sz="2000" dirty="0" smtClean="0"/>
              <a:t>分布からどうやって評価のための指標を求めるかが問題。</a:t>
            </a:r>
            <a:endParaRPr kumimoji="1" lang="ja-JP" altLang="en-US" sz="2000" dirty="0"/>
          </a:p>
        </p:txBody>
      </p:sp>
    </p:spTree>
    <p:extLst>
      <p:ext uri="{BB962C8B-B14F-4D97-AF65-F5344CB8AC3E}">
        <p14:creationId xmlns:p14="http://schemas.microsoft.com/office/powerpoint/2010/main" val="4098277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シミュレーションでの指標の構築</a:t>
            </a:r>
            <a:endParaRPr kumimoji="1" lang="ja-JP" altLang="en-US" sz="36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smtClean="0"/>
              <a:t>実用性を考えると</a:t>
            </a:r>
            <a:r>
              <a:rPr kumimoji="1" lang="en-US" altLang="ja-JP" sz="2800" dirty="0" smtClean="0"/>
              <a:t>2</a:t>
            </a:r>
            <a:r>
              <a:rPr kumimoji="1" lang="ja-JP" altLang="en-US" sz="2800" dirty="0" smtClean="0"/>
              <a:t>種類の指標がほしい</a:t>
            </a:r>
            <a:endParaRPr kumimoji="1" lang="en-US" altLang="ja-JP" sz="2800" dirty="0" smtClean="0"/>
          </a:p>
          <a:p>
            <a:r>
              <a:rPr lang="en-US" altLang="ja-JP" sz="2400" dirty="0" smtClean="0"/>
              <a:t>PSF</a:t>
            </a:r>
            <a:r>
              <a:rPr lang="ja-JP" altLang="en-US" sz="2400" dirty="0" smtClean="0"/>
              <a:t>から導出される指標 </a:t>
            </a:r>
            <a:r>
              <a:rPr lang="en-US" altLang="ja-JP" sz="2400" dirty="0" smtClean="0"/>
              <a:t>–</a:t>
            </a:r>
            <a:r>
              <a:rPr lang="ja-JP" altLang="en-US" sz="2400" dirty="0" smtClean="0"/>
              <a:t> ただし</a:t>
            </a:r>
            <a:r>
              <a:rPr lang="en-US" altLang="ja-JP" sz="2400" dirty="0" smtClean="0"/>
              <a:t>PSF</a:t>
            </a:r>
            <a:r>
              <a:rPr lang="ja-JP" altLang="en-US" sz="2400" dirty="0" smtClean="0"/>
              <a:t>計算は時間がかかる</a:t>
            </a:r>
            <a:endParaRPr lang="en-US" altLang="ja-JP" sz="2400" dirty="0" smtClean="0"/>
          </a:p>
          <a:p>
            <a:pPr lvl="1"/>
            <a:r>
              <a:rPr lang="ja-JP" altLang="en-US" sz="2000" dirty="0" smtClean="0"/>
              <a:t>できれば</a:t>
            </a:r>
            <a:r>
              <a:rPr lang="en-US" altLang="ja-JP" sz="2000" dirty="0" smtClean="0"/>
              <a:t>FWHM</a:t>
            </a:r>
            <a:r>
              <a:rPr lang="ja-JP" altLang="en-US" sz="2000" dirty="0" smtClean="0"/>
              <a:t>が出せれば望遠鏡全体の誤差配分に活用できる</a:t>
            </a:r>
            <a:endParaRPr lang="en-US" altLang="ja-JP" sz="2000" dirty="0" smtClean="0"/>
          </a:p>
          <a:p>
            <a:r>
              <a:rPr kumimoji="1" lang="ja-JP" altLang="en-US" sz="2400" dirty="0" smtClean="0"/>
              <a:t>制御位置残差からの統計的な指標 </a:t>
            </a:r>
            <a:r>
              <a:rPr kumimoji="1" lang="en-US" altLang="ja-JP" sz="2400" dirty="0" smtClean="0"/>
              <a:t>–</a:t>
            </a:r>
            <a:r>
              <a:rPr kumimoji="1" lang="ja-JP" altLang="en-US" sz="2400" dirty="0" smtClean="0"/>
              <a:t> リアルタイム評価用</a:t>
            </a:r>
            <a:endParaRPr kumimoji="1" lang="en-US" altLang="ja-JP" sz="2400" dirty="0" smtClean="0"/>
          </a:p>
          <a:p>
            <a:pPr marL="0" indent="0">
              <a:buNone/>
            </a:pPr>
            <a:endParaRPr lang="en-US" altLang="ja-JP" sz="2400" dirty="0"/>
          </a:p>
          <a:p>
            <a:pPr marL="0" indent="0">
              <a:buNone/>
            </a:pPr>
            <a:r>
              <a:rPr kumimoji="1" lang="ja-JP" altLang="en-US" sz="2800" dirty="0" smtClean="0"/>
              <a:t>また、主鏡以外で補正可能な量は除外する！</a:t>
            </a:r>
            <a:endParaRPr kumimoji="1" lang="en-US" altLang="ja-JP" sz="2800" dirty="0" smtClean="0"/>
          </a:p>
          <a:p>
            <a:r>
              <a:rPr lang="en-US" altLang="ja-JP" sz="2400" dirty="0" smtClean="0"/>
              <a:t>M2</a:t>
            </a:r>
            <a:r>
              <a:rPr lang="ja-JP" altLang="en-US" sz="2400" dirty="0"/>
              <a:t>以降で修正可能</a:t>
            </a:r>
            <a:r>
              <a:rPr lang="ja-JP" altLang="en-US" sz="2400" dirty="0" smtClean="0"/>
              <a:t>な</a:t>
            </a:r>
            <a:r>
              <a:rPr lang="en-US" altLang="ja-JP" sz="2400" dirty="0" smtClean="0"/>
              <a:t>Zernike</a:t>
            </a:r>
            <a:r>
              <a:rPr lang="ja-JP" altLang="en-US" sz="2400" dirty="0" smtClean="0"/>
              <a:t> </a:t>
            </a:r>
            <a:r>
              <a:rPr lang="en-US" altLang="ja-JP" sz="2400" dirty="0" smtClean="0"/>
              <a:t>0,1</a:t>
            </a:r>
            <a:r>
              <a:rPr lang="ja-JP" altLang="en-US" sz="2400" dirty="0" smtClean="0"/>
              <a:t>次</a:t>
            </a:r>
            <a:endParaRPr lang="en-US" altLang="ja-JP" sz="2400" dirty="0" smtClean="0"/>
          </a:p>
          <a:p>
            <a:pPr lvl="1"/>
            <a:r>
              <a:rPr lang="en-US" altLang="ja-JP" sz="2000" dirty="0" smtClean="0"/>
              <a:t>ELT</a:t>
            </a:r>
            <a:r>
              <a:rPr lang="ja-JP" altLang="en-US" sz="2000" dirty="0" smtClean="0"/>
              <a:t>では</a:t>
            </a:r>
            <a:r>
              <a:rPr lang="en-US" altLang="ja-JP" sz="2000" dirty="0" smtClean="0"/>
              <a:t>M2</a:t>
            </a:r>
            <a:r>
              <a:rPr lang="ja-JP" altLang="en-US" sz="2000" dirty="0" smtClean="0"/>
              <a:t>を含んでシミュレーションしており、本当は入れるべきだが</a:t>
            </a:r>
            <a:endParaRPr lang="en-US" altLang="ja-JP" sz="2000" dirty="0" smtClean="0"/>
          </a:p>
          <a:p>
            <a:r>
              <a:rPr kumimoji="1" lang="ja-JP" altLang="en-US" sz="2400" dirty="0" smtClean="0"/>
              <a:t>セグメント</a:t>
            </a:r>
            <a:r>
              <a:rPr lang="ja-JP" altLang="en-US" sz="2400" dirty="0" smtClean="0"/>
              <a:t>並進の逆補正量は制御位置残差の統計では考慮</a:t>
            </a:r>
            <a:endParaRPr lang="en-US" altLang="ja-JP" sz="2400" dirty="0" smtClean="0"/>
          </a:p>
          <a:p>
            <a:pPr lvl="1"/>
            <a:r>
              <a:rPr kumimoji="1" lang="ja-JP" altLang="en-US" sz="2000" dirty="0" smtClean="0"/>
              <a:t>並進分はエッジセンサーで検出されて制御されている</a:t>
            </a:r>
            <a:r>
              <a:rPr kumimoji="1" lang="en-US" altLang="ja-JP" sz="2000" dirty="0" smtClean="0"/>
              <a:t>(</a:t>
            </a:r>
            <a:r>
              <a:rPr kumimoji="1" lang="ja-JP" altLang="en-US" sz="2000" dirty="0" smtClean="0"/>
              <a:t>はず</a:t>
            </a:r>
            <a:r>
              <a:rPr kumimoji="1" lang="ja-JP" altLang="en-US" sz="2000" dirty="0" err="1" smtClean="0"/>
              <a:t>な</a:t>
            </a:r>
            <a:r>
              <a:rPr kumimoji="1" lang="en-US" altLang="ja-JP" sz="2000" dirty="0" smtClean="0"/>
              <a:t>)</a:t>
            </a:r>
            <a:r>
              <a:rPr kumimoji="1" lang="ja-JP" altLang="en-US" sz="2000" dirty="0" smtClean="0"/>
              <a:t>ので</a:t>
            </a:r>
            <a:endParaRPr kumimoji="1" lang="ja-JP" altLang="en-US" sz="2000" dirty="0"/>
          </a:p>
        </p:txBody>
      </p:sp>
    </p:spTree>
    <p:extLst>
      <p:ext uri="{BB962C8B-B14F-4D97-AF65-F5344CB8AC3E}">
        <p14:creationId xmlns:p14="http://schemas.microsoft.com/office/powerpoint/2010/main" val="2965432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指標の構築 </a:t>
            </a:r>
            <a:r>
              <a:rPr kumimoji="1" lang="en-US" altLang="ja-JP" sz="3600" dirty="0" smtClean="0"/>
              <a:t>I</a:t>
            </a:r>
            <a:r>
              <a:rPr lang="ja-JP" altLang="en-US" sz="3600" dirty="0" smtClean="0"/>
              <a:t> </a:t>
            </a:r>
            <a:r>
              <a:rPr lang="en-US" altLang="ja-JP" sz="3600" dirty="0" smtClean="0"/>
              <a:t>–</a:t>
            </a:r>
            <a:r>
              <a:rPr lang="ja-JP" altLang="en-US" sz="3600" dirty="0" smtClean="0"/>
              <a:t> </a:t>
            </a:r>
            <a:r>
              <a:rPr lang="en-US" altLang="ja-JP" sz="3600" dirty="0" smtClean="0"/>
              <a:t>Zernike</a:t>
            </a:r>
            <a:r>
              <a:rPr lang="ja-JP" altLang="en-US" sz="3600" dirty="0" smtClean="0"/>
              <a:t> </a:t>
            </a:r>
            <a:r>
              <a:rPr lang="en-US" altLang="ja-JP" sz="3600" dirty="0" smtClean="0"/>
              <a:t>0,1</a:t>
            </a:r>
            <a:r>
              <a:rPr lang="ja-JP" altLang="en-US" sz="3600" dirty="0"/>
              <a:t>次の除去</a:t>
            </a:r>
            <a:endParaRPr kumimoji="1" lang="ja-JP" altLang="en-US" sz="3600"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sz="2800" dirty="0" smtClean="0"/>
              <a:t>Zernike</a:t>
            </a:r>
            <a:r>
              <a:rPr kumimoji="1" lang="ja-JP" altLang="en-US" sz="2800" dirty="0" smtClean="0"/>
              <a:t> </a:t>
            </a:r>
            <a:r>
              <a:rPr kumimoji="1" lang="en-US" altLang="ja-JP" sz="2800" dirty="0" smtClean="0"/>
              <a:t>0,1</a:t>
            </a:r>
            <a:r>
              <a:rPr kumimoji="1" lang="ja-JP" altLang="en-US" sz="2800" dirty="0" smtClean="0"/>
              <a:t>次は本来は除去されているはず</a:t>
            </a:r>
            <a:endParaRPr kumimoji="1" lang="en-US" altLang="ja-JP" sz="2800" dirty="0" smtClean="0"/>
          </a:p>
          <a:p>
            <a:r>
              <a:rPr lang="en-US" altLang="ja-JP" sz="2400" dirty="0" smtClean="0"/>
              <a:t>0</a:t>
            </a:r>
            <a:r>
              <a:rPr lang="ja-JP" altLang="en-US" sz="2400" dirty="0" smtClean="0"/>
              <a:t>次</a:t>
            </a:r>
            <a:r>
              <a:rPr lang="en-US" altLang="ja-JP" sz="2400" dirty="0" smtClean="0"/>
              <a:t>(Piston)</a:t>
            </a:r>
            <a:r>
              <a:rPr lang="ja-JP" altLang="en-US" sz="2400" dirty="0" smtClean="0"/>
              <a:t>は</a:t>
            </a:r>
            <a:r>
              <a:rPr lang="en-US" altLang="ja-JP" sz="2400" dirty="0" smtClean="0"/>
              <a:t>M1-M2</a:t>
            </a:r>
            <a:r>
              <a:rPr lang="ja-JP" altLang="en-US" sz="2400" dirty="0"/>
              <a:t>間</a:t>
            </a:r>
            <a:r>
              <a:rPr lang="ja-JP" altLang="en-US" sz="2400" dirty="0" smtClean="0"/>
              <a:t>距離</a:t>
            </a:r>
            <a:r>
              <a:rPr lang="ja-JP" altLang="en-US" sz="2400" dirty="0"/>
              <a:t>を</a:t>
            </a:r>
            <a:r>
              <a:rPr lang="ja-JP" altLang="en-US" sz="2400" dirty="0" smtClean="0"/>
              <a:t>変える</a:t>
            </a:r>
            <a:endParaRPr lang="en-US" altLang="ja-JP" sz="2400" dirty="0" smtClean="0"/>
          </a:p>
          <a:p>
            <a:r>
              <a:rPr kumimoji="1" lang="en-US" altLang="ja-JP" sz="2400" dirty="0" smtClean="0"/>
              <a:t>1</a:t>
            </a:r>
            <a:r>
              <a:rPr kumimoji="1" lang="ja-JP" altLang="en-US" sz="2400" dirty="0" smtClean="0"/>
              <a:t>次</a:t>
            </a:r>
            <a:r>
              <a:rPr kumimoji="1" lang="en-US" altLang="ja-JP" sz="2400" dirty="0" smtClean="0"/>
              <a:t>(Tilt)</a:t>
            </a:r>
            <a:r>
              <a:rPr kumimoji="1" lang="ja-JP" altLang="en-US" sz="2400" dirty="0" smtClean="0"/>
              <a:t>は</a:t>
            </a:r>
            <a:r>
              <a:rPr kumimoji="1" lang="en-US" altLang="ja-JP" sz="2400" dirty="0" smtClean="0"/>
              <a:t>AG</a:t>
            </a:r>
            <a:r>
              <a:rPr kumimoji="1" lang="ja-JP" altLang="en-US" sz="2400" dirty="0" smtClean="0"/>
              <a:t>で補正される</a:t>
            </a:r>
            <a:endParaRPr kumimoji="1" lang="en-US" altLang="ja-JP" sz="2400" dirty="0" smtClean="0"/>
          </a:p>
          <a:p>
            <a:endParaRPr lang="en-US" altLang="ja-JP" sz="2400" dirty="0"/>
          </a:p>
          <a:p>
            <a:pPr marL="0" indent="0">
              <a:buNone/>
            </a:pPr>
            <a:r>
              <a:rPr kumimoji="1" lang="ja-JP" altLang="en-US" sz="2400" dirty="0" smtClean="0"/>
              <a:t>ただし、アクチュエータ制御量だけから求めるのはかなり面倒。</a:t>
            </a:r>
            <a:endParaRPr kumimoji="1" lang="en-US" altLang="ja-JP" sz="2400" dirty="0" smtClean="0"/>
          </a:p>
          <a:p>
            <a:pPr marL="0" indent="0">
              <a:buNone/>
            </a:pPr>
            <a:r>
              <a:rPr kumimoji="1" lang="ja-JP" altLang="en-US" sz="2400" dirty="0" smtClean="0"/>
              <a:t>つまり、位相マップ上でフィットして補正すべきであるが、アクチュエーターはそれぞれ並行ではないので、直接求めることはできない。</a:t>
            </a:r>
            <a:endParaRPr kumimoji="1" lang="en-US" altLang="ja-JP" sz="2400" dirty="0" smtClean="0"/>
          </a:p>
          <a:p>
            <a:pPr marL="0" indent="0" algn="r">
              <a:buNone/>
            </a:pPr>
            <a:r>
              <a:rPr lang="ja-JP" altLang="en-US" sz="2400" dirty="0" smtClean="0"/>
              <a:t>→ モデル</a:t>
            </a:r>
            <a:r>
              <a:rPr lang="en-US" altLang="ja-JP" sz="2400" dirty="0" smtClean="0"/>
              <a:t>(</a:t>
            </a:r>
            <a:r>
              <a:rPr lang="ja-JP" altLang="en-US" sz="2400" dirty="0" smtClean="0"/>
              <a:t>数式</a:t>
            </a:r>
            <a:r>
              <a:rPr lang="en-US" altLang="ja-JP" sz="2400" dirty="0" smtClean="0"/>
              <a:t>)</a:t>
            </a:r>
            <a:r>
              <a:rPr lang="ja-JP" altLang="en-US" sz="2400" dirty="0" smtClean="0"/>
              <a:t>で変換関数を出しておいてそれを適用する</a:t>
            </a:r>
            <a:endParaRPr lang="en-US" altLang="ja-JP" sz="2400" dirty="0" smtClean="0"/>
          </a:p>
          <a:p>
            <a:pPr marL="0" indent="0" algn="r">
              <a:buNone/>
            </a:pPr>
            <a:r>
              <a:rPr kumimoji="1" lang="en-US" altLang="ja-JP" sz="2400" dirty="0" smtClean="0"/>
              <a:t>(</a:t>
            </a:r>
            <a:r>
              <a:rPr kumimoji="1" lang="ja-JP" altLang="en-US" sz="2400" dirty="0" smtClean="0"/>
              <a:t>アクチュエータ制御量分布に対する計算</a:t>
            </a:r>
            <a:r>
              <a:rPr kumimoji="1" lang="en-US" altLang="ja-JP" sz="2400" dirty="0" smtClean="0"/>
              <a:t>)</a:t>
            </a:r>
          </a:p>
        </p:txBody>
      </p:sp>
      <p:pic>
        <p:nvPicPr>
          <p:cNvPr id="4" name="図 3"/>
          <p:cNvPicPr/>
          <p:nvPr/>
        </p:nvPicPr>
        <p:blipFill>
          <a:blip r:embed="rId2"/>
          <a:stretch>
            <a:fillRect/>
          </a:stretch>
        </p:blipFill>
        <p:spPr>
          <a:xfrm>
            <a:off x="6876256" y="1340768"/>
            <a:ext cx="2021352" cy="1900727"/>
          </a:xfrm>
          <a:prstGeom prst="rect">
            <a:avLst/>
          </a:prstGeom>
        </p:spPr>
      </p:pic>
    </p:spTree>
    <p:extLst>
      <p:ext uri="{BB962C8B-B14F-4D97-AF65-F5344CB8AC3E}">
        <p14:creationId xmlns:p14="http://schemas.microsoft.com/office/powerpoint/2010/main" val="3940690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指標の構築 </a:t>
            </a:r>
            <a:r>
              <a:rPr kumimoji="1" lang="en-US" altLang="ja-JP" sz="3600" dirty="0" smtClean="0"/>
              <a:t>I</a:t>
            </a:r>
            <a:r>
              <a:rPr lang="ja-JP" altLang="en-US" sz="3600" dirty="0" smtClean="0"/>
              <a:t> </a:t>
            </a:r>
            <a:r>
              <a:rPr lang="en-US" altLang="ja-JP" sz="3600" dirty="0" smtClean="0"/>
              <a:t>–</a:t>
            </a:r>
            <a:r>
              <a:rPr lang="ja-JP" altLang="en-US" sz="3600" dirty="0" smtClean="0"/>
              <a:t> セグメント並進の逆補正</a:t>
            </a:r>
            <a:endParaRPr kumimoji="1" lang="ja-JP" altLang="en-US" sz="3600" dirty="0"/>
          </a:p>
        </p:txBody>
      </p:sp>
      <p:sp>
        <p:nvSpPr>
          <p:cNvPr id="5" name="コンテンツ プレースホルダー 4"/>
          <p:cNvSpPr>
            <a:spLocks noGrp="1"/>
          </p:cNvSpPr>
          <p:nvPr>
            <p:ph idx="1"/>
          </p:nvPr>
        </p:nvSpPr>
        <p:spPr/>
        <p:txBody>
          <a:bodyPr>
            <a:normAutofit/>
          </a:bodyPr>
          <a:lstStyle/>
          <a:p>
            <a:pPr marL="0" indent="0">
              <a:buNone/>
            </a:pPr>
            <a:r>
              <a:rPr lang="ja-JP" altLang="en-US" sz="2800" dirty="0"/>
              <a:t>セグメント並進によって発生する位相差</a:t>
            </a:r>
            <a:r>
              <a:rPr lang="ja-JP" altLang="en-US" sz="2800" dirty="0" smtClean="0"/>
              <a:t>分布から</a:t>
            </a:r>
            <a:r>
              <a:rPr lang="ja-JP" altLang="en-US" sz="2800" dirty="0"/>
              <a:t>、アクチュエータの駆動により実現</a:t>
            </a:r>
            <a:r>
              <a:rPr lang="ja-JP" altLang="en-US" sz="2800" dirty="0" smtClean="0"/>
              <a:t>可能な</a:t>
            </a:r>
            <a:r>
              <a:rPr lang="ja-JP" altLang="en-US" sz="2800" dirty="0"/>
              <a:t>ピストン・傾き成分のみを</a:t>
            </a:r>
            <a:r>
              <a:rPr lang="en-US" altLang="ja-JP" sz="2800" dirty="0"/>
              <a:t>(</a:t>
            </a:r>
            <a:r>
              <a:rPr lang="ja-JP" altLang="en-US" sz="2800" dirty="0"/>
              <a:t>数学的な</a:t>
            </a:r>
            <a:r>
              <a:rPr lang="en-US" altLang="ja-JP" sz="2800" dirty="0"/>
              <a:t>)</a:t>
            </a:r>
            <a:r>
              <a:rPr lang="ja-JP" altLang="en-US" sz="2800" dirty="0" smtClean="0"/>
              <a:t>近似で</a:t>
            </a:r>
            <a:r>
              <a:rPr lang="ja-JP" altLang="en-US" sz="2800" dirty="0"/>
              <a:t>求め、シミュレータ内部でもつ現在の</a:t>
            </a:r>
            <a:r>
              <a:rPr lang="en-US" altLang="ja-JP" sz="2800" dirty="0"/>
              <a:t>(</a:t>
            </a:r>
            <a:r>
              <a:rPr lang="ja-JP" altLang="en-US" sz="2800" dirty="0" smtClean="0"/>
              <a:t>理想的</a:t>
            </a:r>
            <a:r>
              <a:rPr lang="ja-JP" altLang="en-US" sz="2800" dirty="0"/>
              <a:t>な</a:t>
            </a:r>
            <a:r>
              <a:rPr lang="en-US" altLang="ja-JP" sz="2800" dirty="0"/>
              <a:t>)</a:t>
            </a:r>
            <a:r>
              <a:rPr lang="ja-JP" altLang="en-US" sz="2800" dirty="0"/>
              <a:t>セグメント並進量から</a:t>
            </a:r>
            <a:r>
              <a:rPr lang="ja-JP" altLang="en-US" sz="2800" dirty="0" smtClean="0"/>
              <a:t>アクチュエータ</a:t>
            </a:r>
            <a:r>
              <a:rPr lang="ja-JP" altLang="en-US" sz="2800" dirty="0"/>
              <a:t>の逆補正値を計算するモジュールを作成する。</a:t>
            </a:r>
          </a:p>
          <a:p>
            <a:pPr marL="0" indent="0">
              <a:buNone/>
            </a:pPr>
            <a:endParaRPr lang="en-US" altLang="ja-JP" sz="2800" dirty="0" smtClean="0"/>
          </a:p>
          <a:p>
            <a:pPr marL="0" indent="0">
              <a:buNone/>
            </a:pPr>
            <a:r>
              <a:rPr lang="ja-JP" altLang="en-US" sz="2800" dirty="0" smtClean="0"/>
              <a:t>ただし</a:t>
            </a:r>
            <a:r>
              <a:rPr lang="ja-JP" altLang="en-US" sz="2800" dirty="0"/>
              <a:t>、アクチュエータの駆動方向と</a:t>
            </a:r>
            <a:r>
              <a:rPr lang="ja-JP" altLang="en-US" sz="2800" dirty="0" smtClean="0"/>
              <a:t>位相差が</a:t>
            </a:r>
            <a:r>
              <a:rPr lang="ja-JP" altLang="en-US" sz="2800" dirty="0"/>
              <a:t>発生する方向が同じ方向でないことに</a:t>
            </a:r>
            <a:r>
              <a:rPr lang="ja-JP" altLang="en-US" sz="2800" dirty="0" smtClean="0"/>
              <a:t>注意して</a:t>
            </a:r>
            <a:r>
              <a:rPr lang="en-US" altLang="ja-JP" sz="2800" dirty="0"/>
              <a:t>3</a:t>
            </a:r>
            <a:r>
              <a:rPr lang="ja-JP" altLang="en-US" sz="2800" dirty="0"/>
              <a:t>次元的にすべてを計算する。</a:t>
            </a:r>
          </a:p>
          <a:p>
            <a:pPr marL="0" indent="0">
              <a:buNone/>
            </a:pPr>
            <a:endParaRPr kumimoji="1" lang="ja-JP" altLang="en-US" sz="2800" dirty="0"/>
          </a:p>
        </p:txBody>
      </p:sp>
    </p:spTree>
    <p:extLst>
      <p:ext uri="{BB962C8B-B14F-4D97-AF65-F5344CB8AC3E}">
        <p14:creationId xmlns:p14="http://schemas.microsoft.com/office/powerpoint/2010/main" val="1999753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図 144"/>
          <p:cNvPicPr/>
          <p:nvPr/>
        </p:nvPicPr>
        <p:blipFill>
          <a:blip r:embed="rId2"/>
          <a:stretch>
            <a:fillRect/>
          </a:stretch>
        </p:blipFill>
        <p:spPr>
          <a:xfrm>
            <a:off x="326551" y="979756"/>
            <a:ext cx="5779956" cy="2868400"/>
          </a:xfrm>
          <a:prstGeom prst="rect">
            <a:avLst/>
          </a:prstGeom>
        </p:spPr>
      </p:pic>
      <p:pic>
        <p:nvPicPr>
          <p:cNvPr id="146" name="図 145"/>
          <p:cNvPicPr/>
          <p:nvPr/>
        </p:nvPicPr>
        <p:blipFill>
          <a:blip r:embed="rId3"/>
          <a:stretch>
            <a:fillRect/>
          </a:stretch>
        </p:blipFill>
        <p:spPr>
          <a:xfrm>
            <a:off x="326551" y="3919026"/>
            <a:ext cx="5788446" cy="2868400"/>
          </a:xfrm>
          <a:prstGeom prst="rect">
            <a:avLst/>
          </a:prstGeom>
        </p:spPr>
      </p:pic>
      <p:sp>
        <p:nvSpPr>
          <p:cNvPr id="147" name="TextShape 2"/>
          <p:cNvSpPr txBox="1"/>
          <p:nvPr/>
        </p:nvSpPr>
        <p:spPr>
          <a:xfrm>
            <a:off x="6204472" y="2596681"/>
            <a:ext cx="2775685" cy="1322345"/>
          </a:xfrm>
          <a:prstGeom prst="rect">
            <a:avLst/>
          </a:prstGeom>
        </p:spPr>
        <p:txBody>
          <a:bodyPr wrap="none" lIns="81639" tIns="40820" rIns="81639" bIns="40820"/>
          <a:lstStyle/>
          <a:p>
            <a:pPr algn="ctr"/>
            <a:r>
              <a:rPr lang="en-US" sz="2900"/>
              <a:t>X方向10um</a:t>
            </a:r>
            <a:endParaRPr/>
          </a:p>
          <a:p>
            <a:r>
              <a:rPr lang="en-US" sz="2900"/>
              <a:t>左 : +- 1.2位相</a:t>
            </a:r>
            <a:endParaRPr/>
          </a:p>
          <a:p>
            <a:r>
              <a:rPr lang="en-US" sz="2900"/>
              <a:t>右 : +- 0.0006</a:t>
            </a:r>
            <a:endParaRPr/>
          </a:p>
        </p:txBody>
      </p:sp>
      <p:sp>
        <p:nvSpPr>
          <p:cNvPr id="148" name="TextShape 3"/>
          <p:cNvSpPr txBox="1"/>
          <p:nvPr/>
        </p:nvSpPr>
        <p:spPr>
          <a:xfrm>
            <a:off x="6041197" y="5209365"/>
            <a:ext cx="3265512" cy="1322345"/>
          </a:xfrm>
          <a:prstGeom prst="rect">
            <a:avLst/>
          </a:prstGeom>
        </p:spPr>
        <p:txBody>
          <a:bodyPr wrap="none" lIns="81639" tIns="40820" rIns="81639" bIns="40820"/>
          <a:lstStyle/>
          <a:p>
            <a:pPr algn="ctr"/>
            <a:r>
              <a:rPr lang="en-US" sz="2900"/>
              <a:t>Y方向10um</a:t>
            </a:r>
            <a:endParaRPr/>
          </a:p>
          <a:p>
            <a:r>
              <a:rPr lang="en-US" sz="2900"/>
              <a:t>左 : +- 0.8位相</a:t>
            </a:r>
            <a:endParaRPr/>
          </a:p>
          <a:p>
            <a:r>
              <a:rPr lang="en-US" sz="2900"/>
              <a:t>右 : -0.006 +0.002</a:t>
            </a:r>
            <a:endParaRPr/>
          </a:p>
        </p:txBody>
      </p:sp>
      <p:sp>
        <p:nvSpPr>
          <p:cNvPr id="149" name="TextShape 4"/>
          <p:cNvSpPr txBox="1"/>
          <p:nvPr/>
        </p:nvSpPr>
        <p:spPr>
          <a:xfrm>
            <a:off x="6204472" y="979756"/>
            <a:ext cx="2775685" cy="1322345"/>
          </a:xfrm>
          <a:prstGeom prst="rect">
            <a:avLst/>
          </a:prstGeom>
        </p:spPr>
        <p:txBody>
          <a:bodyPr wrap="none" lIns="81639" tIns="40820" rIns="81639" bIns="40820"/>
          <a:lstStyle/>
          <a:p>
            <a:r>
              <a:rPr lang="en-US" sz="2900"/>
              <a:t>波長 : 1 um</a:t>
            </a:r>
            <a:endParaRPr/>
          </a:p>
          <a:p>
            <a:r>
              <a:rPr lang="en-US" sz="2900"/>
              <a:t>分解能 :</a:t>
            </a:r>
            <a:endParaRPr/>
          </a:p>
          <a:p>
            <a:r>
              <a:rPr lang="en-US" sz="2900"/>
              <a:t> 3.89mm/pixel</a:t>
            </a:r>
            <a:endParaRPr/>
          </a:p>
        </p:txBody>
      </p:sp>
      <p:sp>
        <p:nvSpPr>
          <p:cNvPr id="8" name="タイトル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t>指標の構築 </a:t>
            </a:r>
            <a:r>
              <a:rPr lang="en-US" altLang="ja-JP" sz="3600" dirty="0" smtClean="0"/>
              <a:t>I</a:t>
            </a:r>
            <a:r>
              <a:rPr lang="ja-JP" altLang="en-US" sz="3600" dirty="0" smtClean="0"/>
              <a:t> </a:t>
            </a:r>
            <a:r>
              <a:rPr lang="en-US" altLang="ja-JP" sz="3600" dirty="0" smtClean="0"/>
              <a:t>–</a:t>
            </a:r>
            <a:r>
              <a:rPr lang="ja-JP" altLang="en-US" sz="3600" dirty="0" smtClean="0"/>
              <a:t> セグメント並進の逆補正</a:t>
            </a:r>
            <a:endParaRPr lang="ja-JP" altLang="en-US" sz="3600" dirty="0"/>
          </a:p>
        </p:txBody>
      </p:sp>
      <p:cxnSp>
        <p:nvCxnSpPr>
          <p:cNvPr id="3" name="直線矢印コネクタ 2"/>
          <p:cNvCxnSpPr/>
          <p:nvPr/>
        </p:nvCxnSpPr>
        <p:spPr>
          <a:xfrm>
            <a:off x="2843808" y="3573016"/>
            <a:ext cx="79208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843808" y="6525344"/>
            <a:ext cx="79208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937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指標の構築 </a:t>
            </a:r>
            <a:r>
              <a:rPr kumimoji="1" lang="en-US" altLang="ja-JP" sz="3600" dirty="0" smtClean="0"/>
              <a:t>II</a:t>
            </a:r>
            <a:r>
              <a:rPr lang="ja-JP" altLang="en-US" sz="3600" dirty="0" smtClean="0"/>
              <a:t> </a:t>
            </a:r>
            <a:r>
              <a:rPr lang="en-US" altLang="ja-JP" sz="3600" dirty="0" smtClean="0"/>
              <a:t>–</a:t>
            </a:r>
            <a:r>
              <a:rPr lang="ja-JP" altLang="en-US" sz="3600" dirty="0" smtClean="0"/>
              <a:t> </a:t>
            </a:r>
            <a:r>
              <a:rPr lang="en-US" altLang="ja-JP" sz="3600" dirty="0" smtClean="0"/>
              <a:t>PSF</a:t>
            </a:r>
            <a:r>
              <a:rPr lang="ja-JP" altLang="en-US" sz="3600" dirty="0" smtClean="0"/>
              <a:t>に対する指標</a:t>
            </a:r>
            <a:endParaRPr kumimoji="1" lang="ja-JP" altLang="en-US" sz="3600" dirty="0"/>
          </a:p>
        </p:txBody>
      </p:sp>
      <p:sp>
        <p:nvSpPr>
          <p:cNvPr id="5" name="コンテンツ プレースホルダー 4"/>
          <p:cNvSpPr>
            <a:spLocks noGrp="1"/>
          </p:cNvSpPr>
          <p:nvPr>
            <p:ph idx="1"/>
          </p:nvPr>
        </p:nvSpPr>
        <p:spPr/>
        <p:txBody>
          <a:bodyPr>
            <a:normAutofit/>
          </a:bodyPr>
          <a:lstStyle/>
          <a:p>
            <a:pPr marL="0" indent="0">
              <a:buNone/>
            </a:pPr>
            <a:r>
              <a:rPr lang="en-US" altLang="ja-JP" sz="2800" dirty="0" smtClean="0"/>
              <a:t>PSF</a:t>
            </a:r>
            <a:r>
              <a:rPr lang="ja-JP" altLang="en-US" sz="2800" dirty="0" smtClean="0"/>
              <a:t>を求めるためにはそれなりの時間がかかり、</a:t>
            </a:r>
            <a:r>
              <a:rPr lang="en-US" altLang="ja-JP" sz="2800" dirty="0" smtClean="0"/>
              <a:t>PSF</a:t>
            </a:r>
            <a:r>
              <a:rPr lang="ja-JP" altLang="en-US" sz="2800" dirty="0" smtClean="0"/>
              <a:t>に対する指標はリアルタイムシミュレータ用ではなく静的解析に利用するためのもの。</a:t>
            </a:r>
            <a:endParaRPr lang="en-US" altLang="ja-JP" sz="2800" dirty="0" smtClean="0"/>
          </a:p>
          <a:p>
            <a:pPr marL="0" indent="0">
              <a:buNone/>
            </a:pPr>
            <a:r>
              <a:rPr kumimoji="1" lang="ja-JP" altLang="en-US" sz="2400" dirty="0" smtClean="0"/>
              <a:t>もっとも、せっかく</a:t>
            </a:r>
            <a:r>
              <a:rPr kumimoji="1" lang="en-US" altLang="ja-JP" sz="2400" dirty="0" smtClean="0"/>
              <a:t>PSF</a:t>
            </a:r>
            <a:r>
              <a:rPr kumimoji="1" lang="ja-JP" altLang="en-US" sz="2400" dirty="0" err="1" smtClean="0"/>
              <a:t>まで</a:t>
            </a:r>
            <a:r>
              <a:rPr kumimoji="1" lang="ja-JP" altLang="en-US" sz="2400" dirty="0" smtClean="0"/>
              <a:t>出したのだから</a:t>
            </a:r>
            <a:r>
              <a:rPr lang="en-US" altLang="ja-JP" sz="2400" dirty="0" err="1" smtClean="0"/>
              <a:t>Strehl</a:t>
            </a:r>
            <a:r>
              <a:rPr lang="ja-JP" altLang="en-US" sz="2400" dirty="0" smtClean="0"/>
              <a:t> </a:t>
            </a:r>
            <a:r>
              <a:rPr lang="en-US" altLang="ja-JP" sz="2400" dirty="0" smtClean="0"/>
              <a:t>ratio</a:t>
            </a:r>
            <a:r>
              <a:rPr lang="ja-JP" altLang="en-US" sz="2400" dirty="0" smtClean="0"/>
              <a:t>とかも出して評価したい、というのが始まり。</a:t>
            </a:r>
            <a:endParaRPr lang="en-US" altLang="ja-JP" sz="2400" dirty="0" smtClean="0"/>
          </a:p>
          <a:p>
            <a:pPr marL="0" indent="0">
              <a:buNone/>
            </a:pPr>
            <a:endParaRPr lang="en-US" altLang="ja-JP" sz="2800" dirty="0" smtClean="0"/>
          </a:p>
          <a:p>
            <a:pPr marL="0" indent="0">
              <a:buNone/>
            </a:pPr>
            <a:r>
              <a:rPr lang="ja-JP" altLang="en-US" sz="2400" dirty="0" smtClean="0"/>
              <a:t>ただし、滑らか</a:t>
            </a:r>
            <a:r>
              <a:rPr lang="ja-JP" altLang="en-US" sz="2400" dirty="0"/>
              <a:t>とは</a:t>
            </a:r>
            <a:r>
              <a:rPr lang="ja-JP" altLang="en-US" sz="2400" dirty="0" smtClean="0"/>
              <a:t>いえないので</a:t>
            </a:r>
            <a:r>
              <a:rPr lang="en-US" altLang="ja-JP" sz="2400" dirty="0" smtClean="0"/>
              <a:t>Gaussian</a:t>
            </a:r>
            <a:r>
              <a:rPr lang="ja-JP" altLang="en-US" sz="2400" dirty="0" smtClean="0"/>
              <a:t> </a:t>
            </a:r>
            <a:r>
              <a:rPr lang="en-US" altLang="ja-JP" sz="2400" dirty="0" smtClean="0"/>
              <a:t>fit</a:t>
            </a:r>
            <a:r>
              <a:rPr lang="ja-JP" altLang="en-US" sz="2400" dirty="0" smtClean="0"/>
              <a:t>とかは困難であり、</a:t>
            </a:r>
            <a:r>
              <a:rPr lang="en-US" altLang="ja-JP" sz="2400" dirty="0" smtClean="0"/>
              <a:t>Encircled</a:t>
            </a:r>
            <a:r>
              <a:rPr lang="ja-JP" altLang="en-US" sz="2400" dirty="0" smtClean="0"/>
              <a:t> </a:t>
            </a:r>
            <a:r>
              <a:rPr lang="en-US" altLang="ja-JP" sz="2400" dirty="0" err="1" smtClean="0"/>
              <a:t>Engergy</a:t>
            </a:r>
            <a:r>
              <a:rPr lang="ja-JP" altLang="en-US" sz="2400" dirty="0" smtClean="0"/>
              <a:t>の値から無理やり</a:t>
            </a:r>
            <a:r>
              <a:rPr lang="en-US" altLang="ja-JP" sz="2400" dirty="0" smtClean="0"/>
              <a:t>Gaussian</a:t>
            </a:r>
            <a:r>
              <a:rPr lang="ja-JP" altLang="en-US" sz="2400" dirty="0" smtClean="0"/>
              <a:t>を仮定することで逆算して</a:t>
            </a:r>
            <a:r>
              <a:rPr lang="en-US" altLang="ja-JP" sz="2400" dirty="0" smtClean="0"/>
              <a:t>FWHM</a:t>
            </a:r>
            <a:r>
              <a:rPr lang="ja-JP" altLang="en-US" sz="2400" dirty="0" smtClean="0"/>
              <a:t>を求める。</a:t>
            </a:r>
            <a:endParaRPr lang="en-US" altLang="ja-JP" sz="2400" dirty="0" smtClean="0"/>
          </a:p>
        </p:txBody>
      </p:sp>
    </p:spTree>
    <p:extLst>
      <p:ext uri="{BB962C8B-B14F-4D97-AF65-F5344CB8AC3E}">
        <p14:creationId xmlns:p14="http://schemas.microsoft.com/office/powerpoint/2010/main" val="11553474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指標の構築 </a:t>
            </a:r>
            <a:r>
              <a:rPr kumimoji="1" lang="en-US" altLang="ja-JP" sz="3600" dirty="0" smtClean="0"/>
              <a:t>II</a:t>
            </a:r>
            <a:r>
              <a:rPr lang="ja-JP" altLang="en-US" sz="3600" dirty="0" smtClean="0"/>
              <a:t> </a:t>
            </a:r>
            <a:r>
              <a:rPr lang="en-US" altLang="ja-JP" sz="3600" dirty="0" smtClean="0"/>
              <a:t>–</a:t>
            </a:r>
            <a:r>
              <a:rPr lang="ja-JP" altLang="en-US" sz="3600" dirty="0" smtClean="0"/>
              <a:t> </a:t>
            </a:r>
            <a:r>
              <a:rPr lang="en-US" altLang="ja-JP" sz="3600" dirty="0" smtClean="0"/>
              <a:t>PSF</a:t>
            </a:r>
            <a:r>
              <a:rPr lang="ja-JP" altLang="en-US" sz="3600" dirty="0" smtClean="0"/>
              <a:t>に対する指標</a:t>
            </a:r>
            <a:endParaRPr kumimoji="1" lang="ja-JP" altLang="en-US" sz="3600"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268760"/>
            <a:ext cx="6876302" cy="4768605"/>
          </a:xfrm>
          <a:prstGeom prst="rect">
            <a:avLst/>
          </a:prstGeom>
        </p:spPr>
      </p:pic>
      <p:sp>
        <p:nvSpPr>
          <p:cNvPr id="6" name="正方形/長方形 5"/>
          <p:cNvSpPr/>
          <p:nvPr/>
        </p:nvSpPr>
        <p:spPr>
          <a:xfrm>
            <a:off x="1763688" y="1268760"/>
            <a:ext cx="216024" cy="4536504"/>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63688" y="6237312"/>
            <a:ext cx="5597110" cy="400110"/>
          </a:xfrm>
          <a:prstGeom prst="rect">
            <a:avLst/>
          </a:prstGeom>
          <a:noFill/>
        </p:spPr>
        <p:txBody>
          <a:bodyPr wrap="none" rtlCol="0">
            <a:spAutoFit/>
          </a:bodyPr>
          <a:lstStyle/>
          <a:p>
            <a:r>
              <a:rPr lang="ja-JP" altLang="en-US" sz="2000" dirty="0"/>
              <a:t>中央</a:t>
            </a:r>
            <a:r>
              <a:rPr lang="ja-JP" altLang="en-US" sz="2000" dirty="0" smtClean="0"/>
              <a:t>付近での</a:t>
            </a:r>
            <a:r>
              <a:rPr lang="en-US" altLang="ja-JP" sz="2000" dirty="0" smtClean="0"/>
              <a:t>Encircled</a:t>
            </a:r>
            <a:r>
              <a:rPr lang="ja-JP" altLang="en-US" sz="2000" dirty="0" smtClean="0"/>
              <a:t> </a:t>
            </a:r>
            <a:r>
              <a:rPr lang="en-US" altLang="ja-JP" sz="2000" dirty="0" smtClean="0"/>
              <a:t>Energy</a:t>
            </a:r>
            <a:r>
              <a:rPr lang="ja-JP" altLang="en-US" sz="2000" dirty="0" smtClean="0"/>
              <a:t>の値を利用して逆算</a:t>
            </a:r>
            <a:endParaRPr kumimoji="1" lang="ja-JP" altLang="en-US" sz="2000" dirty="0"/>
          </a:p>
        </p:txBody>
      </p:sp>
      <p:cxnSp>
        <p:nvCxnSpPr>
          <p:cNvPr id="9" name="直線矢印コネクタ 8"/>
          <p:cNvCxnSpPr/>
          <p:nvPr/>
        </p:nvCxnSpPr>
        <p:spPr>
          <a:xfrm flipH="1" flipV="1">
            <a:off x="1871700" y="5805264"/>
            <a:ext cx="1080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6616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PSF/FWHM</a:t>
            </a:r>
            <a:r>
              <a:rPr kumimoji="1" lang="ja-JP" altLang="en-US" sz="3600" dirty="0" smtClean="0"/>
              <a:t>の評価による誤差配分</a:t>
            </a:r>
            <a:endParaRPr kumimoji="1" lang="ja-JP" altLang="en-US" sz="36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800" dirty="0" smtClean="0"/>
              <a:t>ある制御状態に対する</a:t>
            </a:r>
            <a:r>
              <a:rPr kumimoji="1" lang="en-US" altLang="ja-JP" sz="2800" dirty="0" smtClean="0"/>
              <a:t>FWHM</a:t>
            </a:r>
            <a:r>
              <a:rPr kumimoji="1" lang="ja-JP" altLang="en-US" sz="2800" dirty="0" smtClean="0"/>
              <a:t>が出せるので、望遠鏡全体の誤差配分に活用できる。</a:t>
            </a:r>
            <a:endParaRPr kumimoji="1" lang="en-US" altLang="ja-JP" sz="2800" dirty="0" smtClean="0"/>
          </a:p>
          <a:p>
            <a:pPr marL="0" indent="0" algn="r">
              <a:buNone/>
            </a:pPr>
            <a:r>
              <a:rPr kumimoji="1" lang="ja-JP" altLang="en-US" sz="2800" dirty="0" smtClean="0"/>
              <a:t>→ 望遠鏡構造の検討での評価指標として提供</a:t>
            </a:r>
            <a:endParaRPr kumimoji="1" lang="ja-JP" altLang="en-US" sz="28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120727"/>
            <a:ext cx="4914900" cy="347662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19" y="3120727"/>
            <a:ext cx="2981325" cy="1847850"/>
          </a:xfrm>
          <a:prstGeom prst="rect">
            <a:avLst/>
          </a:prstGeom>
        </p:spPr>
      </p:pic>
      <p:sp>
        <p:nvSpPr>
          <p:cNvPr id="6" name="テキスト ボックス 5"/>
          <p:cNvSpPr txBox="1"/>
          <p:nvPr/>
        </p:nvSpPr>
        <p:spPr>
          <a:xfrm>
            <a:off x="6300192" y="5713015"/>
            <a:ext cx="1877437" cy="369332"/>
          </a:xfrm>
          <a:prstGeom prst="rect">
            <a:avLst/>
          </a:prstGeom>
          <a:noFill/>
        </p:spPr>
        <p:txBody>
          <a:bodyPr wrap="none" rtlCol="0">
            <a:spAutoFit/>
          </a:bodyPr>
          <a:lstStyle/>
          <a:p>
            <a:r>
              <a:rPr kumimoji="1" lang="ja-JP" altLang="en-US" dirty="0" smtClean="0"/>
              <a:t>値は</a:t>
            </a:r>
            <a:r>
              <a:rPr kumimoji="1" lang="en-US" altLang="ja-JP" dirty="0" smtClean="0"/>
              <a:t>FWHM</a:t>
            </a:r>
            <a:r>
              <a:rPr kumimoji="1" lang="ja-JP" altLang="en-US" dirty="0" smtClean="0"/>
              <a:t> </a:t>
            </a:r>
            <a:r>
              <a:rPr kumimoji="1" lang="en-US" altLang="ja-JP" dirty="0" smtClean="0"/>
              <a:t>(mas)</a:t>
            </a:r>
            <a:endParaRPr kumimoji="1" lang="ja-JP" altLang="en-US" dirty="0"/>
          </a:p>
        </p:txBody>
      </p:sp>
    </p:spTree>
    <p:extLst>
      <p:ext uri="{BB962C8B-B14F-4D97-AF65-F5344CB8AC3E}">
        <p14:creationId xmlns:p14="http://schemas.microsoft.com/office/powerpoint/2010/main" val="4221247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GUI</a:t>
            </a:r>
            <a:r>
              <a:rPr kumimoji="1" lang="ja-JP" altLang="en-US" sz="3600" dirty="0" smtClean="0"/>
              <a:t>ステップシミュレーター</a:t>
            </a:r>
            <a:endParaRPr kumimoji="1" lang="ja-JP" altLang="en-US" sz="3600"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2400" dirty="0" smtClean="0"/>
              <a:t>ここまでエッジセンサーや構造に対する</a:t>
            </a:r>
            <a:r>
              <a:rPr lang="ja-JP" altLang="en-US" sz="2400" dirty="0"/>
              <a:t>制限は出して</a:t>
            </a:r>
            <a:r>
              <a:rPr lang="ja-JP" altLang="en-US" sz="2400" dirty="0" smtClean="0"/>
              <a:t>きた。</a:t>
            </a:r>
            <a:endParaRPr lang="en-US" altLang="ja-JP" sz="2400" dirty="0" smtClean="0"/>
          </a:p>
          <a:p>
            <a:pPr marL="0" indent="0">
              <a:buNone/>
            </a:pPr>
            <a:r>
              <a:rPr kumimoji="1" lang="ja-JP" altLang="en-US" sz="2400" dirty="0"/>
              <a:t>が</a:t>
            </a:r>
            <a:r>
              <a:rPr kumimoji="1" lang="ja-JP" altLang="en-US" sz="2400" dirty="0" smtClean="0"/>
              <a:t>、</a:t>
            </a:r>
            <a:r>
              <a:rPr kumimoji="1" lang="en-US" altLang="ja-JP" sz="2400" dirty="0" smtClean="0"/>
              <a:t>”</a:t>
            </a:r>
            <a:r>
              <a:rPr kumimoji="1" lang="ja-JP" altLang="en-US" sz="2400" dirty="0" smtClean="0"/>
              <a:t>制御アルゴリズム</a:t>
            </a:r>
            <a:r>
              <a:rPr kumimoji="1" lang="en-US" altLang="ja-JP" sz="2400" dirty="0" smtClean="0"/>
              <a:t>”</a:t>
            </a:r>
            <a:r>
              <a:rPr kumimoji="1" lang="ja-JP" altLang="en-US" sz="2400" dirty="0" smtClean="0"/>
              <a:t>の最適化ではない。つまり、次のようなことが</a:t>
            </a:r>
            <a:r>
              <a:rPr kumimoji="1" lang="ja-JP" altLang="en-US" sz="2400" b="1" dirty="0" smtClean="0"/>
              <a:t>可能なはず</a:t>
            </a:r>
            <a:r>
              <a:rPr kumimoji="1" lang="ja-JP" altLang="en-US" sz="2400" dirty="0" smtClean="0"/>
              <a:t>であるので、検証するテストベッドが必要。</a:t>
            </a:r>
            <a:endParaRPr kumimoji="1" lang="en-US" altLang="ja-JP" sz="2400" dirty="0" smtClean="0"/>
          </a:p>
          <a:p>
            <a:pPr marL="0" indent="0">
              <a:buNone/>
            </a:pPr>
            <a:endParaRPr kumimoji="1" lang="en-US" altLang="ja-JP" sz="2400" dirty="0" smtClean="0"/>
          </a:p>
          <a:p>
            <a:r>
              <a:rPr lang="ja-JP" altLang="en-US" sz="2400" dirty="0"/>
              <a:t>各</a:t>
            </a:r>
            <a:r>
              <a:rPr lang="ja-JP" altLang="en-US" sz="2400" dirty="0" smtClean="0"/>
              <a:t>特異ベクトルの特性による逆計算時のフィードバックパラメータの最適化</a:t>
            </a:r>
            <a:endParaRPr lang="en-US" altLang="ja-JP" sz="2400" dirty="0" smtClean="0"/>
          </a:p>
          <a:p>
            <a:pPr lvl="1"/>
            <a:r>
              <a:rPr kumimoji="1" lang="ja-JP" altLang="en-US" sz="2000" dirty="0" smtClean="0"/>
              <a:t>特異値の大小によりフィードバックを弱くするなど</a:t>
            </a:r>
            <a:endParaRPr kumimoji="1" lang="en-US" altLang="ja-JP" sz="2000" dirty="0" smtClean="0"/>
          </a:p>
          <a:p>
            <a:r>
              <a:rPr lang="ja-JP" altLang="en-US" sz="2400" dirty="0" smtClean="0"/>
              <a:t>時系列かつ特異ベクトルごとのフィードバックパラメータのデータセットからフィードバックの平滑化</a:t>
            </a:r>
            <a:endParaRPr lang="en-US" altLang="ja-JP" sz="2400" dirty="0" smtClean="0"/>
          </a:p>
          <a:p>
            <a:pPr lvl="1"/>
            <a:r>
              <a:rPr kumimoji="1" lang="ja-JP" altLang="en-US" sz="2000" dirty="0" smtClean="0"/>
              <a:t>ノイズ耐性の向上のため、特異ベクトルごとの時系列平均をとるなど</a:t>
            </a:r>
            <a:endParaRPr kumimoji="1" lang="ja-JP" altLang="en-US" sz="2000" dirty="0"/>
          </a:p>
        </p:txBody>
      </p:sp>
    </p:spTree>
    <p:extLst>
      <p:ext uri="{BB962C8B-B14F-4D97-AF65-F5344CB8AC3E}">
        <p14:creationId xmlns:p14="http://schemas.microsoft.com/office/powerpoint/2010/main" val="212036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話はさかのぼって</a:t>
            </a:r>
            <a:r>
              <a:rPr kumimoji="1" lang="ja-JP" altLang="en-US" dirty="0" err="1" smtClean="0"/>
              <a:t>、、、</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smtClean="0"/>
              <a:t>2003</a:t>
            </a:r>
            <a:r>
              <a:rPr kumimoji="1" lang="ja-JP" altLang="en-US" sz="2800" dirty="0" smtClean="0"/>
              <a:t>年、望遠鏡の主鏡が割れました。</a:t>
            </a:r>
            <a:endParaRPr kumimoji="1" lang="en-US" altLang="ja-JP" sz="2800" dirty="0" smtClean="0"/>
          </a:p>
          <a:p>
            <a:pPr marL="0" indent="0" algn="r">
              <a:buNone/>
            </a:pPr>
            <a:r>
              <a:rPr kumimoji="1" lang="ja-JP" altLang="en-US" sz="2400" dirty="0" smtClean="0"/>
              <a:t>（京大</a:t>
            </a:r>
            <a:r>
              <a:rPr kumimoji="1" lang="en-US" altLang="ja-JP" sz="2400" dirty="0" smtClean="0"/>
              <a:t>3.5m</a:t>
            </a:r>
            <a:r>
              <a:rPr kumimoji="1" lang="ja-JP" altLang="en-US" sz="2400" dirty="0" smtClean="0"/>
              <a:t>望遠鏡計画</a:t>
            </a:r>
            <a:r>
              <a:rPr kumimoji="1" lang="en-US" altLang="ja-JP" sz="2400" dirty="0" smtClean="0"/>
              <a:t>;</a:t>
            </a:r>
            <a:r>
              <a:rPr kumimoji="1" lang="ja-JP" altLang="en-US" sz="2400" dirty="0" smtClean="0"/>
              <a:t> 扇形</a:t>
            </a:r>
            <a:r>
              <a:rPr kumimoji="1" lang="en-US" altLang="ja-JP" sz="2400" dirty="0" smtClean="0"/>
              <a:t>6</a:t>
            </a:r>
            <a:r>
              <a:rPr kumimoji="1" lang="ja-JP" altLang="en-US" sz="2400" dirty="0" smtClean="0"/>
              <a:t>枚鏡）</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638272"/>
            <a:ext cx="5105400" cy="4200525"/>
          </a:xfrm>
          <a:prstGeom prst="rect">
            <a:avLst/>
          </a:prstGeom>
        </p:spPr>
      </p:pic>
    </p:spTree>
    <p:extLst>
      <p:ext uri="{BB962C8B-B14F-4D97-AF65-F5344CB8AC3E}">
        <p14:creationId xmlns:p14="http://schemas.microsoft.com/office/powerpoint/2010/main" val="4165701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図 88"/>
          <p:cNvPicPr/>
          <p:nvPr/>
        </p:nvPicPr>
        <p:blipFill>
          <a:blip r:embed="rId2"/>
          <a:stretch>
            <a:fillRect/>
          </a:stretch>
        </p:blipFill>
        <p:spPr>
          <a:xfrm>
            <a:off x="179512" y="980728"/>
            <a:ext cx="3775258" cy="4553581"/>
          </a:xfrm>
          <a:prstGeom prst="rect">
            <a:avLst/>
          </a:prstGeom>
        </p:spPr>
      </p:pic>
      <p:sp>
        <p:nvSpPr>
          <p:cNvPr id="90" name="TextShape 3"/>
          <p:cNvSpPr txBox="1"/>
          <p:nvPr/>
        </p:nvSpPr>
        <p:spPr>
          <a:xfrm>
            <a:off x="4067944" y="1052736"/>
            <a:ext cx="4790506" cy="3123137"/>
          </a:xfrm>
          <a:prstGeom prst="rect">
            <a:avLst/>
          </a:prstGeom>
        </p:spPr>
        <p:txBody>
          <a:bodyPr wrap="none" lIns="81639" tIns="40820" rIns="81639" bIns="40820"/>
          <a:lstStyle/>
          <a:p>
            <a:r>
              <a:rPr lang="en-US" sz="2900" dirty="0" err="1"/>
              <a:t>ステップシミュレータ機能</a:t>
            </a:r>
            <a:endParaRPr dirty="0"/>
          </a:p>
          <a:p>
            <a:pPr marL="457200" indent="-457200">
              <a:buFont typeface="Arial" pitchFamily="34" charset="0"/>
              <a:buChar char="•"/>
            </a:pPr>
            <a:r>
              <a:rPr lang="en-US" sz="2800" dirty="0" err="1" smtClean="0"/>
              <a:t>GUIからモジュール切り替え</a:t>
            </a:r>
            <a:endParaRPr lang="en-US" sz="1600" dirty="0"/>
          </a:p>
          <a:p>
            <a:pPr marL="457200" indent="-457200">
              <a:buFont typeface="Arial" pitchFamily="34" charset="0"/>
              <a:buChar char="•"/>
            </a:pPr>
            <a:r>
              <a:rPr lang="en-US" sz="2800" dirty="0" err="1" smtClean="0"/>
              <a:t>モジュールオプション設定</a:t>
            </a:r>
            <a:endParaRPr lang="en-US" sz="1600" dirty="0"/>
          </a:p>
          <a:p>
            <a:pPr marL="457200" indent="-457200">
              <a:buFont typeface="Arial" pitchFamily="34" charset="0"/>
              <a:buChar char="•"/>
            </a:pPr>
            <a:r>
              <a:rPr lang="en-US" sz="2800" dirty="0" err="1" smtClean="0"/>
              <a:t>ステータス表示用画面</a:t>
            </a:r>
            <a:endParaRPr lang="en-US" sz="1600" dirty="0"/>
          </a:p>
          <a:p>
            <a:pPr marL="457200" indent="-457200">
              <a:buFont typeface="Arial" pitchFamily="34" charset="0"/>
              <a:buChar char="•"/>
            </a:pPr>
            <a:r>
              <a:rPr lang="en-US" sz="2800" dirty="0" err="1" smtClean="0"/>
              <a:t>擾乱パラメータ設定</a:t>
            </a:r>
            <a:endParaRPr sz="1600" dirty="0"/>
          </a:p>
          <a:p>
            <a:endParaRPr dirty="0"/>
          </a:p>
          <a:p>
            <a:r>
              <a:rPr lang="en-US" sz="2400" dirty="0" err="1"/>
              <a:t>統計情報グラフ表示</a:t>
            </a:r>
            <a:r>
              <a:rPr lang="en-US" sz="2400" dirty="0"/>
              <a:t> </a:t>
            </a:r>
            <a:r>
              <a:rPr lang="en-US" sz="2400" dirty="0" smtClean="0"/>
              <a:t>(</a:t>
            </a:r>
            <a:r>
              <a:rPr lang="ja-JP" altLang="en-US" sz="2400" dirty="0" smtClean="0"/>
              <a:t>履歴</a:t>
            </a:r>
            <a:r>
              <a:rPr lang="en-US" sz="2400" dirty="0" smtClean="0"/>
              <a:t>300</a:t>
            </a:r>
            <a:r>
              <a:rPr lang="en-US" sz="2400" dirty="0"/>
              <a:t>点</a:t>
            </a:r>
            <a:r>
              <a:rPr lang="en-US" sz="2400" dirty="0" smtClean="0"/>
              <a:t>)</a:t>
            </a:r>
            <a:endParaRPr lang="en-US" sz="2800" dirty="0" smtClean="0"/>
          </a:p>
          <a:p>
            <a:pPr marL="285750" indent="-285750">
              <a:buFont typeface="Arial" pitchFamily="34" charset="0"/>
              <a:buChar char="•"/>
            </a:pPr>
            <a:r>
              <a:rPr lang="ja-JP" altLang="en-US" dirty="0" smtClean="0"/>
              <a:t>制御値の単純統計 </a:t>
            </a:r>
            <a:r>
              <a:rPr lang="en-US" altLang="ja-JP" dirty="0" smtClean="0"/>
              <a:t>(</a:t>
            </a:r>
            <a:r>
              <a:rPr lang="ja-JP" altLang="en-US" dirty="0" smtClean="0"/>
              <a:t>平均、分散</a:t>
            </a:r>
            <a:r>
              <a:rPr lang="en-US" altLang="ja-JP" dirty="0" smtClean="0"/>
              <a:t>)</a:t>
            </a:r>
          </a:p>
          <a:p>
            <a:pPr marL="285750" indent="-285750">
              <a:buFont typeface="Arial" pitchFamily="34" charset="0"/>
              <a:buChar char="•"/>
            </a:pPr>
            <a:r>
              <a:rPr lang="ja-JP" altLang="en-US" dirty="0" smtClean="0"/>
              <a:t>検討した</a:t>
            </a:r>
            <a:r>
              <a:rPr lang="en-US" altLang="ja-JP" dirty="0" smtClean="0"/>
              <a:t>Index</a:t>
            </a:r>
            <a:endParaRPr dirty="0"/>
          </a:p>
          <a:p>
            <a:r>
              <a:rPr lang="en-US" sz="2400" dirty="0" err="1" smtClean="0"/>
              <a:t>アクチュエータ</a:t>
            </a:r>
            <a:r>
              <a:rPr lang="ja-JP" altLang="en-US" sz="2400" dirty="0"/>
              <a:t>分布</a:t>
            </a:r>
            <a:r>
              <a:rPr lang="en-US" sz="2400" dirty="0" smtClean="0"/>
              <a:t>の</a:t>
            </a:r>
            <a:r>
              <a:rPr lang="ja-JP" altLang="en-US" sz="2400" dirty="0" smtClean="0"/>
              <a:t>図</a:t>
            </a:r>
            <a:r>
              <a:rPr lang="en-US" sz="2400" dirty="0" err="1" smtClean="0"/>
              <a:t>表示</a:t>
            </a:r>
            <a:endParaRPr lang="en-US" sz="2400" dirty="0" smtClean="0"/>
          </a:p>
          <a:p>
            <a:endParaRPr lang="en-US" sz="2800" dirty="0"/>
          </a:p>
        </p:txBody>
      </p:sp>
      <p:sp>
        <p:nvSpPr>
          <p:cNvPr id="6" name="タイトル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smtClean="0"/>
              <a:t>GUI</a:t>
            </a:r>
            <a:r>
              <a:rPr lang="ja-JP" altLang="en-US" sz="3600" smtClean="0"/>
              <a:t>ステップシミュレーター</a:t>
            </a:r>
            <a:endParaRPr lang="ja-JP" altLang="en-US" sz="3600" dirty="0"/>
          </a:p>
        </p:txBody>
      </p:sp>
      <p:sp>
        <p:nvSpPr>
          <p:cNvPr id="2" name="正方形/長方形 1"/>
          <p:cNvSpPr/>
          <p:nvPr/>
        </p:nvSpPr>
        <p:spPr>
          <a:xfrm>
            <a:off x="179512" y="5661248"/>
            <a:ext cx="8856984" cy="707886"/>
          </a:xfrm>
          <a:prstGeom prst="rect">
            <a:avLst/>
          </a:prstGeom>
        </p:spPr>
        <p:txBody>
          <a:bodyPr wrap="square">
            <a:spAutoFit/>
          </a:bodyPr>
          <a:lstStyle/>
          <a:p>
            <a:r>
              <a:rPr lang="ja-JP" altLang="en-US" sz="2000" dirty="0" smtClean="0"/>
              <a:t>切り替え可能な計算モジュールに時系列データをわたし、平滑化</a:t>
            </a:r>
            <a:r>
              <a:rPr lang="ja-JP" altLang="en-US" sz="2000" dirty="0"/>
              <a:t>処理</a:t>
            </a:r>
            <a:r>
              <a:rPr lang="ja-JP" altLang="en-US" sz="2000" dirty="0" smtClean="0"/>
              <a:t>などをさせた結果を表示できるステップシミュレーター。</a:t>
            </a:r>
            <a:endParaRPr lang="ja-JP" altLang="en-US" sz="1200" dirty="0"/>
          </a:p>
        </p:txBody>
      </p:sp>
    </p:spTree>
    <p:extLst>
      <p:ext uri="{BB962C8B-B14F-4D97-AF65-F5344CB8AC3E}">
        <p14:creationId xmlns:p14="http://schemas.microsoft.com/office/powerpoint/2010/main" val="2721693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2"/>
          <p:cNvSpPr txBox="1"/>
          <p:nvPr/>
        </p:nvSpPr>
        <p:spPr>
          <a:xfrm>
            <a:off x="4245165" y="1105856"/>
            <a:ext cx="4734992" cy="3581010"/>
          </a:xfrm>
          <a:prstGeom prst="rect">
            <a:avLst/>
          </a:prstGeom>
        </p:spPr>
        <p:txBody>
          <a:bodyPr wrap="none" lIns="81639" tIns="40820" rIns="81639" bIns="40820"/>
          <a:lstStyle/>
          <a:p>
            <a:r>
              <a:rPr lang="en-US" sz="2900" dirty="0"/>
              <a:t>Index(青)</a:t>
            </a:r>
            <a:r>
              <a:rPr lang="en-US" sz="2900" dirty="0" err="1"/>
              <a:t>は単純な分散</a:t>
            </a:r>
            <a:r>
              <a:rPr lang="en-US" sz="2900" dirty="0"/>
              <a:t>(赤</a:t>
            </a:r>
            <a:r>
              <a:rPr lang="en-US" sz="2900" dirty="0" smtClean="0"/>
              <a:t>)</a:t>
            </a:r>
          </a:p>
          <a:p>
            <a:r>
              <a:rPr lang="en-US" sz="2900" dirty="0" err="1" smtClean="0"/>
              <a:t>より有意に小さく安定である</a:t>
            </a:r>
            <a:endParaRPr dirty="0"/>
          </a:p>
          <a:p>
            <a:endParaRPr dirty="0"/>
          </a:p>
          <a:p>
            <a:r>
              <a:rPr lang="en-US" sz="2900" dirty="0" err="1" smtClean="0"/>
              <a:t>ランダムアクチュエータ変</a:t>
            </a:r>
            <a:endParaRPr lang="en-US" sz="2900" dirty="0" smtClean="0"/>
          </a:p>
          <a:p>
            <a:r>
              <a:rPr lang="en-US" sz="2900" dirty="0" smtClean="0"/>
              <a:t>形</a:t>
            </a:r>
            <a:r>
              <a:rPr lang="en-US" sz="2900" dirty="0"/>
              <a:t>(</a:t>
            </a:r>
            <a:r>
              <a:rPr lang="en-US" sz="2900" dirty="0" err="1"/>
              <a:t>トラス変形</a:t>
            </a:r>
            <a:r>
              <a:rPr lang="en-US" sz="2900" dirty="0"/>
              <a:t>) +-100nm</a:t>
            </a:r>
            <a:endParaRPr dirty="0"/>
          </a:p>
          <a:p>
            <a:r>
              <a:rPr lang="en-US" sz="2900" dirty="0" err="1"/>
              <a:t>センサーノイズ</a:t>
            </a:r>
            <a:r>
              <a:rPr lang="en-US" sz="2900" dirty="0"/>
              <a:t> +-20nm</a:t>
            </a:r>
            <a:endParaRPr dirty="0"/>
          </a:p>
          <a:p>
            <a:r>
              <a:rPr lang="en-US" sz="2900" dirty="0" err="1"/>
              <a:t>を一様乱数で与えた場合</a:t>
            </a:r>
            <a:endParaRPr dirty="0"/>
          </a:p>
          <a:p>
            <a:endParaRPr dirty="0"/>
          </a:p>
          <a:p>
            <a:r>
              <a:rPr lang="en-US" sz="2900" dirty="0"/>
              <a:t>Indexは20-30nm前後で安定</a:t>
            </a:r>
            <a:endParaRPr dirty="0"/>
          </a:p>
        </p:txBody>
      </p:sp>
      <p:pic>
        <p:nvPicPr>
          <p:cNvPr id="154" name="図 153"/>
          <p:cNvPicPr/>
          <p:nvPr/>
        </p:nvPicPr>
        <p:blipFill>
          <a:blip r:embed="rId2"/>
          <a:stretch>
            <a:fillRect/>
          </a:stretch>
        </p:blipFill>
        <p:spPr>
          <a:xfrm>
            <a:off x="315122" y="1073375"/>
            <a:ext cx="3766768" cy="4587873"/>
          </a:xfrm>
          <a:prstGeom prst="rect">
            <a:avLst/>
          </a:prstGeom>
        </p:spPr>
      </p:pic>
      <p:sp>
        <p:nvSpPr>
          <p:cNvPr id="5" name="タイトル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smtClean="0"/>
              <a:t>GUI</a:t>
            </a:r>
            <a:r>
              <a:rPr lang="ja-JP" altLang="en-US" sz="3600" smtClean="0"/>
              <a:t>ステップシミュレーター</a:t>
            </a:r>
            <a:endParaRPr lang="ja-JP" altLang="en-US" sz="3600" dirty="0"/>
          </a:p>
        </p:txBody>
      </p:sp>
      <p:sp>
        <p:nvSpPr>
          <p:cNvPr id="6" name="正方形/長方形 5"/>
          <p:cNvSpPr/>
          <p:nvPr/>
        </p:nvSpPr>
        <p:spPr>
          <a:xfrm>
            <a:off x="179512" y="5807005"/>
            <a:ext cx="8856984" cy="646331"/>
          </a:xfrm>
          <a:prstGeom prst="rect">
            <a:avLst/>
          </a:prstGeom>
        </p:spPr>
        <p:txBody>
          <a:bodyPr wrap="square">
            <a:spAutoFit/>
          </a:bodyPr>
          <a:lstStyle/>
          <a:p>
            <a:r>
              <a:rPr lang="ja-JP" altLang="en-US" dirty="0" smtClean="0"/>
              <a:t>ただ、分かったのは、単純な特異値の逆数などでのフィードバック係数や、時系列平滑化アルゴリズムではあまり意味がなかった、ということ。</a:t>
            </a:r>
            <a:endParaRPr lang="ja-JP" altLang="en-US" sz="1200" dirty="0"/>
          </a:p>
        </p:txBody>
      </p:sp>
    </p:spTree>
    <p:extLst>
      <p:ext uri="{BB962C8B-B14F-4D97-AF65-F5344CB8AC3E}">
        <p14:creationId xmlns:p14="http://schemas.microsoft.com/office/powerpoint/2010/main" val="2484156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Agenda</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chemeClr val="bg1">
                    <a:lumMod val="75000"/>
                  </a:schemeClr>
                </a:solidFill>
              </a:rPr>
              <a:t>制御アルゴリズム開発の流れと背景</a:t>
            </a:r>
            <a:endParaRPr kumimoji="1" lang="en-US" altLang="ja-JP" dirty="0" smtClean="0">
              <a:solidFill>
                <a:schemeClr val="bg1">
                  <a:lumMod val="75000"/>
                </a:schemeClr>
              </a:solidFill>
            </a:endParaRPr>
          </a:p>
          <a:p>
            <a:r>
              <a:rPr lang="ja-JP" altLang="en-US" dirty="0" smtClean="0">
                <a:solidFill>
                  <a:schemeClr val="bg1">
                    <a:lumMod val="75000"/>
                  </a:schemeClr>
                </a:solidFill>
              </a:rPr>
              <a:t>制御アルゴリズムの概要とシミュレーター</a:t>
            </a:r>
            <a:endParaRPr lang="en-US" altLang="ja-JP" dirty="0" smtClean="0">
              <a:solidFill>
                <a:schemeClr val="bg1">
                  <a:lumMod val="75000"/>
                </a:schemeClr>
              </a:solidFill>
            </a:endParaRPr>
          </a:p>
          <a:p>
            <a:r>
              <a:rPr kumimoji="1" lang="ja-JP" altLang="en-US" dirty="0">
                <a:solidFill>
                  <a:schemeClr val="bg1">
                    <a:lumMod val="75000"/>
                  </a:schemeClr>
                </a:solidFill>
              </a:rPr>
              <a:t>センサー配置など</a:t>
            </a:r>
            <a:r>
              <a:rPr kumimoji="1" lang="ja-JP" altLang="en-US" dirty="0" smtClean="0">
                <a:solidFill>
                  <a:schemeClr val="bg1">
                    <a:lumMod val="75000"/>
                  </a:schemeClr>
                </a:solidFill>
              </a:rPr>
              <a:t>を含めた最適化プロセス</a:t>
            </a:r>
            <a:endParaRPr kumimoji="1" lang="en-US" altLang="ja-JP" dirty="0" smtClean="0">
              <a:solidFill>
                <a:schemeClr val="bg1">
                  <a:lumMod val="75000"/>
                </a:schemeClr>
              </a:solidFill>
            </a:endParaRPr>
          </a:p>
          <a:p>
            <a:r>
              <a:rPr lang="ja-JP" altLang="en-US" dirty="0" smtClean="0">
                <a:solidFill>
                  <a:schemeClr val="bg1">
                    <a:lumMod val="75000"/>
                  </a:schemeClr>
                </a:solidFill>
              </a:rPr>
              <a:t>望遠鏡全体としての性能シミュレーター化</a:t>
            </a:r>
            <a:endParaRPr lang="en-US" altLang="ja-JP" dirty="0" smtClean="0">
              <a:solidFill>
                <a:schemeClr val="bg1">
                  <a:lumMod val="75000"/>
                </a:schemeClr>
              </a:solidFill>
            </a:endParaRPr>
          </a:p>
          <a:p>
            <a:r>
              <a:rPr kumimoji="1" lang="ja-JP" altLang="en-US" dirty="0"/>
              <a:t>今後の課題</a:t>
            </a:r>
          </a:p>
        </p:txBody>
      </p:sp>
    </p:spTree>
    <p:extLst>
      <p:ext uri="{BB962C8B-B14F-4D97-AF65-F5344CB8AC3E}">
        <p14:creationId xmlns:p14="http://schemas.microsoft.com/office/powerpoint/2010/main" val="8819301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今後の課題</a:t>
            </a:r>
            <a:endParaRPr kumimoji="1" lang="ja-JP" altLang="en-US" sz="3600" dirty="0"/>
          </a:p>
        </p:txBody>
      </p:sp>
      <p:sp>
        <p:nvSpPr>
          <p:cNvPr id="3" name="コンテンツ プレースホルダー 2"/>
          <p:cNvSpPr>
            <a:spLocks noGrp="1"/>
          </p:cNvSpPr>
          <p:nvPr>
            <p:ph idx="1"/>
          </p:nvPr>
        </p:nvSpPr>
        <p:spPr>
          <a:xfrm>
            <a:off x="457200" y="1600200"/>
            <a:ext cx="8229600" cy="5257800"/>
          </a:xfrm>
        </p:spPr>
        <p:txBody>
          <a:bodyPr>
            <a:normAutofit fontScale="92500"/>
          </a:bodyPr>
          <a:lstStyle/>
          <a:p>
            <a:pPr marL="0" indent="0">
              <a:buNone/>
            </a:pPr>
            <a:r>
              <a:rPr kumimoji="1" lang="ja-JP" altLang="en-US" sz="2800" dirty="0" smtClean="0"/>
              <a:t>どちらかというと実際に組み込もうと思うとここからが微調整を含めてやらないといけないことは多い</a:t>
            </a:r>
            <a:endParaRPr kumimoji="1" lang="en-US" altLang="ja-JP" sz="2800" dirty="0" smtClean="0"/>
          </a:p>
          <a:p>
            <a:pPr marL="0" indent="0">
              <a:buNone/>
            </a:pPr>
            <a:endParaRPr lang="en-US" altLang="ja-JP" sz="2800" dirty="0"/>
          </a:p>
          <a:p>
            <a:r>
              <a:rPr kumimoji="1" lang="ja-JP" altLang="en-US" sz="2600" dirty="0" smtClean="0"/>
              <a:t>実用的な制御モジュールの構築</a:t>
            </a:r>
            <a:endParaRPr kumimoji="1" lang="en-US" altLang="ja-JP" sz="2800" dirty="0" smtClean="0"/>
          </a:p>
          <a:p>
            <a:pPr lvl="1"/>
            <a:r>
              <a:rPr lang="ja-JP" altLang="en-US" sz="2200" dirty="0"/>
              <a:t>特異ベクトルに分解した</a:t>
            </a:r>
            <a:r>
              <a:rPr lang="ja-JP" altLang="en-US" sz="2200" dirty="0" smtClean="0"/>
              <a:t>あとでの処理のアルゴリズムの検討 </a:t>
            </a:r>
            <a:r>
              <a:rPr lang="en-US" altLang="ja-JP" sz="2200" dirty="0" smtClean="0"/>
              <a:t>(</a:t>
            </a:r>
            <a:r>
              <a:rPr lang="ja-JP" altLang="en-US" sz="2200" dirty="0" smtClean="0"/>
              <a:t>最適化制御</a:t>
            </a:r>
            <a:r>
              <a:rPr lang="en-US" altLang="ja-JP" sz="2200" dirty="0" smtClean="0"/>
              <a:t>)</a:t>
            </a:r>
          </a:p>
          <a:p>
            <a:r>
              <a:rPr kumimoji="1" lang="ja-JP" altLang="en-US" sz="2600" dirty="0" smtClean="0"/>
              <a:t>ギャップセンサー</a:t>
            </a:r>
            <a:r>
              <a:rPr lang="ja-JP" altLang="en-US" sz="2600" dirty="0"/>
              <a:t>ノイズ</a:t>
            </a:r>
            <a:r>
              <a:rPr lang="ja-JP" altLang="en-US" sz="2600" dirty="0" smtClean="0"/>
              <a:t>が</a:t>
            </a:r>
            <a:r>
              <a:rPr lang="en-US" altLang="ja-JP" sz="2600" dirty="0" smtClean="0"/>
              <a:t>PSF</a:t>
            </a:r>
            <a:r>
              <a:rPr lang="ja-JP" altLang="en-US" sz="2600" dirty="0" smtClean="0"/>
              <a:t>に与える影響の統計的評価</a:t>
            </a:r>
            <a:endParaRPr lang="en-US" altLang="ja-JP" sz="2600" dirty="0" smtClean="0"/>
          </a:p>
          <a:p>
            <a:pPr lvl="1"/>
            <a:r>
              <a:rPr kumimoji="1" lang="ja-JP" altLang="en-US" sz="2200" dirty="0"/>
              <a:t>これ</a:t>
            </a:r>
            <a:r>
              <a:rPr kumimoji="1" lang="ja-JP" altLang="en-US" sz="2200" dirty="0" smtClean="0"/>
              <a:t>は制御残差がどのくらい残るかとも関係するので簡単ではない</a:t>
            </a:r>
            <a:endParaRPr kumimoji="1" lang="en-US" altLang="ja-JP" sz="2200" dirty="0" smtClean="0"/>
          </a:p>
          <a:p>
            <a:pPr lvl="1"/>
            <a:r>
              <a:rPr lang="ja-JP" altLang="en-US" sz="2200" dirty="0"/>
              <a:t>アクチュエータ</a:t>
            </a:r>
            <a:r>
              <a:rPr lang="ja-JP" altLang="en-US" sz="2200" dirty="0" smtClean="0"/>
              <a:t>制御残差と</a:t>
            </a:r>
            <a:r>
              <a:rPr lang="en-US" altLang="ja-JP" sz="2200" dirty="0" smtClean="0"/>
              <a:t>PSF/FWHM</a:t>
            </a:r>
            <a:r>
              <a:rPr lang="ja-JP" altLang="en-US" sz="2200" dirty="0" smtClean="0"/>
              <a:t>の関係、ということもできる</a:t>
            </a:r>
            <a:endParaRPr lang="en-US" altLang="ja-JP" sz="2200" dirty="0" smtClean="0"/>
          </a:p>
          <a:p>
            <a:r>
              <a:rPr lang="ja-JP" altLang="en-US" sz="2600" dirty="0" smtClean="0"/>
              <a:t>セグメント縁からどの距離に</a:t>
            </a:r>
            <a:r>
              <a:rPr kumimoji="1" lang="ja-JP" altLang="en-US" sz="2600" dirty="0" smtClean="0"/>
              <a:t>ギャップセンサーを配置するか</a:t>
            </a:r>
            <a:endParaRPr kumimoji="1" lang="en-US" altLang="ja-JP" sz="2600" dirty="0" smtClean="0"/>
          </a:p>
          <a:p>
            <a:pPr lvl="1"/>
            <a:r>
              <a:rPr kumimoji="1" lang="ja-JP" altLang="en-US" sz="2200" dirty="0" smtClean="0"/>
              <a:t>センサー固定腕の安定性と配置による安定性のトレードオフ</a:t>
            </a:r>
            <a:endParaRPr kumimoji="1" lang="en-US" altLang="ja-JP" sz="2200" dirty="0" smtClean="0"/>
          </a:p>
          <a:p>
            <a:pPr lvl="1"/>
            <a:r>
              <a:rPr lang="ja-JP" altLang="en-US" sz="2200" dirty="0" smtClean="0"/>
              <a:t>あまり内側に入れすぎても効果は線形では増えない</a:t>
            </a:r>
            <a:r>
              <a:rPr lang="en-US" altLang="ja-JP" sz="2200" dirty="0" smtClean="0"/>
              <a:t>(</a:t>
            </a:r>
            <a:r>
              <a:rPr lang="ja-JP" altLang="en-US" sz="2200" dirty="0" smtClean="0"/>
              <a:t>はず</a:t>
            </a:r>
            <a:r>
              <a:rPr lang="en-US" altLang="ja-JP" sz="2200" dirty="0" smtClean="0"/>
              <a:t>)</a:t>
            </a:r>
            <a:endParaRPr kumimoji="1" lang="en-US" altLang="ja-JP" sz="2200" dirty="0" smtClean="0"/>
          </a:p>
        </p:txBody>
      </p:sp>
    </p:spTree>
    <p:extLst>
      <p:ext uri="{BB962C8B-B14F-4D97-AF65-F5344CB8AC3E}">
        <p14:creationId xmlns:p14="http://schemas.microsoft.com/office/powerpoint/2010/main" val="2676532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今後の課題</a:t>
            </a:r>
            <a:endParaRPr kumimoji="1" lang="ja-JP" altLang="en-US" sz="3600" dirty="0"/>
          </a:p>
        </p:txBody>
      </p:sp>
      <p:sp>
        <p:nvSpPr>
          <p:cNvPr id="3" name="コンテンツ プレースホルダー 2"/>
          <p:cNvSpPr>
            <a:spLocks noGrp="1"/>
          </p:cNvSpPr>
          <p:nvPr>
            <p:ph idx="1"/>
          </p:nvPr>
        </p:nvSpPr>
        <p:spPr>
          <a:xfrm>
            <a:off x="457200" y="1600200"/>
            <a:ext cx="8229600" cy="5257800"/>
          </a:xfrm>
        </p:spPr>
        <p:txBody>
          <a:bodyPr>
            <a:normAutofit fontScale="92500"/>
          </a:bodyPr>
          <a:lstStyle/>
          <a:p>
            <a:r>
              <a:rPr lang="en-US" altLang="ja-JP" sz="2600" dirty="0" smtClean="0"/>
              <a:t>SH/PCS</a:t>
            </a:r>
            <a:r>
              <a:rPr lang="ja-JP" altLang="en-US" sz="2600" dirty="0" smtClean="0"/>
              <a:t>計算モジュールを楽に使えるようにする</a:t>
            </a:r>
            <a:endParaRPr lang="en-US" altLang="ja-JP" sz="2600" dirty="0" smtClean="0"/>
          </a:p>
          <a:p>
            <a:pPr lvl="1"/>
            <a:r>
              <a:rPr kumimoji="1" lang="en-US" altLang="ja-JP" sz="2200" dirty="0" smtClean="0"/>
              <a:t>PSF</a:t>
            </a:r>
            <a:r>
              <a:rPr kumimoji="1" lang="ja-JP" altLang="en-US" sz="2200" dirty="0" smtClean="0"/>
              <a:t>計算領域にマスクをかけるアルゴリズムはある</a:t>
            </a:r>
            <a:endParaRPr kumimoji="1" lang="en-US" altLang="ja-JP" sz="2200" dirty="0" smtClean="0"/>
          </a:p>
          <a:p>
            <a:pPr lvl="1"/>
            <a:r>
              <a:rPr lang="ja-JP" altLang="en-US" sz="2200" dirty="0" smtClean="0"/>
              <a:t>それぞれの</a:t>
            </a:r>
            <a:r>
              <a:rPr lang="en-US" altLang="ja-JP" sz="2200" dirty="0" smtClean="0"/>
              <a:t>SH/PCS</a:t>
            </a:r>
            <a:r>
              <a:rPr lang="ja-JP" altLang="en-US" sz="2200" dirty="0" smtClean="0"/>
              <a:t>に対して計算・統合が必要で利用するには面倒</a:t>
            </a:r>
            <a:endParaRPr lang="en-US" altLang="ja-JP" sz="2200" dirty="0" smtClean="0"/>
          </a:p>
          <a:p>
            <a:r>
              <a:rPr kumimoji="1" lang="ja-JP" altLang="en-US" sz="2600" dirty="0"/>
              <a:t>現状では制御不可能な</a:t>
            </a:r>
            <a:r>
              <a:rPr kumimoji="1" lang="en-US" altLang="ja-JP" sz="2600" dirty="0"/>
              <a:t>6</a:t>
            </a:r>
            <a:r>
              <a:rPr kumimoji="1" lang="ja-JP" altLang="en-US" sz="2600" dirty="0" smtClean="0"/>
              <a:t>枚段階での制御アルゴリズム</a:t>
            </a:r>
            <a:endParaRPr kumimoji="1" lang="en-US" altLang="ja-JP" sz="2600" dirty="0" smtClean="0"/>
          </a:p>
          <a:p>
            <a:pPr lvl="1"/>
            <a:r>
              <a:rPr kumimoji="1" lang="ja-JP" altLang="en-US" sz="2200" dirty="0" smtClean="0"/>
              <a:t>セグメントが</a:t>
            </a:r>
            <a:r>
              <a:rPr kumimoji="1" lang="en-US" altLang="ja-JP" sz="2200" dirty="0" smtClean="0"/>
              <a:t>6</a:t>
            </a:r>
            <a:r>
              <a:rPr kumimoji="1" lang="ja-JP" altLang="en-US" sz="2200" dirty="0" smtClean="0"/>
              <a:t>枚しかないと制御不可能なのでなんとかする</a:t>
            </a:r>
            <a:endParaRPr kumimoji="1" lang="en-US" altLang="ja-JP" sz="2200" dirty="0" smtClean="0"/>
          </a:p>
          <a:p>
            <a:pPr lvl="2"/>
            <a:r>
              <a:rPr lang="ja-JP" altLang="en-US" sz="1800" dirty="0" smtClean="0"/>
              <a:t>そもそも</a:t>
            </a:r>
            <a:r>
              <a:rPr lang="en-US" altLang="ja-JP" sz="1800" dirty="0" smtClean="0"/>
              <a:t>6</a:t>
            </a:r>
            <a:r>
              <a:rPr lang="ja-JP" altLang="en-US" sz="1800" dirty="0" smtClean="0"/>
              <a:t>枚で観測しなければいい話だとは思うんですが</a:t>
            </a:r>
            <a:r>
              <a:rPr lang="ja-JP" altLang="en-US" sz="1800" dirty="0" err="1" smtClean="0"/>
              <a:t>。。</a:t>
            </a:r>
            <a:endParaRPr lang="en-US" altLang="ja-JP" sz="1800" dirty="0" smtClean="0"/>
          </a:p>
          <a:p>
            <a:pPr lvl="1"/>
            <a:r>
              <a:rPr lang="ja-JP" altLang="en-US" sz="2200" dirty="0"/>
              <a:t>センサーを増やして</a:t>
            </a:r>
            <a:r>
              <a:rPr kumimoji="1" lang="ja-JP" altLang="en-US" sz="2200" dirty="0" smtClean="0"/>
              <a:t>過制約にするしかないかなぁ、とは思います</a:t>
            </a:r>
            <a:endParaRPr kumimoji="1" lang="en-US" altLang="ja-JP" sz="2200" dirty="0" smtClean="0"/>
          </a:p>
          <a:p>
            <a:r>
              <a:rPr lang="ja-JP" altLang="en-US" sz="2600" dirty="0"/>
              <a:t>並進</a:t>
            </a:r>
            <a:r>
              <a:rPr lang="ja-JP" altLang="en-US" sz="2600" dirty="0" smtClean="0"/>
              <a:t>状態が変化した時のシミュレーション</a:t>
            </a:r>
            <a:endParaRPr lang="en-US" altLang="ja-JP" sz="2600" dirty="0" smtClean="0"/>
          </a:p>
          <a:p>
            <a:pPr lvl="1"/>
            <a:r>
              <a:rPr kumimoji="1" lang="ja-JP" altLang="en-US" sz="2200" dirty="0"/>
              <a:t>現状で</a:t>
            </a:r>
            <a:r>
              <a:rPr kumimoji="1" lang="ja-JP" altLang="en-US" sz="2200" dirty="0" smtClean="0"/>
              <a:t>はまだ基本的な静的確認しかしていない</a:t>
            </a:r>
            <a:endParaRPr kumimoji="1" lang="en-US" altLang="ja-JP" sz="2200" dirty="0" smtClean="0"/>
          </a:p>
          <a:p>
            <a:pPr lvl="1"/>
            <a:r>
              <a:rPr lang="ja-JP" altLang="en-US" sz="2200" dirty="0" smtClean="0"/>
              <a:t>フィードバックを掛け続けるとどう残差が蓄積していくかの評価</a:t>
            </a:r>
            <a:endParaRPr lang="en-US" altLang="ja-JP" sz="2200" dirty="0"/>
          </a:p>
          <a:p>
            <a:pPr lvl="1"/>
            <a:r>
              <a:rPr kumimoji="1" lang="en-US" altLang="ja-JP" sz="2200" dirty="0" smtClean="0"/>
              <a:t>GUI</a:t>
            </a:r>
            <a:r>
              <a:rPr kumimoji="1" lang="ja-JP" altLang="en-US" sz="2200" dirty="0" smtClean="0"/>
              <a:t>ステップシミュレーターにも実装する必要があり</a:t>
            </a:r>
            <a:endParaRPr kumimoji="1" lang="en-US" altLang="ja-JP" sz="2200" dirty="0" smtClean="0"/>
          </a:p>
          <a:p>
            <a:r>
              <a:rPr lang="en-US" altLang="ja-JP" sz="2600" dirty="0" smtClean="0"/>
              <a:t>M2</a:t>
            </a:r>
            <a:r>
              <a:rPr lang="ja-JP" altLang="en-US" sz="2600" dirty="0" smtClean="0"/>
              <a:t>以降と統合した主鏡シミュレーター</a:t>
            </a:r>
            <a:endParaRPr lang="en-US" altLang="ja-JP" sz="2600" dirty="0" smtClean="0"/>
          </a:p>
          <a:p>
            <a:pPr lvl="1"/>
            <a:r>
              <a:rPr lang="ja-JP" altLang="en-US" sz="2200" dirty="0"/>
              <a:t>制御</a:t>
            </a:r>
            <a:r>
              <a:rPr lang="ja-JP" altLang="en-US" sz="2200" dirty="0" smtClean="0"/>
              <a:t>の最適化や</a:t>
            </a:r>
            <a:r>
              <a:rPr lang="en-US" altLang="ja-JP" sz="2200" dirty="0" smtClean="0"/>
              <a:t>PSF</a:t>
            </a:r>
            <a:r>
              <a:rPr lang="ja-JP" altLang="en-US" sz="2200" dirty="0" smtClean="0"/>
              <a:t>の導出などにおいて</a:t>
            </a:r>
            <a:endParaRPr lang="en-US" altLang="ja-JP" sz="2200" dirty="0" smtClean="0"/>
          </a:p>
        </p:txBody>
      </p:sp>
    </p:spTree>
    <p:extLst>
      <p:ext uri="{BB962C8B-B14F-4D97-AF65-F5344CB8AC3E}">
        <p14:creationId xmlns:p14="http://schemas.microsoft.com/office/powerpoint/2010/main" val="366147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今後の課題</a:t>
            </a:r>
            <a:endParaRPr kumimoji="1" lang="ja-JP" altLang="en-US" dirty="0"/>
          </a:p>
        </p:txBody>
      </p:sp>
      <p:sp>
        <p:nvSpPr>
          <p:cNvPr id="3" name="コンテンツ プレースホルダー 2"/>
          <p:cNvSpPr>
            <a:spLocks noGrp="1"/>
          </p:cNvSpPr>
          <p:nvPr>
            <p:ph idx="1"/>
          </p:nvPr>
        </p:nvSpPr>
        <p:spPr>
          <a:xfrm>
            <a:off x="457200" y="1600200"/>
            <a:ext cx="8229600" cy="5069160"/>
          </a:xfrm>
        </p:spPr>
        <p:txBody>
          <a:bodyPr>
            <a:normAutofit/>
          </a:bodyPr>
          <a:lstStyle/>
          <a:p>
            <a:r>
              <a:rPr lang="ja-JP" altLang="en-US" sz="2400" dirty="0"/>
              <a:t>エッジセンサー</a:t>
            </a:r>
            <a:r>
              <a:rPr lang="ja-JP" altLang="en-US" sz="2400" dirty="0" smtClean="0"/>
              <a:t>取付け</a:t>
            </a:r>
            <a:r>
              <a:rPr lang="ja-JP" altLang="en-US" sz="2400" dirty="0"/>
              <a:t>での誤差の</a:t>
            </a:r>
            <a:r>
              <a:rPr lang="ja-JP" altLang="en-US" sz="2400" dirty="0" smtClean="0"/>
              <a:t>評価</a:t>
            </a:r>
            <a:endParaRPr lang="en-US" altLang="ja-JP" sz="2400" dirty="0" smtClean="0"/>
          </a:p>
          <a:p>
            <a:pPr lvl="1"/>
            <a:r>
              <a:rPr kumimoji="1" lang="en-US" altLang="ja-JP" sz="2000" dirty="0" smtClean="0"/>
              <a:t>3</a:t>
            </a:r>
            <a:r>
              <a:rPr lang="ja-JP" altLang="en-US" sz="2000" dirty="0" err="1"/>
              <a:t>つ</a:t>
            </a:r>
            <a:r>
              <a:rPr kumimoji="1" lang="ja-JP" altLang="en-US" sz="2000" dirty="0" err="1" smtClean="0"/>
              <a:t>以</a:t>
            </a:r>
            <a:r>
              <a:rPr kumimoji="1" lang="ja-JP" altLang="en-US" sz="2000" dirty="0" smtClean="0"/>
              <a:t>外の取付け角で評価して最適な角度を探す必要はないか？</a:t>
            </a:r>
            <a:endParaRPr kumimoji="1" lang="en-US" altLang="ja-JP" sz="2000" dirty="0" smtClean="0"/>
          </a:p>
          <a:p>
            <a:pPr lvl="1"/>
            <a:r>
              <a:rPr kumimoji="1" lang="ja-JP" altLang="en-US" sz="2000" dirty="0" smtClean="0"/>
              <a:t>取付け角がずれた時の影響は？ </a:t>
            </a:r>
            <a:r>
              <a:rPr kumimoji="1" lang="en-US" altLang="ja-JP" sz="2000" dirty="0" smtClean="0"/>
              <a:t>-</a:t>
            </a:r>
            <a:r>
              <a:rPr kumimoji="1" lang="ja-JP" altLang="en-US" sz="2000" dirty="0" smtClean="0"/>
              <a:t> 特に測定方向の変化の影響</a:t>
            </a:r>
            <a:endParaRPr kumimoji="1" lang="en-US" altLang="ja-JP" sz="2000" dirty="0" smtClean="0"/>
          </a:p>
          <a:p>
            <a:r>
              <a:rPr lang="ja-JP" altLang="en-US" sz="2400" dirty="0"/>
              <a:t>暴走</a:t>
            </a:r>
            <a:r>
              <a:rPr lang="ja-JP" altLang="en-US" sz="2400" dirty="0" smtClean="0"/>
              <a:t>対策</a:t>
            </a:r>
            <a:endParaRPr lang="en-US" altLang="ja-JP" sz="2400" dirty="0" smtClean="0"/>
          </a:p>
          <a:p>
            <a:pPr lvl="1"/>
            <a:r>
              <a:rPr lang="ja-JP" altLang="en-US" sz="2000" dirty="0" smtClean="0"/>
              <a:t>閉じた系は入出力に過剰に依存する可能性？</a:t>
            </a:r>
            <a:endParaRPr lang="en-US" altLang="ja-JP" sz="2000" dirty="0" smtClean="0"/>
          </a:p>
          <a:p>
            <a:pPr lvl="1"/>
            <a:r>
              <a:rPr lang="ja-JP" altLang="en-US" sz="2000" dirty="0"/>
              <a:t>理想からずれた</a:t>
            </a:r>
            <a:r>
              <a:rPr lang="ja-JP" altLang="en-US" sz="2000" dirty="0" smtClean="0"/>
              <a:t>時の</a:t>
            </a:r>
            <a:r>
              <a:rPr lang="en-US" altLang="ja-JP" sz="2000" dirty="0" smtClean="0"/>
              <a:t>Zernike0,1</a:t>
            </a:r>
            <a:r>
              <a:rPr lang="ja-JP" altLang="en-US" sz="2000" dirty="0" smtClean="0"/>
              <a:t>次項の除去アルゴリズムの安定性</a:t>
            </a:r>
            <a:endParaRPr lang="en-US" altLang="ja-JP" sz="2000" dirty="0"/>
          </a:p>
          <a:p>
            <a:r>
              <a:rPr lang="ja-JP" altLang="en-US" sz="2400" dirty="0"/>
              <a:t>セグメント形状の扱いをより現実に合わせる</a:t>
            </a:r>
            <a:endParaRPr lang="en-US" altLang="ja-JP" sz="2400" dirty="0"/>
          </a:p>
          <a:p>
            <a:pPr lvl="1"/>
            <a:r>
              <a:rPr lang="ja-JP" altLang="en-US" sz="2000" dirty="0"/>
              <a:t>セグメント形状はホイッフルツリーでの保持により変形する</a:t>
            </a:r>
            <a:r>
              <a:rPr lang="ja-JP" altLang="en-US" sz="2000" dirty="0" smtClean="0"/>
              <a:t>はず</a:t>
            </a:r>
            <a:endParaRPr lang="en-US" altLang="ja-JP" sz="2000" dirty="0" smtClean="0"/>
          </a:p>
          <a:p>
            <a:pPr lvl="1"/>
            <a:r>
              <a:rPr lang="ja-JP" altLang="en-US" sz="2000" dirty="0" smtClean="0"/>
              <a:t>セグメント端がダレルとセンサーの</a:t>
            </a:r>
            <a:r>
              <a:rPr lang="en-US" altLang="ja-JP" sz="2000" dirty="0" smtClean="0"/>
              <a:t>3</a:t>
            </a:r>
            <a:r>
              <a:rPr lang="ja-JP" altLang="en-US" sz="2000" dirty="0" smtClean="0"/>
              <a:t>次元取り付け位置が変わる！</a:t>
            </a:r>
            <a:endParaRPr kumimoji="1" lang="en-US" altLang="ja-JP" sz="1800" dirty="0" smtClean="0"/>
          </a:p>
          <a:p>
            <a:r>
              <a:rPr lang="en-US" altLang="ja-JP" sz="2400" dirty="0" smtClean="0"/>
              <a:t>AO</a:t>
            </a:r>
            <a:r>
              <a:rPr lang="ja-JP" altLang="en-US" sz="2400" dirty="0" smtClean="0"/>
              <a:t>をやるとすると</a:t>
            </a:r>
            <a:r>
              <a:rPr lang="ja-JP" altLang="en-US" sz="2400" dirty="0" err="1" smtClean="0"/>
              <a:t>、、</a:t>
            </a:r>
            <a:endParaRPr lang="en-US" altLang="ja-JP" sz="2400" dirty="0" smtClean="0"/>
          </a:p>
          <a:p>
            <a:pPr lvl="1"/>
            <a:r>
              <a:rPr kumimoji="1" lang="en-US" altLang="ja-JP" sz="2000" dirty="0" smtClean="0"/>
              <a:t>TMT</a:t>
            </a:r>
            <a:r>
              <a:rPr kumimoji="1" lang="ja-JP" altLang="en-US" sz="2000" dirty="0" smtClean="0"/>
              <a:t>くらい枚数が多いとまだしも</a:t>
            </a:r>
            <a:r>
              <a:rPr kumimoji="1" lang="en-US" altLang="ja-JP" sz="2000" dirty="0" smtClean="0"/>
              <a:t>18</a:t>
            </a:r>
            <a:r>
              <a:rPr kumimoji="1" lang="ja-JP" altLang="en-US" sz="2000" dirty="0" smtClean="0"/>
              <a:t>枚だとセグメントの影響が</a:t>
            </a:r>
            <a:r>
              <a:rPr kumimoji="1" lang="en-US" altLang="ja-JP" sz="2000" dirty="0" smtClean="0"/>
              <a:t>PSF</a:t>
            </a:r>
            <a:r>
              <a:rPr kumimoji="1" lang="ja-JP" altLang="en-US" sz="2000" dirty="0" smtClean="0"/>
              <a:t>に</a:t>
            </a:r>
            <a:endParaRPr kumimoji="1" lang="en-US" altLang="ja-JP" sz="2000" dirty="0" smtClean="0"/>
          </a:p>
          <a:p>
            <a:pPr lvl="1"/>
            <a:r>
              <a:rPr lang="en-US" altLang="ja-JP" sz="2000" dirty="0" smtClean="0"/>
              <a:t>AO</a:t>
            </a:r>
            <a:r>
              <a:rPr lang="ja-JP" altLang="en-US" sz="2000" dirty="0" smtClean="0"/>
              <a:t>を含めたシミュレーターを構築して</a:t>
            </a:r>
            <a:r>
              <a:rPr lang="en-US" altLang="ja-JP" sz="2000" dirty="0" smtClean="0"/>
              <a:t>DM</a:t>
            </a:r>
            <a:r>
              <a:rPr lang="ja-JP" altLang="en-US" sz="2000" dirty="0" smtClean="0"/>
              <a:t>の配置も最適化すべき？</a:t>
            </a:r>
            <a:endParaRPr kumimoji="1" lang="ja-JP" altLang="en-US" sz="2000" dirty="0"/>
          </a:p>
        </p:txBody>
      </p:sp>
    </p:spTree>
    <p:extLst>
      <p:ext uri="{BB962C8B-B14F-4D97-AF65-F5344CB8AC3E}">
        <p14:creationId xmlns:p14="http://schemas.microsoft.com/office/powerpoint/2010/main" val="360716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話はさかのぼって</a:t>
            </a:r>
            <a:r>
              <a:rPr kumimoji="1" lang="ja-JP" altLang="en-US" dirty="0" err="1" smtClean="0"/>
              <a:t>、、、</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smtClean="0"/>
              <a:t>2004</a:t>
            </a:r>
            <a:r>
              <a:rPr kumimoji="1" lang="ja-JP" altLang="en-US" sz="2800" dirty="0" smtClean="0"/>
              <a:t>年、望遠鏡の主鏡が増えて変形しました。</a:t>
            </a:r>
            <a:endParaRPr kumimoji="1" lang="en-US" altLang="ja-JP" sz="2800" dirty="0" smtClean="0"/>
          </a:p>
          <a:p>
            <a:pPr marL="0" indent="0" algn="r">
              <a:buNone/>
            </a:pPr>
            <a:r>
              <a:rPr kumimoji="1" lang="ja-JP" altLang="en-US" sz="2400" dirty="0" smtClean="0"/>
              <a:t>（京大望遠鏡計画</a:t>
            </a:r>
            <a:r>
              <a:rPr kumimoji="1" lang="en-US" altLang="ja-JP" sz="2400" dirty="0" smtClean="0"/>
              <a:t>;</a:t>
            </a:r>
            <a:r>
              <a:rPr kumimoji="1" lang="ja-JP" altLang="en-US" sz="2400" dirty="0" smtClean="0"/>
              <a:t> 六角</a:t>
            </a:r>
            <a:r>
              <a:rPr kumimoji="1" lang="en-US" altLang="ja-JP" sz="2400" dirty="0" smtClean="0"/>
              <a:t>18</a:t>
            </a:r>
            <a:r>
              <a:rPr kumimoji="1" lang="ja-JP" altLang="en-US" sz="2400" dirty="0" smtClean="0"/>
              <a:t>枚鏡）</a:t>
            </a:r>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577124"/>
            <a:ext cx="3619500" cy="4248150"/>
          </a:xfrm>
          <a:prstGeom prst="rect">
            <a:avLst/>
          </a:prstGeom>
        </p:spPr>
      </p:pic>
    </p:spTree>
    <p:extLst>
      <p:ext uri="{BB962C8B-B14F-4D97-AF65-F5344CB8AC3E}">
        <p14:creationId xmlns:p14="http://schemas.microsoft.com/office/powerpoint/2010/main" val="422928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話はさかのぼって</a:t>
            </a:r>
            <a:r>
              <a:rPr kumimoji="1" lang="ja-JP" altLang="en-US" dirty="0" err="1" smtClean="0"/>
              <a:t>、、、</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sz="2800" dirty="0" smtClean="0"/>
              <a:t>2005</a:t>
            </a:r>
            <a:r>
              <a:rPr kumimoji="1" lang="ja-JP" altLang="en-US" sz="2800" dirty="0" smtClean="0"/>
              <a:t>年、望遠鏡の主鏡がまた変形しました。</a:t>
            </a:r>
            <a:endParaRPr kumimoji="1" lang="en-US" altLang="ja-JP" sz="2800" dirty="0" smtClean="0"/>
          </a:p>
          <a:p>
            <a:pPr marL="0" indent="0" algn="r">
              <a:buNone/>
            </a:pPr>
            <a:r>
              <a:rPr kumimoji="1" lang="ja-JP" altLang="en-US" sz="2400" dirty="0" smtClean="0"/>
              <a:t>（京大</a:t>
            </a:r>
            <a:r>
              <a:rPr lang="en-US" altLang="ja-JP" sz="2400" dirty="0" smtClean="0"/>
              <a:t>3m</a:t>
            </a:r>
            <a:r>
              <a:rPr lang="ja-JP" altLang="en-US" sz="2400" dirty="0" smtClean="0"/>
              <a:t>級</a:t>
            </a:r>
            <a:r>
              <a:rPr kumimoji="1" lang="ja-JP" altLang="en-US" sz="2400" dirty="0" smtClean="0"/>
              <a:t>望遠鏡計画</a:t>
            </a:r>
            <a:r>
              <a:rPr kumimoji="1" lang="en-US" altLang="ja-JP" sz="2400" dirty="0" smtClean="0"/>
              <a:t>;</a:t>
            </a:r>
            <a:r>
              <a:rPr kumimoji="1" lang="ja-JP" altLang="en-US" sz="2400" dirty="0" smtClean="0"/>
              <a:t> 扇形</a:t>
            </a:r>
            <a:r>
              <a:rPr kumimoji="1" lang="en-US" altLang="ja-JP" sz="2400" dirty="0" smtClean="0"/>
              <a:t>18</a:t>
            </a:r>
            <a:r>
              <a:rPr kumimoji="1" lang="ja-JP" altLang="en-US" sz="2400" dirty="0" smtClean="0"/>
              <a:t>枚鏡）</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09" y="2708920"/>
            <a:ext cx="3048000" cy="3048000"/>
          </a:xfrm>
          <a:prstGeom prst="rect">
            <a:avLst/>
          </a:prstGeom>
        </p:spPr>
      </p:pic>
      <p:sp>
        <p:nvSpPr>
          <p:cNvPr id="7" name="テキスト ボックス 6"/>
          <p:cNvSpPr txBox="1"/>
          <p:nvPr/>
        </p:nvSpPr>
        <p:spPr>
          <a:xfrm>
            <a:off x="1907704" y="6309320"/>
            <a:ext cx="5428089" cy="369332"/>
          </a:xfrm>
          <a:prstGeom prst="rect">
            <a:avLst/>
          </a:prstGeom>
          <a:noFill/>
        </p:spPr>
        <p:txBody>
          <a:bodyPr wrap="none" rtlCol="0">
            <a:spAutoFit/>
          </a:bodyPr>
          <a:lstStyle/>
          <a:p>
            <a:r>
              <a:rPr kumimoji="1" lang="ja-JP" altLang="en-US" dirty="0" smtClean="0"/>
              <a:t>（望遠鏡のトラス構造はこのあともう一度変形しました）</a:t>
            </a:r>
            <a:endParaRPr kumimoji="1" lang="ja-JP" altLang="en-US" dirty="0"/>
          </a:p>
        </p:txBody>
      </p:sp>
    </p:spTree>
    <p:extLst>
      <p:ext uri="{BB962C8B-B14F-4D97-AF65-F5344CB8AC3E}">
        <p14:creationId xmlns:p14="http://schemas.microsoft.com/office/powerpoint/2010/main" val="26430361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TotalTime>
  <Words>4839</Words>
  <Application>Microsoft Office PowerPoint</Application>
  <PresentationFormat>画面に合わせる (4:3)</PresentationFormat>
  <Paragraphs>528</Paragraphs>
  <Slides>75</Slides>
  <Notes>1</Notes>
  <HiddenSlides>0</HiddenSlides>
  <MMClips>0</MMClips>
  <ScaleCrop>false</ScaleCrop>
  <HeadingPairs>
    <vt:vector size="4" baseType="variant">
      <vt:variant>
        <vt:lpstr>テーマ</vt:lpstr>
      </vt:variant>
      <vt:variant>
        <vt:i4>1</vt:i4>
      </vt:variant>
      <vt:variant>
        <vt:lpstr>スライド タイトル</vt:lpstr>
      </vt:variant>
      <vt:variant>
        <vt:i4>75</vt:i4>
      </vt:variant>
    </vt:vector>
  </HeadingPairs>
  <TitlesOfParts>
    <vt:vector size="76" baseType="lpstr">
      <vt:lpstr>Office ​​テーマ</vt:lpstr>
      <vt:lpstr>扇形分割主鏡のリアルタイム制御アルゴリズム開発の現状と課題</vt:lpstr>
      <vt:lpstr>Agenda</vt:lpstr>
      <vt:lpstr>自己紹介</vt:lpstr>
      <vt:lpstr>Agenda</vt:lpstr>
      <vt:lpstr>注</vt:lpstr>
      <vt:lpstr>Agenda</vt:lpstr>
      <vt:lpstr>話はさかのぼって、、、</vt:lpstr>
      <vt:lpstr>話はさかのぼって、、、</vt:lpstr>
      <vt:lpstr>話はさかのぼって、、、</vt:lpstr>
      <vt:lpstr>話はさかのぼって、、、</vt:lpstr>
      <vt:lpstr>話はさかのぼって、、、</vt:lpstr>
      <vt:lpstr>開発ストーリー</vt:lpstr>
      <vt:lpstr>アルゴリズム開発時の方針</vt:lpstr>
      <vt:lpstr>Agenda</vt:lpstr>
      <vt:lpstr>固定条件</vt:lpstr>
      <vt:lpstr>セグメント・エッジセンサーの取り扱い</vt:lpstr>
      <vt:lpstr>実際の三次元座標系での計算</vt:lpstr>
      <vt:lpstr>セグメント制御位置からセンサー読み出し値への変換行列</vt:lpstr>
      <vt:lpstr>PowerPoint プレゼンテーション</vt:lpstr>
      <vt:lpstr>変換アルゴリズムの動作試験</vt:lpstr>
      <vt:lpstr>数学的なモデルとしての解析</vt:lpstr>
      <vt:lpstr>PowerPoint プレゼンテーション</vt:lpstr>
      <vt:lpstr>PowerPoint プレゼンテーション</vt:lpstr>
      <vt:lpstr>数学的なモデルとしての解析</vt:lpstr>
      <vt:lpstr>シミュレーターに必要とされる機能</vt:lpstr>
      <vt:lpstr>Agenda</vt:lpstr>
      <vt:lpstr>エッジセンサー配置に対する検討事項</vt:lpstr>
      <vt:lpstr>エッジセンサー配置の評価方法</vt:lpstr>
      <vt:lpstr>PowerPoint プレゼンテーション</vt:lpstr>
      <vt:lpstr>単純なモデルから分かったこと</vt:lpstr>
      <vt:lpstr>配置と特異値の関係</vt:lpstr>
      <vt:lpstr>PowerPoint プレゼンテーション</vt:lpstr>
      <vt:lpstr>エッジセンサーの配置を変える効果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エッジセンサーの配置を変える効果</vt:lpstr>
      <vt:lpstr>静的状態でのセンサー配置への示唆</vt:lpstr>
      <vt:lpstr>エッジセンサーの取り付け角度の影響</vt:lpstr>
      <vt:lpstr>擾乱に対する耐性の評価</vt:lpstr>
      <vt:lpstr>擾乱に対する耐性の評価</vt:lpstr>
      <vt:lpstr>セグメントの横ずれでなにが起こるか</vt:lpstr>
      <vt:lpstr>横ずれ評価 I – 並進の影響</vt:lpstr>
      <vt:lpstr>横ずれ評価 II – 回転の影響</vt:lpstr>
      <vt:lpstr>横ずれ評価 – まとめると</vt:lpstr>
      <vt:lpstr>結論 – エッジセンサー配置へのフィードバック</vt:lpstr>
      <vt:lpstr>Agenda</vt:lpstr>
      <vt:lpstr>PSFの導出</vt:lpstr>
      <vt:lpstr>PSFの導出 – アルゴリズム</vt:lpstr>
      <vt:lpstr>PSF出力の追加 – 演算ルーチン試験サンプル</vt:lpstr>
      <vt:lpstr>PSF出力の追加 – 演算ルーチン試験サンプル</vt:lpstr>
      <vt:lpstr>PSFの導出 – 曲率誤差・構造関数</vt:lpstr>
      <vt:lpstr>PowerPoint プレゼンテーション</vt:lpstr>
      <vt:lpstr>PSFの導出 – 曲率誤差・構造関数</vt:lpstr>
      <vt:lpstr>PSF出力の追加 – 演算ルーチン試験サンプル</vt:lpstr>
      <vt:lpstr>シミュレーションでの指標の構築</vt:lpstr>
      <vt:lpstr>指標の構築 I – Zernike 0,1次の除去</vt:lpstr>
      <vt:lpstr>指標の構築 I – セグメント並進の逆補正</vt:lpstr>
      <vt:lpstr>PowerPoint プレゼンテーション</vt:lpstr>
      <vt:lpstr>指標の構築 II – PSFに対する指標</vt:lpstr>
      <vt:lpstr>指標の構築 II – PSFに対する指標</vt:lpstr>
      <vt:lpstr>PSF/FWHMの評価による誤差配分</vt:lpstr>
      <vt:lpstr>GUIステップシミュレーター</vt:lpstr>
      <vt:lpstr>PowerPoint プレゼンテーション</vt:lpstr>
      <vt:lpstr>PowerPoint プレゼンテーション</vt:lpstr>
      <vt:lpstr>Agenda</vt:lpstr>
      <vt:lpstr>今後の課題</vt:lpstr>
      <vt:lpstr>今後の課題</vt:lpstr>
      <vt:lpstr>今後の課題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shimono</dc:creator>
  <cp:lastModifiedBy>shimono</cp:lastModifiedBy>
  <cp:revision>88</cp:revision>
  <cp:lastPrinted>2012-09-12T19:30:02Z</cp:lastPrinted>
  <dcterms:created xsi:type="dcterms:W3CDTF">2012-09-10T11:43:46Z</dcterms:created>
  <dcterms:modified xsi:type="dcterms:W3CDTF">2012-09-13T04:13:37Z</dcterms:modified>
</cp:coreProperties>
</file>