
<file path=[Content_Types].xml><?xml version="1.0" encoding="utf-8"?>
<Types xmlns="http://schemas.openxmlformats.org/package/2006/content-types">
  <Override PartName="/ppt/slides/slide108.xml" ContentType="application/vnd.openxmlformats-officedocument.presentationml.slide+xml"/>
  <Override PartName="/ppt/slides/slide68.xml" ContentType="application/vnd.openxmlformats-officedocument.presentationml.slide+xml"/>
  <Override PartName="/ppt/slideLayouts/slideLayout8.xml" ContentType="application/vnd.openxmlformats-officedocument.presentationml.slideLayout+xml"/>
  <Default Extension="pdf" ContentType="application/pdf"/>
  <Default Extension="gif" ContentType="image/gif"/>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slides/slide118.xml" ContentType="application/vnd.openxmlformats-officedocument.presentationml.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slides/slide97.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slides/slide92.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notesSlides/notesSlide4.xml" ContentType="application/vnd.openxmlformats-officedocument.presentationml.notesSlide+xml"/>
  <Default Extension="wmf" ContentType="image/x-wmf"/>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6.xml" ContentType="application/vnd.openxmlformats-officedocument.presentationml.notesSlide+xml"/>
  <Override PartName="/ppt/slides/slide115.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slides/slide84.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116.xml" ContentType="application/vnd.openxmlformats-officedocument.presentationml.slide+xml"/>
  <Override PartName="/ppt/slides/slide119.xml" ContentType="application/vnd.openxmlformats-officedocument.presentationml.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7.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105.xml" ContentType="application/vnd.openxmlformats-officedocument.presentationml.slide+xml"/>
  <Override PartName="/ppt/slides/slide34.xml" ContentType="application/vnd.openxmlformats-officedocument.presentationml.slide+xml"/>
  <Override PartName="/ppt/slides/slide112.xml" ContentType="application/vnd.openxmlformats-officedocument.presentationml.slide+xml"/>
  <Override PartName="/ppt/slides/slide44.xml" ContentType="application/vnd.openxmlformats-officedocument.presentationml.slide+xml"/>
  <Override PartName="/ppt/slides/slide106.xml" ContentType="application/vnd.openxmlformats-officedocument.presentationml.slide+xml"/>
  <Override PartName="/ppt/notesSlides/notesSlide12.xml" ContentType="application/vnd.openxmlformats-officedocument.presentationml.notesSlide+xml"/>
  <Override PartName="/ppt/slides/slide103.xml" ContentType="application/vnd.openxmlformats-officedocument.presentationml.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slides/slide99.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109.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Override PartName="/ppt/slides/slide114.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10.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s/slide98.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02.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17.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11.xml" ContentType="application/vnd.openxmlformats-officedocument.presentationml.slide+xml"/>
  <Override PartName="/ppt/slides/slide113.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21"/>
  </p:notesMasterIdLst>
  <p:handoutMasterIdLst>
    <p:handoutMasterId r:id="rId122"/>
  </p:handoutMasterIdLst>
  <p:sldIdLst>
    <p:sldId id="1561" r:id="rId2"/>
    <p:sldId id="1261" r:id="rId3"/>
    <p:sldId id="1695" r:id="rId4"/>
    <p:sldId id="1682" r:id="rId5"/>
    <p:sldId id="1565" r:id="rId6"/>
    <p:sldId id="1566" r:id="rId7"/>
    <p:sldId id="1567" r:id="rId8"/>
    <p:sldId id="1568" r:id="rId9"/>
    <p:sldId id="1569" r:id="rId10"/>
    <p:sldId id="1570" r:id="rId11"/>
    <p:sldId id="1571" r:id="rId12"/>
    <p:sldId id="1558" r:id="rId13"/>
    <p:sldId id="1559" r:id="rId14"/>
    <p:sldId id="1690" r:id="rId15"/>
    <p:sldId id="1691" r:id="rId16"/>
    <p:sldId id="1437" r:id="rId17"/>
    <p:sldId id="1442" r:id="rId18"/>
    <p:sldId id="1267" r:id="rId19"/>
    <p:sldId id="1443" r:id="rId20"/>
    <p:sldId id="1444" r:id="rId21"/>
    <p:sldId id="1312" r:id="rId22"/>
    <p:sldId id="1284" r:id="rId23"/>
    <p:sldId id="1285" r:id="rId24"/>
    <p:sldId id="1324" r:id="rId25"/>
    <p:sldId id="1452" r:id="rId26"/>
    <p:sldId id="1322" r:id="rId27"/>
    <p:sldId id="1453" r:id="rId28"/>
    <p:sldId id="1157" r:id="rId29"/>
    <p:sldId id="1451" r:id="rId30"/>
    <p:sldId id="1684" r:id="rId31"/>
    <p:sldId id="1356" r:id="rId32"/>
    <p:sldId id="1686" r:id="rId33"/>
    <p:sldId id="1687" r:id="rId34"/>
    <p:sldId id="1397" r:id="rId35"/>
    <p:sldId id="1398" r:id="rId36"/>
    <p:sldId id="1404" r:id="rId37"/>
    <p:sldId id="1393" r:id="rId38"/>
    <p:sldId id="1685" r:id="rId39"/>
    <p:sldId id="1392" r:id="rId40"/>
    <p:sldId id="1544" r:id="rId41"/>
    <p:sldId id="1547" r:id="rId42"/>
    <p:sldId id="1512" r:id="rId43"/>
    <p:sldId id="1499" r:id="rId44"/>
    <p:sldId id="1503" r:id="rId45"/>
    <p:sldId id="1505" r:id="rId46"/>
    <p:sldId id="1506" r:id="rId47"/>
    <p:sldId id="1507" r:id="rId48"/>
    <p:sldId id="1508" r:id="rId49"/>
    <p:sldId id="1509" r:id="rId50"/>
    <p:sldId id="1532" r:id="rId51"/>
    <p:sldId id="1526" r:id="rId52"/>
    <p:sldId id="1515" r:id="rId53"/>
    <p:sldId id="1523" r:id="rId54"/>
    <p:sldId id="1525" r:id="rId55"/>
    <p:sldId id="1517" r:id="rId56"/>
    <p:sldId id="1533" r:id="rId57"/>
    <p:sldId id="1572" r:id="rId58"/>
    <p:sldId id="1573" r:id="rId59"/>
    <p:sldId id="1574" r:id="rId60"/>
    <p:sldId id="1578" r:id="rId61"/>
    <p:sldId id="1581" r:id="rId62"/>
    <p:sldId id="1582" r:id="rId63"/>
    <p:sldId id="1584" r:id="rId64"/>
    <p:sldId id="1587" r:id="rId65"/>
    <p:sldId id="1588" r:id="rId66"/>
    <p:sldId id="1692" r:id="rId67"/>
    <p:sldId id="1590" r:id="rId68"/>
    <p:sldId id="1592" r:id="rId69"/>
    <p:sldId id="1593" r:id="rId70"/>
    <p:sldId id="1594" r:id="rId71"/>
    <p:sldId id="1598" r:id="rId72"/>
    <p:sldId id="1600" r:id="rId73"/>
    <p:sldId id="1603" r:id="rId74"/>
    <p:sldId id="1605" r:id="rId75"/>
    <p:sldId id="1606" r:id="rId76"/>
    <p:sldId id="1607" r:id="rId77"/>
    <p:sldId id="1610" r:id="rId78"/>
    <p:sldId id="1611" r:id="rId79"/>
    <p:sldId id="1612" r:id="rId80"/>
    <p:sldId id="1615" r:id="rId81"/>
    <p:sldId id="1616" r:id="rId82"/>
    <p:sldId id="1617" r:id="rId83"/>
    <p:sldId id="1619" r:id="rId84"/>
    <p:sldId id="1620" r:id="rId85"/>
    <p:sldId id="1624" r:id="rId86"/>
    <p:sldId id="1625" r:id="rId87"/>
    <p:sldId id="1627" r:id="rId88"/>
    <p:sldId id="1693" r:id="rId89"/>
    <p:sldId id="1694" r:id="rId90"/>
    <p:sldId id="1628" r:id="rId91"/>
    <p:sldId id="1629" r:id="rId92"/>
    <p:sldId id="1630" r:id="rId93"/>
    <p:sldId id="1631" r:id="rId94"/>
    <p:sldId id="1634" r:id="rId95"/>
    <p:sldId id="1635" r:id="rId96"/>
    <p:sldId id="1637" r:id="rId97"/>
    <p:sldId id="1638" r:id="rId98"/>
    <p:sldId id="1639" r:id="rId99"/>
    <p:sldId id="1640" r:id="rId100"/>
    <p:sldId id="1641" r:id="rId101"/>
    <p:sldId id="1643" r:id="rId102"/>
    <p:sldId id="1644" r:id="rId103"/>
    <p:sldId id="1645" r:id="rId104"/>
    <p:sldId id="1646" r:id="rId105"/>
    <p:sldId id="1648" r:id="rId106"/>
    <p:sldId id="1649" r:id="rId107"/>
    <p:sldId id="1650" r:id="rId108"/>
    <p:sldId id="1651" r:id="rId109"/>
    <p:sldId id="1652" r:id="rId110"/>
    <p:sldId id="1653" r:id="rId111"/>
    <p:sldId id="1654" r:id="rId112"/>
    <p:sldId id="1655" r:id="rId113"/>
    <p:sldId id="1657" r:id="rId114"/>
    <p:sldId id="1676" r:id="rId115"/>
    <p:sldId id="1677" r:id="rId116"/>
    <p:sldId id="1678" r:id="rId117"/>
    <p:sldId id="1679" r:id="rId118"/>
    <p:sldId id="1680" r:id="rId119"/>
    <p:sldId id="1683" r:id="rId12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useTimings="0">
    <p:present/>
    <p:sldAll/>
    <p:penClr>
      <a:schemeClr val="tx1"/>
    </p:penClr>
  </p:showPr>
  <p:clrMru>
    <a:srgbClr val="000000"/>
    <a:srgbClr val="EAC612"/>
    <a:srgbClr val="EECD28"/>
    <a:srgbClr val="66FF99"/>
    <a:srgbClr val="E4E6FA"/>
    <a:srgbClr val="E4EBFA"/>
    <a:srgbClr val="DBE4F9"/>
    <a:srgbClr val="009900"/>
    <a:srgbClr val="33CC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7593" autoAdjust="0"/>
    <p:restoredTop sz="94660"/>
  </p:normalViewPr>
  <p:slideViewPr>
    <p:cSldViewPr>
      <p:cViewPr>
        <p:scale>
          <a:sx n="100" d="100"/>
          <a:sy n="100" d="100"/>
        </p:scale>
        <p:origin x="-1032"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36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notesMaster" Target="notesMasters/notesMaster1.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22" Type="http://schemas.openxmlformats.org/officeDocument/2006/relationships/handoutMaster" Target="handoutMasters/handoutMaster1.xml"/><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18" Type="http://schemas.openxmlformats.org/officeDocument/2006/relationships/slide" Target="slides/slide117.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presProps" Target="presProps.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127" Type="http://schemas.openxmlformats.org/officeDocument/2006/relationships/tableStyles" Target="tableStyles.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slide" Target="slides/slide119.xml"/><Relationship Id="rId126" Type="http://schemas.openxmlformats.org/officeDocument/2006/relationships/theme" Target="theme/theme1.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125" Type="http://schemas.openxmlformats.org/officeDocument/2006/relationships/viewProps" Target="viewProps.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08" Type="http://schemas.openxmlformats.org/officeDocument/2006/relationships/slide" Target="slides/slide107.xml"/><Relationship Id="rId3" Type="http://schemas.openxmlformats.org/officeDocument/2006/relationships/slide" Target="slides/slide2.xml"/><Relationship Id="rId123" Type="http://schemas.openxmlformats.org/officeDocument/2006/relationships/printerSettings" Target="printerSettings/printerSettings1.bin"/><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0" tIns="48322" rIns="96640" bIns="48322" numCol="1" anchor="t" anchorCtr="0" compatLnSpc="1">
            <a:prstTxWarp prst="textNoShape">
              <a:avLst/>
            </a:prstTxWarp>
          </a:bodyPr>
          <a:lstStyle>
            <a:lvl1pPr defTabSz="965200">
              <a:defRPr sz="1200"/>
            </a:lvl1pPr>
          </a:lstStyle>
          <a:p>
            <a:pPr>
              <a:defRPr/>
            </a:pPr>
            <a:endParaRPr lang="en-US"/>
          </a:p>
        </p:txBody>
      </p:sp>
      <p:sp>
        <p:nvSpPr>
          <p:cNvPr id="75779"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40" tIns="48322" rIns="96640" bIns="48322" numCol="1" anchor="t" anchorCtr="0" compatLnSpc="1">
            <a:prstTxWarp prst="textNoShape">
              <a:avLst/>
            </a:prstTxWarp>
          </a:bodyPr>
          <a:lstStyle>
            <a:lvl1pPr algn="r" defTabSz="965200">
              <a:defRPr sz="1200"/>
            </a:lvl1pPr>
          </a:lstStyle>
          <a:p>
            <a:pPr>
              <a:defRPr/>
            </a:pPr>
            <a:endParaRPr lang="en-US"/>
          </a:p>
        </p:txBody>
      </p:sp>
      <p:sp>
        <p:nvSpPr>
          <p:cNvPr id="75780"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40" tIns="48322" rIns="96640" bIns="48322" numCol="1" anchor="b" anchorCtr="0" compatLnSpc="1">
            <a:prstTxWarp prst="textNoShape">
              <a:avLst/>
            </a:prstTxWarp>
          </a:bodyPr>
          <a:lstStyle>
            <a:lvl1pPr defTabSz="965200">
              <a:defRPr sz="1200"/>
            </a:lvl1pPr>
          </a:lstStyle>
          <a:p>
            <a:pPr>
              <a:defRPr/>
            </a:pPr>
            <a:endParaRPr lang="en-US"/>
          </a:p>
        </p:txBody>
      </p:sp>
      <p:sp>
        <p:nvSpPr>
          <p:cNvPr id="75781"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40" tIns="48322" rIns="96640" bIns="48322" numCol="1" anchor="b" anchorCtr="0" compatLnSpc="1">
            <a:prstTxWarp prst="textNoShape">
              <a:avLst/>
            </a:prstTxWarp>
          </a:bodyPr>
          <a:lstStyle>
            <a:lvl1pPr algn="r" defTabSz="965200">
              <a:defRPr sz="1200"/>
            </a:lvl1pPr>
          </a:lstStyle>
          <a:p>
            <a:pPr>
              <a:defRPr/>
            </a:pPr>
            <a:fld id="{B6040561-6DCB-F648-B99B-58D3F4FC7F4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0" tIns="48322" rIns="96640" bIns="48322" numCol="1" anchor="t" anchorCtr="0" compatLnSpc="1">
            <a:prstTxWarp prst="textNoShape">
              <a:avLst/>
            </a:prstTxWarp>
          </a:bodyPr>
          <a:lstStyle>
            <a:lvl1pPr defTabSz="965200">
              <a:defRPr sz="1200"/>
            </a:lvl1pPr>
          </a:lstStyle>
          <a:p>
            <a:pPr>
              <a:defRPr/>
            </a:pPr>
            <a:endParaRPr lang="en-US"/>
          </a:p>
        </p:txBody>
      </p:sp>
      <p:sp>
        <p:nvSpPr>
          <p:cNvPr id="44035"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40" tIns="48322" rIns="96640" bIns="48322" numCol="1" anchor="t" anchorCtr="0" compatLnSpc="1">
            <a:prstTxWarp prst="textNoShape">
              <a:avLst/>
            </a:prstTxWarp>
          </a:bodyPr>
          <a:lstStyle>
            <a:lvl1pPr algn="r" defTabSz="965200">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4037" name="Rectangle 5"/>
          <p:cNvSpPr>
            <a:spLocks noGrp="1" noChangeArrowheads="1"/>
          </p:cNvSpPr>
          <p:nvPr>
            <p:ph type="body" sz="quarter" idx="3"/>
          </p:nvPr>
        </p:nvSpPr>
        <p:spPr bwMode="auto">
          <a:xfrm>
            <a:off x="976313" y="4560888"/>
            <a:ext cx="5362575" cy="4319587"/>
          </a:xfrm>
          <a:prstGeom prst="rect">
            <a:avLst/>
          </a:prstGeom>
          <a:noFill/>
          <a:ln w="9525">
            <a:noFill/>
            <a:miter lim="800000"/>
            <a:headEnd/>
            <a:tailEnd/>
          </a:ln>
          <a:effectLst/>
        </p:spPr>
        <p:txBody>
          <a:bodyPr vert="horz" wrap="square" lIns="96640" tIns="48322" rIns="96640" bIns="483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403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40" tIns="48322" rIns="96640" bIns="48322" numCol="1" anchor="b" anchorCtr="0" compatLnSpc="1">
            <a:prstTxWarp prst="textNoShape">
              <a:avLst/>
            </a:prstTxWarp>
          </a:bodyPr>
          <a:lstStyle>
            <a:lvl1pPr defTabSz="965200">
              <a:defRPr sz="1200"/>
            </a:lvl1pPr>
          </a:lstStyle>
          <a:p>
            <a:pPr>
              <a:defRPr/>
            </a:pPr>
            <a:endParaRPr lang="en-US"/>
          </a:p>
        </p:txBody>
      </p:sp>
      <p:sp>
        <p:nvSpPr>
          <p:cNvPr id="4403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40" tIns="48322" rIns="96640" bIns="48322" numCol="1" anchor="b" anchorCtr="0" compatLnSpc="1">
            <a:prstTxWarp prst="textNoShape">
              <a:avLst/>
            </a:prstTxWarp>
          </a:bodyPr>
          <a:lstStyle>
            <a:lvl1pPr algn="r" defTabSz="965200">
              <a:defRPr sz="1200"/>
            </a:lvl1pPr>
          </a:lstStyle>
          <a:p>
            <a:pPr>
              <a:defRPr/>
            </a:pPr>
            <a:fld id="{960568D1-01CA-6648-A65E-87C2118FDB7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72A9DB26-66A0-5047-9AFC-DC3EC4D0C06C}" type="slidenum">
              <a:rPr lang="en-US"/>
              <a:pPr/>
              <a:t>4</a:t>
            </a:fld>
            <a:endParaRPr lang="en-US"/>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2212560-D832-D64B-A233-BB5831A3E84E}" type="slidenum">
              <a:rPr lang="en-US"/>
              <a:pPr/>
              <a:t>36</a:t>
            </a:fld>
            <a:endParaRPr lang="en-US"/>
          </a:p>
        </p:txBody>
      </p:sp>
      <p:sp>
        <p:nvSpPr>
          <p:cNvPr id="242689" name="Text Box 1"/>
          <p:cNvSpPr txBox="1">
            <a:spLocks noGrp="1" noRot="1" noChangeAspect="1" noChangeArrowheads="1"/>
          </p:cNvSpPr>
          <p:nvPr>
            <p:ph type="sldImg"/>
          </p:nvPr>
        </p:nvSpPr>
        <p:spPr bwMode="auto">
          <a:xfrm>
            <a:off x="1290918" y="728879"/>
            <a:ext cx="4733365" cy="3600450"/>
          </a:xfrm>
          <a:prstGeom prst="rect">
            <a:avLst/>
          </a:prstGeom>
          <a:solidFill>
            <a:srgbClr val="FFFFFF"/>
          </a:solidFill>
          <a:ln>
            <a:solidFill>
              <a:srgbClr val="000000"/>
            </a:solidFill>
            <a:miter lim="800000"/>
            <a:headEnd/>
            <a:tailEnd/>
          </a:ln>
        </p:spPr>
      </p:sp>
      <p:sp>
        <p:nvSpPr>
          <p:cNvPr id="242690" name="Text Box 2"/>
          <p:cNvSpPr txBox="1">
            <a:spLocks noGrp="1" noChangeArrowheads="1"/>
          </p:cNvSpPr>
          <p:nvPr>
            <p:ph type="body" idx="1"/>
          </p:nvPr>
        </p:nvSpPr>
        <p:spPr bwMode="auto">
          <a:xfrm>
            <a:off x="732118" y="4559662"/>
            <a:ext cx="5852459" cy="4320236"/>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C3F3927C-C47E-C549-8EBC-923690B0C4B3}" type="slidenum">
              <a:rPr lang="en-US"/>
              <a:pPr/>
              <a:t>50</a:t>
            </a:fld>
            <a:endParaRPr lang="en-US"/>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858E6B0-E141-8249-A89A-4273F7A8BF97}" type="slidenum">
              <a:rPr lang="en-US"/>
              <a:pPr/>
              <a:t>56</a:t>
            </a:fld>
            <a:endParaRPr lang="en-US"/>
          </a:p>
        </p:txBody>
      </p:sp>
      <p:sp>
        <p:nvSpPr>
          <p:cNvPr id="102403" name="Rectangle 2"/>
          <p:cNvSpPr>
            <a:spLocks noGrp="1" noRot="1" noChangeAspect="1" noChangeArrowheads="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633306" y="1"/>
            <a:ext cx="4656667" cy="3437096"/>
          </a:xfrm>
          <a:prstGeom prst="rect">
            <a:avLst/>
          </a:prstGeom>
          <a:solidFill>
            <a:srgbClr val="FFFFFF"/>
          </a:solidFill>
          <a:ln>
            <a:solidFill>
              <a:srgbClr val="000000"/>
            </a:solidFill>
            <a:miter lim="800000"/>
            <a:headEnd/>
            <a:tailEnd/>
          </a:ln>
        </p:spPr>
      </p:sp>
      <p:sp>
        <p:nvSpPr>
          <p:cNvPr id="35843" name="Text Box 3"/>
          <p:cNvSpPr txBox="1">
            <a:spLocks noGrp="1" noChangeArrowheads="1"/>
          </p:cNvSpPr>
          <p:nvPr>
            <p:ph type="body" idx="1"/>
          </p:nvPr>
        </p:nvSpPr>
        <p:spPr bwMode="auto">
          <a:xfrm>
            <a:off x="474134" y="4120515"/>
            <a:ext cx="5511801" cy="3875485"/>
          </a:xfrm>
          <a:prstGeom prst="rect">
            <a:avLst/>
          </a:prstGeom>
          <a:noFill/>
          <a:ln>
            <a:miter lim="800000"/>
            <a:headEnd/>
            <a:tailEnd/>
          </a:ln>
        </p:spPr>
        <p:txBody>
          <a:bodyPr wrap="none" lIns="86744" tIns="43372" rIns="86744" bIns="43372" anchor="ctr">
            <a:prstTxWarp prst="textNoShape">
              <a:avLst/>
            </a:prstTxWarp>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p:spPr>
      </p:sp>
      <p:sp>
        <p:nvSpPr>
          <p:cNvPr id="33795" name="Rectangle 3"/>
          <p:cNvSpPr>
            <a:spLocks noGrp="1" noChangeArrowheads="1"/>
          </p:cNvSpPr>
          <p:nvPr>
            <p:ph type="body" idx="1"/>
          </p:nvPr>
        </p:nvSpPr>
        <p:spPr bwMode="auto">
          <a:xfrm>
            <a:off x="731520" y="4560570"/>
            <a:ext cx="5852160" cy="4320540"/>
          </a:xfrm>
          <a:prstGeom prst="rect">
            <a:avLst/>
          </a:prstGeom>
          <a:solidFill>
            <a:srgbClr val="FFFFFF"/>
          </a:solidFill>
          <a:ln>
            <a:solidFill>
              <a:srgbClr val="000000"/>
            </a:solidFill>
            <a:miter lim="800000"/>
            <a:headEnd/>
            <a:tailEnd/>
          </a:ln>
        </p:spPr>
        <p:txBody>
          <a:bodyPr lIns="91432" tIns="45716" rIns="91432" bIns="45716">
            <a:prstTxWarp prst="textNoShape">
              <a:avLst/>
            </a:prstTxWarp>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14E1192-14C9-5640-9A17-823608DA6568}" type="slidenum">
              <a:rPr lang="en-US"/>
              <a:pPr/>
              <a:t>28</a:t>
            </a:fld>
            <a:endParaRPr lang="en-US"/>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xfrm>
            <a:off x="1220894" y="720090"/>
            <a:ext cx="4876800" cy="3600450"/>
          </a:xfrm>
          <a:prstGeom prst="rect">
            <a:avLst/>
          </a:prstGeom>
          <a:solidFill>
            <a:srgbClr val="FFFFFF"/>
          </a:solidFill>
          <a:ln>
            <a:solidFill>
              <a:srgbClr val="000000"/>
            </a:solidFill>
            <a:miter lim="800000"/>
            <a:headEnd/>
            <a:tailEnd/>
          </a:ln>
        </p:spPr>
      </p:sp>
      <p:sp>
        <p:nvSpPr>
          <p:cNvPr id="97283" name="Rectangle 3"/>
          <p:cNvSpPr>
            <a:spLocks noGrp="1" noChangeArrowheads="1"/>
          </p:cNvSpPr>
          <p:nvPr>
            <p:ph type="body" idx="1"/>
          </p:nvPr>
        </p:nvSpPr>
        <p:spPr bwMode="auto">
          <a:xfrm>
            <a:off x="977055" y="4560570"/>
            <a:ext cx="5361093" cy="4320540"/>
          </a:xfrm>
          <a:prstGeom prst="rect">
            <a:avLst/>
          </a:prstGeom>
          <a:solidFill>
            <a:srgbClr val="FFFFFF"/>
          </a:solidFill>
          <a:ln>
            <a:solidFill>
              <a:srgbClr val="000000"/>
            </a:solidFill>
            <a:miter lim="800000"/>
            <a:headEnd/>
            <a:tailEnd/>
          </a:ln>
        </p:spPr>
        <p:txBody>
          <a:bodyPr lIns="91432" tIns="45716" rIns="91432" bIns="45716">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xfrm>
            <a:off x="1600200" y="1304925"/>
            <a:ext cx="4114800" cy="3086100"/>
          </a:xfrm>
          <a:prstGeom prst="rect">
            <a:avLst/>
          </a:prstGeom>
          <a:solidFill>
            <a:srgbClr val="FFFFFF"/>
          </a:solidFill>
          <a:ln>
            <a:solidFill>
              <a:srgbClr val="000000"/>
            </a:solidFill>
            <a:miter lim="800000"/>
            <a:headEnd/>
            <a:tailEnd/>
          </a:ln>
        </p:spPr>
      </p:sp>
      <p:sp>
        <p:nvSpPr>
          <p:cNvPr id="95235" name="Text Box 3"/>
          <p:cNvSpPr txBox="1">
            <a:spLocks noGrp="1" noChangeArrowheads="1"/>
          </p:cNvSpPr>
          <p:nvPr>
            <p:ph type="body" idx="1"/>
          </p:nvPr>
        </p:nvSpPr>
        <p:spPr bwMode="auto">
          <a:xfrm>
            <a:off x="1471508" y="4593907"/>
            <a:ext cx="4370493" cy="3702130"/>
          </a:xfrm>
          <a:prstGeom prst="rect">
            <a:avLst/>
          </a:prstGeom>
          <a:noFill/>
          <a:ln>
            <a:miter lim="800000"/>
            <a:headEnd/>
            <a:tailEnd/>
          </a:ln>
        </p:spPr>
        <p:txBody>
          <a:bodyPr wrap="none" lIns="86736" tIns="43369" rIns="86736" bIns="43369" anchor="ctr">
            <a:prstTxWarp prst="textNoShape">
              <a:avLst/>
            </a:prstTxWarp>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1180254" y="700088"/>
            <a:ext cx="4956386" cy="3658791"/>
          </a:xfrm>
          <a:prstGeom prst="rect">
            <a:avLst/>
          </a:prstGeom>
          <a:noFill/>
          <a:ln>
            <a:solidFill>
              <a:srgbClr val="000000"/>
            </a:solidFill>
            <a:miter lim="800000"/>
            <a:headEnd/>
            <a:tailEnd/>
          </a:ln>
        </p:spPr>
      </p:sp>
      <p:sp>
        <p:nvSpPr>
          <p:cNvPr id="78851" name="Rectangle 3"/>
          <p:cNvSpPr>
            <a:spLocks noGrp="1" noChangeArrowheads="1"/>
          </p:cNvSpPr>
          <p:nvPr>
            <p:ph type="body" idx="1"/>
          </p:nvPr>
        </p:nvSpPr>
        <p:spPr bwMode="auto">
          <a:xfrm>
            <a:off x="965200" y="4592241"/>
            <a:ext cx="5384800" cy="4280535"/>
          </a:xfrm>
          <a:prstGeom prst="rect">
            <a:avLst/>
          </a:prstGeom>
          <a:noFill/>
          <a:ln w="12700">
            <a:miter lim="800000"/>
            <a:headEnd type="none" w="sm" len="sm"/>
            <a:tailEnd type="none" w="sm" len="sm"/>
          </a:ln>
        </p:spPr>
        <p:txBody>
          <a:bodyPr lIns="94681" tIns="47340" rIns="94681" bIns="47340">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9F13FB9B-FD5F-9F47-933A-E99C42B68D3E}" type="slidenum">
              <a:rPr lang="en-US"/>
              <a:pPr/>
              <a:t>34</a:t>
            </a:fld>
            <a:endParaRPr lang="en-US"/>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A084DD-20DA-1C4B-8A88-19D3E5B89E9E}" type="slidenum">
              <a:rPr lang="en-US"/>
              <a:pPr/>
              <a:t>35</a:t>
            </a:fld>
            <a:endParaRPr lang="en-US"/>
          </a:p>
        </p:txBody>
      </p:sp>
      <p:sp>
        <p:nvSpPr>
          <p:cNvPr id="241665" name="Text Box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p:spPr>
      </p:sp>
      <p:sp>
        <p:nvSpPr>
          <p:cNvPr id="241666" name="Text Box 2"/>
          <p:cNvSpPr txBox="1">
            <a:spLocks noGrp="1" noChangeArrowheads="1"/>
          </p:cNvSpPr>
          <p:nvPr>
            <p:ph type="body" idx="1"/>
          </p:nvPr>
        </p:nvSpPr>
        <p:spPr bwMode="auto">
          <a:xfrm>
            <a:off x="732118" y="4559662"/>
            <a:ext cx="5852459" cy="4320236"/>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25F0E8A-24CC-C545-96F7-D8BFC77126BD}" type="slidenum">
              <a:rPr lang="en-US"/>
              <a:pPr>
                <a:defRPr/>
              </a:pPr>
              <a:t>‹#›</a:t>
            </a:fld>
            <a:endParaRPr lang="en-US"/>
          </a:p>
        </p:txBody>
      </p:sp>
    </p:spTree>
  </p:cSld>
  <p:clrMapOvr>
    <a:masterClrMapping/>
  </p:clrMapOvr>
  <p:transition advTm="500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F1688744-92EF-E942-AA0B-80B0EB8A1E9F}" type="slidenum">
              <a:rPr lang="en-US"/>
              <a:pPr>
                <a:defRPr/>
              </a:pPr>
              <a:t>‹#›</a:t>
            </a:fld>
            <a:endParaRPr lang="en-US"/>
          </a:p>
        </p:txBody>
      </p:sp>
    </p:spTree>
  </p:cSld>
  <p:clrMapOvr>
    <a:masterClrMapping/>
  </p:clrMapOvr>
  <p:transition advTm="500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6038"/>
            <a:ext cx="2057400" cy="6080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6038"/>
            <a:ext cx="6019800" cy="6080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402745E-7DE2-0947-8168-E1F49BF3F85D}" type="slidenum">
              <a:rPr lang="en-US"/>
              <a:pPr>
                <a:defRPr/>
              </a:pPr>
              <a:t>‹#›</a:t>
            </a:fld>
            <a:endParaRPr lang="en-US"/>
          </a:p>
        </p:txBody>
      </p:sp>
    </p:spTree>
  </p:cSld>
  <p:clrMapOvr>
    <a:masterClrMapping/>
  </p:clrMapOvr>
  <p:transition advTm="500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60D240C-33C8-1741-AD15-FB4CECA4AA9F}" type="slidenum">
              <a:rPr lang="en-US"/>
              <a:pPr>
                <a:defRPr/>
              </a:pPr>
              <a:t>‹#›</a:t>
            </a:fld>
            <a:endParaRPr lang="en-US"/>
          </a:p>
        </p:txBody>
      </p:sp>
    </p:spTree>
  </p:cSld>
  <p:clrMapOvr>
    <a:masterClrMapping/>
  </p:clrMapOvr>
  <p:transition advTm="500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D784F7D-4245-1F4A-8336-B3D133254351}" type="slidenum">
              <a:rPr lang="en-US"/>
              <a:pPr>
                <a:defRPr/>
              </a:pPr>
              <a:t>‹#›</a:t>
            </a:fld>
            <a:endParaRPr lang="en-US"/>
          </a:p>
        </p:txBody>
      </p:sp>
    </p:spTree>
  </p:cSld>
  <p:clrMapOvr>
    <a:masterClrMapping/>
  </p:clrMapOvr>
  <p:transition advTm="500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63A017CB-55EE-224E-B20A-5715A0B43166}" type="slidenum">
              <a:rPr lang="en-US"/>
              <a:pPr>
                <a:defRPr/>
              </a:pPr>
              <a:t>‹#›</a:t>
            </a:fld>
            <a:endParaRPr lang="en-US"/>
          </a:p>
        </p:txBody>
      </p:sp>
    </p:spTree>
  </p:cSld>
  <p:clrMapOvr>
    <a:masterClrMapping/>
  </p:clrMapOvr>
  <p:transition advTm="500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0F9040D9-D460-3E47-8AED-9B8A11FC34D0}" type="slidenum">
              <a:rPr lang="en-US"/>
              <a:pPr>
                <a:defRPr/>
              </a:pPr>
              <a:t>‹#›</a:t>
            </a:fld>
            <a:endParaRPr lang="en-US"/>
          </a:p>
        </p:txBody>
      </p:sp>
    </p:spTree>
  </p:cSld>
  <p:clrMapOvr>
    <a:masterClrMapping/>
  </p:clrMapOvr>
  <p:transition advTm="500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F9881DE-FBE2-8E44-9B48-6FF0F1F6F863}" type="slidenum">
              <a:rPr lang="en-US"/>
              <a:pPr>
                <a:defRPr/>
              </a:pPr>
              <a:t>‹#›</a:t>
            </a:fld>
            <a:endParaRPr lang="en-US"/>
          </a:p>
        </p:txBody>
      </p:sp>
    </p:spTree>
  </p:cSld>
  <p:clrMapOvr>
    <a:masterClrMapping/>
  </p:clrMapOvr>
  <p:transition advTm="500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D3DACBED-AA5A-EA44-ACB2-9FC78FB03FFA}" type="slidenum">
              <a:rPr lang="en-US"/>
              <a:pPr>
                <a:defRPr/>
              </a:pPr>
              <a:t>‹#›</a:t>
            </a:fld>
            <a:endParaRPr lang="en-US"/>
          </a:p>
        </p:txBody>
      </p:sp>
    </p:spTree>
  </p:cSld>
  <p:clrMapOvr>
    <a:masterClrMapping/>
  </p:clrMapOvr>
  <p:transition advTm="500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1FD1095-C8AB-C04D-B74C-70D4EC4844EE}" type="slidenum">
              <a:rPr lang="en-US"/>
              <a:pPr>
                <a:defRPr/>
              </a:pPr>
              <a:t>‹#›</a:t>
            </a:fld>
            <a:endParaRPr lang="en-US"/>
          </a:p>
        </p:txBody>
      </p:sp>
    </p:spTree>
  </p:cSld>
  <p:clrMapOvr>
    <a:masterClrMapping/>
  </p:clrMapOvr>
  <p:transition advTm="500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28E2458B-7FD2-0244-B743-5FAB94155671}" type="slidenum">
              <a:rPr lang="en-US"/>
              <a:pPr>
                <a:defRPr/>
              </a:pPr>
              <a:t>‹#›</a:t>
            </a:fld>
            <a:endParaRPr lang="en-US"/>
          </a:p>
        </p:txBody>
      </p:sp>
    </p:spTree>
  </p:cSld>
  <p:clrMapOvr>
    <a:masterClrMapping/>
  </p:clrMapOvr>
  <p:transition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5563" y="6507163"/>
            <a:ext cx="2303462"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lvl1pPr>
          </a:lstStyle>
          <a:p>
            <a:pPr>
              <a:defRPr/>
            </a:pPr>
            <a:endParaRPr lang="en-US"/>
          </a:p>
        </p:txBody>
      </p:sp>
      <p:sp>
        <p:nvSpPr>
          <p:cNvPr id="1029" name="Rectangle 5"/>
          <p:cNvSpPr>
            <a:spLocks noGrp="1" noChangeArrowheads="1"/>
          </p:cNvSpPr>
          <p:nvPr>
            <p:ph type="ftr" sz="quarter" idx="3"/>
          </p:nvPr>
        </p:nvSpPr>
        <p:spPr bwMode="auto">
          <a:xfrm>
            <a:off x="2924175" y="6494463"/>
            <a:ext cx="3573463" cy="3635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0" name="Rectangle 6"/>
          <p:cNvSpPr>
            <a:spLocks noGrp="1" noChangeArrowheads="1"/>
          </p:cNvSpPr>
          <p:nvPr>
            <p:ph type="sldNum" sz="quarter" idx="4"/>
          </p:nvPr>
        </p:nvSpPr>
        <p:spPr bwMode="auto">
          <a:xfrm>
            <a:off x="7162800" y="6483350"/>
            <a:ext cx="19812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r>
              <a:rPr lang="en-US" dirty="0" smtClean="0"/>
              <a:t>Ken Chambers NSF May  2011</a:t>
            </a:r>
            <a:endParaRPr lang="en-US" dirty="0"/>
          </a:p>
        </p:txBody>
      </p:sp>
      <p:sp>
        <p:nvSpPr>
          <p:cNvPr id="2" name="Rectangle 12"/>
          <p:cNvSpPr>
            <a:spLocks noGrp="1" noChangeArrowheads="1"/>
          </p:cNvSpPr>
          <p:nvPr>
            <p:ph type="title"/>
          </p:nvPr>
        </p:nvSpPr>
        <p:spPr bwMode="auto">
          <a:xfrm>
            <a:off x="1800225" y="46038"/>
            <a:ext cx="5762625"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advTm="5000"/>
  <p:hf hdr="0" ftr="0" dt="0"/>
  <p:txStyles>
    <p:titleStyle>
      <a:lvl1pPr algn="ctr" rtl="0" eaLnBrk="0" fontAlgn="base" hangingPunct="0">
        <a:spcBef>
          <a:spcPct val="0"/>
        </a:spcBef>
        <a:spcAft>
          <a:spcPct val="0"/>
        </a:spcAft>
        <a:defRPr sz="24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2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1.jpeg"/><Relationship Id="rId3" Type="http://schemas.openxmlformats.org/officeDocument/2006/relationships/image" Target="../media/image15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df"/><Relationship Id="rId3"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df"/><Relationship Id="rId3"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4" Type="http://schemas.openxmlformats.org/officeDocument/2006/relationships/image" Target="../media/image20.jpeg"/><Relationship Id="rId5" Type="http://schemas.openxmlformats.org/officeDocument/2006/relationships/image" Target="../media/image21.jpe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jpeg"/><Relationship Id="rId6"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image" Target="../media/image35.jpeg"/><Relationship Id="rId1" Type="http://schemas.openxmlformats.org/officeDocument/2006/relationships/slideLayout" Target="../slideLayouts/slideLayout6.xml"/><Relationship Id="rId2" Type="http://schemas.openxmlformats.org/officeDocument/2006/relationships/image" Target="../media/image33.jpeg"/><Relationship Id="rId3" Type="http://schemas.openxmlformats.org/officeDocument/2006/relationships/image" Target="../media/image34.jpeg"/><Relationship Id="rId5" Type="http://schemas.openxmlformats.org/officeDocument/2006/relationships/image" Target="../media/image36.jpeg"/></Relationships>
</file>

<file path=ppt/slides/_rels/slide24.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6" Type="http://schemas.openxmlformats.org/officeDocument/2006/relationships/image" Target="../media/image45.jpeg"/><Relationship Id="rId4"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image" Target="../media/image41.jpeg"/><Relationship Id="rId3" Type="http://schemas.openxmlformats.org/officeDocument/2006/relationships/image" Target="../media/image42.jpeg"/><Relationship Id="rId5" Type="http://schemas.openxmlformats.org/officeDocument/2006/relationships/image" Target="../media/image44.jpeg"/></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4"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0.png"/><Relationship Id="rId5" Type="http://schemas.openxmlformats.org/officeDocument/2006/relationships/image" Target="../media/image52.jpe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4.jpeg"/><Relationship Id="rId5"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image" Target="../media/image57.wmf"/><Relationship Id="rId3" Type="http://schemas.openxmlformats.org/officeDocument/2006/relationships/image" Target="../media/image5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5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63.gif"/><Relationship Id="rId3"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3"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gif"/><Relationship Id="rId3"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d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3" Type="http://schemas.openxmlformats.org/officeDocument/2006/relationships/image" Target="../media/image7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3"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tiff"/><Relationship Id="rId3" Type="http://schemas.openxmlformats.org/officeDocument/2006/relationships/image" Target="../media/image79.tif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3" Type="http://schemas.openxmlformats.org/officeDocument/2006/relationships/image" Target="../media/image8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3" Type="http://schemas.openxmlformats.org/officeDocument/2006/relationships/image" Target="../media/image8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8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9.jpeg"/><Relationship Id="rId3" Type="http://schemas.openxmlformats.org/officeDocument/2006/relationships/image" Target="../media/image10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5.jpeg"/><Relationship Id="rId3" Type="http://schemas.openxmlformats.org/officeDocument/2006/relationships/image" Target="../media/image10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4.jpeg"/><Relationship Id="rId3" Type="http://schemas.openxmlformats.org/officeDocument/2006/relationships/image" Target="../media/image11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ps1_5157C.jpg"/>
          <p:cNvPicPr>
            <a:picLocks noGrp="1" noChangeAspect="1"/>
          </p:cNvPicPr>
          <p:nvPr>
            <p:ph idx="1"/>
          </p:nvPr>
        </p:nvPicPr>
        <p:blipFill>
          <a:blip r:embed="rId2"/>
          <a:srcRect l="-10861" r="-10861"/>
          <a:stretch>
            <a:fillRect/>
          </a:stretch>
        </p:blipFill>
        <p:spPr>
          <a:xfrm>
            <a:off x="-1752600" y="0"/>
            <a:ext cx="13024185" cy="7162800"/>
          </a:xfrm>
        </p:spPr>
      </p:pic>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a:t>
            </a:fld>
            <a:endParaRPr lang="en-US"/>
          </a:p>
        </p:txBody>
      </p:sp>
      <p:sp>
        <p:nvSpPr>
          <p:cNvPr id="6" name="TextBox 4"/>
          <p:cNvSpPr txBox="1">
            <a:spLocks noChangeArrowheads="1"/>
          </p:cNvSpPr>
          <p:nvPr/>
        </p:nvSpPr>
        <p:spPr bwMode="auto">
          <a:xfrm>
            <a:off x="0" y="381000"/>
            <a:ext cx="10210800" cy="1138773"/>
          </a:xfrm>
          <a:prstGeom prst="rect">
            <a:avLst/>
          </a:prstGeom>
          <a:noFill/>
          <a:ln w="9525">
            <a:noFill/>
            <a:miter lim="800000"/>
            <a:headEnd/>
            <a:tailEnd/>
          </a:ln>
        </p:spPr>
        <p:txBody>
          <a:bodyPr wrap="square">
            <a:prstTxWarp prst="textNoShape">
              <a:avLst/>
            </a:prstTxWarp>
            <a:spAutoFit/>
          </a:bodyPr>
          <a:lstStyle/>
          <a:p>
            <a:r>
              <a:rPr lang="en-US" sz="3600" b="1" dirty="0" smtClean="0">
                <a:solidFill>
                  <a:srgbClr val="E4E6FA"/>
                </a:solidFill>
              </a:rPr>
              <a:t>            Pan-STARRS1 </a:t>
            </a:r>
            <a:r>
              <a:rPr lang="en-US" sz="3200" i="1" dirty="0" smtClean="0">
                <a:solidFill>
                  <a:srgbClr val="E4E6FA"/>
                </a:solidFill>
              </a:rPr>
              <a:t>     </a:t>
            </a:r>
            <a:r>
              <a:rPr lang="en-US" sz="3200" i="1" dirty="0" smtClean="0">
                <a:solidFill>
                  <a:srgbClr val="E4E6FA"/>
                </a:solidFill>
              </a:rPr>
              <a:t>Status</a:t>
            </a:r>
            <a:r>
              <a:rPr lang="en-US" sz="3200" i="1" dirty="0" smtClean="0">
                <a:solidFill>
                  <a:srgbClr val="E4E6FA"/>
                </a:solidFill>
              </a:rPr>
              <a:t>,</a:t>
            </a:r>
            <a:r>
              <a:rPr lang="en-US" sz="3200" b="1" dirty="0" smtClean="0">
                <a:solidFill>
                  <a:srgbClr val="E4E6FA"/>
                </a:solidFill>
              </a:rPr>
              <a:t> </a:t>
            </a:r>
            <a:r>
              <a:rPr lang="en-US" sz="3200" i="1" dirty="0" smtClean="0">
                <a:solidFill>
                  <a:srgbClr val="E4E6FA"/>
                </a:solidFill>
              </a:rPr>
              <a:t>Early </a:t>
            </a:r>
            <a:r>
              <a:rPr lang="en-US" sz="3200" i="1" dirty="0" smtClean="0">
                <a:solidFill>
                  <a:srgbClr val="E4E6FA"/>
                </a:solidFill>
              </a:rPr>
              <a:t>Science,</a:t>
            </a:r>
          </a:p>
          <a:p>
            <a:r>
              <a:rPr lang="en-US" sz="3200" i="1" dirty="0" smtClean="0">
                <a:solidFill>
                  <a:srgbClr val="E4E6FA"/>
                </a:solidFill>
              </a:rPr>
              <a:t>                                               Preview of PS1+2</a:t>
            </a:r>
            <a:endParaRPr lang="en-US" dirty="0" smtClean="0">
              <a:solidFill>
                <a:srgbClr val="000000"/>
              </a:solidFill>
            </a:endParaRPr>
          </a:p>
        </p:txBody>
      </p:sp>
      <p:sp>
        <p:nvSpPr>
          <p:cNvPr id="7" name="TextBox 6"/>
          <p:cNvSpPr txBox="1"/>
          <p:nvPr/>
        </p:nvSpPr>
        <p:spPr>
          <a:xfrm>
            <a:off x="5029200" y="6019800"/>
            <a:ext cx="4114800" cy="646331"/>
          </a:xfrm>
          <a:prstGeom prst="rect">
            <a:avLst/>
          </a:prstGeom>
          <a:noFill/>
        </p:spPr>
        <p:txBody>
          <a:bodyPr wrap="square" rtlCol="0">
            <a:spAutoFit/>
          </a:bodyPr>
          <a:lstStyle/>
          <a:p>
            <a:r>
              <a:rPr lang="en-US" dirty="0" smtClean="0">
                <a:solidFill>
                  <a:schemeClr val="bg1"/>
                </a:solidFill>
              </a:rPr>
              <a:t>Ken Chambers</a:t>
            </a:r>
          </a:p>
          <a:p>
            <a:r>
              <a:rPr lang="en-US" dirty="0" err="1" smtClean="0">
                <a:solidFill>
                  <a:schemeClr val="bg1"/>
                </a:solidFill>
              </a:rPr>
              <a:t>IfA</a:t>
            </a:r>
            <a:r>
              <a:rPr lang="en-US" dirty="0" smtClean="0">
                <a:solidFill>
                  <a:schemeClr val="bg1"/>
                </a:solidFill>
              </a:rPr>
              <a:t>  University of Tokyo, March 2012</a:t>
            </a:r>
            <a:endParaRPr lang="en-US" dirty="0">
              <a:solidFill>
                <a:schemeClr val="bg1"/>
              </a:solidFill>
            </a:endParaRPr>
          </a:p>
        </p:txBody>
      </p:sp>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a:noFill/>
        </p:spPr>
        <p:txBody>
          <a:bodyPr/>
          <a:lstStyle/>
          <a:p>
            <a:fld id="{4D84B5C9-E394-5D40-9828-E8AA91E422C5}" type="slidenum">
              <a:rPr lang="en-US"/>
              <a:pPr/>
              <a:t>10</a:t>
            </a:fld>
            <a:endParaRPr lang="en-US"/>
          </a:p>
        </p:txBody>
      </p:sp>
      <p:sp>
        <p:nvSpPr>
          <p:cNvPr id="114691" name="Title 1"/>
          <p:cNvSpPr>
            <a:spLocks noGrp="1"/>
          </p:cNvSpPr>
          <p:nvPr>
            <p:ph type="title" idx="4294967295"/>
          </p:nvPr>
        </p:nvSpPr>
        <p:spPr>
          <a:xfrm>
            <a:off x="914400" y="228600"/>
            <a:ext cx="7315200" cy="801687"/>
          </a:xfrm>
        </p:spPr>
        <p:txBody>
          <a:bodyPr lIns="92075" tIns="46038" rIns="92075" bIns="46038"/>
          <a:lstStyle/>
          <a:p>
            <a:pPr eaLnBrk="1" hangingPunct="1"/>
            <a:r>
              <a:rPr lang="en-US" dirty="0" smtClean="0"/>
              <a:t>Ecliptic plane coverage to</a:t>
            </a:r>
            <a:r>
              <a:rPr lang="en-US" dirty="0" smtClean="0"/>
              <a:t> </a:t>
            </a:r>
            <a:r>
              <a:rPr lang="en-US" dirty="0" smtClean="0"/>
              <a:t>Mar</a:t>
            </a:r>
            <a:r>
              <a:rPr lang="en-US" dirty="0" smtClean="0"/>
              <a:t> </a:t>
            </a:r>
            <a:r>
              <a:rPr lang="en-US" dirty="0" smtClean="0"/>
              <a:t>1, 2012</a:t>
            </a:r>
            <a:br>
              <a:rPr lang="en-US" dirty="0" smtClean="0"/>
            </a:br>
            <a:r>
              <a:rPr lang="en-US" dirty="0" smtClean="0"/>
              <a:t> </a:t>
            </a:r>
          </a:p>
        </p:txBody>
      </p:sp>
      <p:sp>
        <p:nvSpPr>
          <p:cNvPr id="5" name="TextBox 4"/>
          <p:cNvSpPr txBox="1"/>
          <p:nvPr/>
        </p:nvSpPr>
        <p:spPr>
          <a:xfrm>
            <a:off x="3962400" y="6211669"/>
            <a:ext cx="1447800" cy="646331"/>
          </a:xfrm>
          <a:prstGeom prst="rect">
            <a:avLst/>
          </a:prstGeom>
          <a:noFill/>
        </p:spPr>
        <p:txBody>
          <a:bodyPr wrap="square" rtlCol="0">
            <a:spAutoFit/>
          </a:bodyPr>
          <a:lstStyle/>
          <a:p>
            <a:r>
              <a:rPr lang="en-US" dirty="0" err="1" smtClean="0"/>
              <a:t>w</a:t>
            </a:r>
            <a:r>
              <a:rPr lang="en-US" dirty="0" smtClean="0"/>
              <a:t> band</a:t>
            </a:r>
          </a:p>
          <a:p>
            <a:endParaRPr lang="en-US" dirty="0"/>
          </a:p>
        </p:txBody>
      </p:sp>
      <p:pic>
        <p:nvPicPr>
          <p:cNvPr id="6" name="Picture 5" descr="skyplotw.png"/>
          <p:cNvPicPr>
            <a:picLocks noChangeAspect="1"/>
          </p:cNvPicPr>
          <p:nvPr/>
        </p:nvPicPr>
        <p:blipFill>
          <a:blip r:embed="rId2"/>
          <a:stretch>
            <a:fillRect/>
          </a:stretch>
        </p:blipFill>
        <p:spPr>
          <a:xfrm>
            <a:off x="0" y="1143000"/>
            <a:ext cx="9144000" cy="4572000"/>
          </a:xfrm>
          <a:prstGeom prst="rect">
            <a:avLst/>
          </a:prstGeom>
        </p:spPr>
      </p:pic>
    </p:spTree>
  </p:cSld>
  <p:clrMapOvr>
    <a:masterClrMapping/>
  </p:clrMapOvr>
  <p:transition advTm="500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100</a:t>
            </a:fld>
            <a:endParaRPr lang="en-US"/>
          </a:p>
        </p:txBody>
      </p:sp>
      <p:pic>
        <p:nvPicPr>
          <p:cNvPr id="3" name="Picture 2" descr="KP_Page_066.jpg"/>
          <p:cNvPicPr>
            <a:picLocks noChangeAspect="1"/>
          </p:cNvPicPr>
          <p:nvPr/>
        </p:nvPicPr>
        <p:blipFill>
          <a:blip r:embed="rId2"/>
          <a:stretch>
            <a:fillRect/>
          </a:stretch>
        </p:blipFill>
        <p:spPr>
          <a:xfrm>
            <a:off x="134470" y="0"/>
            <a:ext cx="8875059" cy="6858000"/>
          </a:xfrm>
          <a:prstGeom prst="rect">
            <a:avLst/>
          </a:prstGeom>
        </p:spPr>
      </p:pic>
    </p:spTree>
  </p:cSld>
  <p:clrMapOvr>
    <a:masterClrMapping/>
  </p:clrMapOvr>
  <p:transition advTm="500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101</a:t>
            </a:fld>
            <a:endParaRPr lang="en-US"/>
          </a:p>
        </p:txBody>
      </p:sp>
      <p:pic>
        <p:nvPicPr>
          <p:cNvPr id="3" name="Picture 2" descr="KP_Page_067.jpg"/>
          <p:cNvPicPr>
            <a:picLocks noChangeAspect="1"/>
          </p:cNvPicPr>
          <p:nvPr/>
        </p:nvPicPr>
        <p:blipFill>
          <a:blip r:embed="rId2"/>
          <a:stretch>
            <a:fillRect/>
          </a:stretch>
        </p:blipFill>
        <p:spPr>
          <a:xfrm>
            <a:off x="134470" y="0"/>
            <a:ext cx="8875059" cy="6858000"/>
          </a:xfrm>
          <a:prstGeom prst="rect">
            <a:avLst/>
          </a:prstGeom>
        </p:spPr>
      </p:pic>
    </p:spTree>
  </p:cSld>
  <p:clrMapOvr>
    <a:masterClrMapping/>
  </p:clrMapOvr>
  <p:transition advTm="500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102</a:t>
            </a:fld>
            <a:endParaRPr lang="en-US"/>
          </a:p>
        </p:txBody>
      </p:sp>
      <p:pic>
        <p:nvPicPr>
          <p:cNvPr id="3" name="Picture 2" descr="KP_Page_068.jpg"/>
          <p:cNvPicPr>
            <a:picLocks noChangeAspect="1"/>
          </p:cNvPicPr>
          <p:nvPr/>
        </p:nvPicPr>
        <p:blipFill>
          <a:blip r:embed="rId2"/>
          <a:stretch>
            <a:fillRect/>
          </a:stretch>
        </p:blipFill>
        <p:spPr>
          <a:xfrm>
            <a:off x="134470" y="0"/>
            <a:ext cx="8875059" cy="6858000"/>
          </a:xfrm>
          <a:prstGeom prst="rect">
            <a:avLst/>
          </a:prstGeom>
        </p:spPr>
      </p:pic>
    </p:spTree>
  </p:cSld>
  <p:clrMapOvr>
    <a:masterClrMapping/>
  </p:clrMapOvr>
  <p:transition advTm="500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103</a:t>
            </a:fld>
            <a:endParaRPr lang="en-US"/>
          </a:p>
        </p:txBody>
      </p:sp>
      <p:pic>
        <p:nvPicPr>
          <p:cNvPr id="3" name="Picture 2" descr="KP_Page_069.jpg"/>
          <p:cNvPicPr>
            <a:picLocks noChangeAspect="1"/>
          </p:cNvPicPr>
          <p:nvPr/>
        </p:nvPicPr>
        <p:blipFill>
          <a:blip r:embed="rId2"/>
          <a:stretch>
            <a:fillRect/>
          </a:stretch>
        </p:blipFill>
        <p:spPr>
          <a:xfrm>
            <a:off x="134470" y="0"/>
            <a:ext cx="8875059" cy="6858000"/>
          </a:xfrm>
          <a:prstGeom prst="rect">
            <a:avLst/>
          </a:prstGeom>
        </p:spPr>
      </p:pic>
    </p:spTree>
  </p:cSld>
  <p:clrMapOvr>
    <a:masterClrMapping/>
  </p:clrMapOvr>
  <p:transition advTm="500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104</a:t>
            </a:fld>
            <a:endParaRPr lang="en-US"/>
          </a:p>
        </p:txBody>
      </p:sp>
      <p:pic>
        <p:nvPicPr>
          <p:cNvPr id="3" name="Picture 2" descr="KP_Page_070.jpg"/>
          <p:cNvPicPr>
            <a:picLocks noChangeAspect="1"/>
          </p:cNvPicPr>
          <p:nvPr/>
        </p:nvPicPr>
        <p:blipFill>
          <a:blip r:embed="rId2"/>
          <a:stretch>
            <a:fillRect/>
          </a:stretch>
        </p:blipFill>
        <p:spPr>
          <a:xfrm>
            <a:off x="133996" y="0"/>
            <a:ext cx="8876007" cy="6858000"/>
          </a:xfrm>
          <a:prstGeom prst="rect">
            <a:avLst/>
          </a:prstGeom>
        </p:spPr>
      </p:pic>
    </p:spTree>
  </p:cSld>
  <p:clrMapOvr>
    <a:masterClrMapping/>
  </p:clrMapOvr>
  <p:transition advTm="500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105</a:t>
            </a:fld>
            <a:endParaRPr lang="en-US"/>
          </a:p>
        </p:txBody>
      </p:sp>
      <p:pic>
        <p:nvPicPr>
          <p:cNvPr id="3" name="Picture 2" descr="KP_Page_072.jpg"/>
          <p:cNvPicPr>
            <a:picLocks noChangeAspect="1"/>
          </p:cNvPicPr>
          <p:nvPr/>
        </p:nvPicPr>
        <p:blipFill>
          <a:blip r:embed="rId2"/>
          <a:stretch>
            <a:fillRect/>
          </a:stretch>
        </p:blipFill>
        <p:spPr>
          <a:xfrm>
            <a:off x="134470" y="0"/>
            <a:ext cx="8875059" cy="6858000"/>
          </a:xfrm>
          <a:prstGeom prst="rect">
            <a:avLst/>
          </a:prstGeom>
        </p:spPr>
      </p:pic>
    </p:spTree>
  </p:cSld>
  <p:clrMapOvr>
    <a:masterClrMapping/>
  </p:clrMapOvr>
  <p:transition advTm="500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106</a:t>
            </a:fld>
            <a:endParaRPr lang="en-US"/>
          </a:p>
        </p:txBody>
      </p:sp>
      <p:pic>
        <p:nvPicPr>
          <p:cNvPr id="3" name="Picture 2" descr="KP_Page_073.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107</a:t>
            </a:fld>
            <a:endParaRPr lang="en-US"/>
          </a:p>
        </p:txBody>
      </p:sp>
      <p:pic>
        <p:nvPicPr>
          <p:cNvPr id="3" name="Picture 2" descr="KP_Page_074.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108</a:t>
            </a:fld>
            <a:endParaRPr lang="en-US"/>
          </a:p>
        </p:txBody>
      </p:sp>
      <p:pic>
        <p:nvPicPr>
          <p:cNvPr id="3" name="Picture 2" descr="KP_Page_075.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109</a:t>
            </a:fld>
            <a:endParaRPr lang="en-US"/>
          </a:p>
        </p:txBody>
      </p:sp>
      <p:pic>
        <p:nvPicPr>
          <p:cNvPr id="3" name="Picture 2" descr="KP_Page_076.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a:noFill/>
        </p:spPr>
        <p:txBody>
          <a:bodyPr/>
          <a:lstStyle/>
          <a:p>
            <a:fld id="{4D84B5C9-E394-5D40-9828-E8AA91E422C5}" type="slidenum">
              <a:rPr lang="en-US"/>
              <a:pPr/>
              <a:t>11</a:t>
            </a:fld>
            <a:endParaRPr lang="en-US"/>
          </a:p>
        </p:txBody>
      </p:sp>
      <p:sp>
        <p:nvSpPr>
          <p:cNvPr id="114691" name="Title 1"/>
          <p:cNvSpPr>
            <a:spLocks noGrp="1"/>
          </p:cNvSpPr>
          <p:nvPr>
            <p:ph type="title" idx="4294967295"/>
          </p:nvPr>
        </p:nvSpPr>
        <p:spPr>
          <a:xfrm>
            <a:off x="914400" y="228600"/>
            <a:ext cx="7315200" cy="801687"/>
          </a:xfrm>
        </p:spPr>
        <p:txBody>
          <a:bodyPr lIns="92075" tIns="46038" rIns="92075" bIns="46038"/>
          <a:lstStyle/>
          <a:p>
            <a:pPr eaLnBrk="1" hangingPunct="1"/>
            <a:r>
              <a:rPr lang="en-US" dirty="0" smtClean="0"/>
              <a:t>Total 3pi  sky coverage to</a:t>
            </a:r>
            <a:r>
              <a:rPr lang="en-US" dirty="0" smtClean="0"/>
              <a:t> </a:t>
            </a:r>
            <a:r>
              <a:rPr lang="en-US" dirty="0" smtClean="0"/>
              <a:t>Mar</a:t>
            </a:r>
            <a:r>
              <a:rPr lang="en-US" dirty="0" smtClean="0"/>
              <a:t> </a:t>
            </a:r>
            <a:r>
              <a:rPr lang="en-US" dirty="0" smtClean="0"/>
              <a:t>1, 2012</a:t>
            </a:r>
            <a:br>
              <a:rPr lang="en-US" dirty="0" smtClean="0"/>
            </a:br>
            <a:r>
              <a:rPr lang="en-US" dirty="0" smtClean="0"/>
              <a:t> </a:t>
            </a:r>
          </a:p>
        </p:txBody>
      </p:sp>
      <p:sp>
        <p:nvSpPr>
          <p:cNvPr id="5" name="TextBox 4"/>
          <p:cNvSpPr txBox="1"/>
          <p:nvPr/>
        </p:nvSpPr>
        <p:spPr>
          <a:xfrm>
            <a:off x="1295400" y="6211669"/>
            <a:ext cx="6858000" cy="646331"/>
          </a:xfrm>
          <a:prstGeom prst="rect">
            <a:avLst/>
          </a:prstGeom>
          <a:noFill/>
        </p:spPr>
        <p:txBody>
          <a:bodyPr wrap="square" rtlCol="0">
            <a:spAutoFit/>
          </a:bodyPr>
          <a:lstStyle/>
          <a:p>
            <a:r>
              <a:rPr lang="en-US" dirty="0" err="1" smtClean="0"/>
              <a:t>grizy</a:t>
            </a:r>
            <a:r>
              <a:rPr lang="en-US" dirty="0" smtClean="0"/>
              <a:t> bands - more than 33 epochs on average, or &gt;~ 6 per filter </a:t>
            </a:r>
          </a:p>
          <a:p>
            <a:endParaRPr lang="en-US" dirty="0"/>
          </a:p>
        </p:txBody>
      </p:sp>
      <p:pic>
        <p:nvPicPr>
          <p:cNvPr id="6" name="Picture 5" descr="skyplot.png"/>
          <p:cNvPicPr>
            <a:picLocks noChangeAspect="1"/>
          </p:cNvPicPr>
          <p:nvPr/>
        </p:nvPicPr>
        <p:blipFill>
          <a:blip r:embed="rId2"/>
          <a:stretch>
            <a:fillRect/>
          </a:stretch>
        </p:blipFill>
        <p:spPr>
          <a:xfrm>
            <a:off x="0" y="1143000"/>
            <a:ext cx="9144000" cy="4572000"/>
          </a:xfrm>
          <a:prstGeom prst="rect">
            <a:avLst/>
          </a:prstGeom>
        </p:spPr>
      </p:pic>
    </p:spTree>
  </p:cSld>
  <p:clrMapOvr>
    <a:masterClrMapping/>
  </p:clrMapOvr>
  <p:transition advTm="500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110</a:t>
            </a:fld>
            <a:endParaRPr lang="en-US"/>
          </a:p>
        </p:txBody>
      </p:sp>
      <p:pic>
        <p:nvPicPr>
          <p:cNvPr id="3" name="Picture 2" descr="KP_Page_077.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111</a:t>
            </a:fld>
            <a:endParaRPr lang="en-US"/>
          </a:p>
        </p:txBody>
      </p:sp>
      <p:pic>
        <p:nvPicPr>
          <p:cNvPr id="3" name="Picture 2" descr="KP_Page_078.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112</a:t>
            </a:fld>
            <a:endParaRPr lang="en-US"/>
          </a:p>
        </p:txBody>
      </p:sp>
      <p:pic>
        <p:nvPicPr>
          <p:cNvPr id="3" name="Picture 2" descr="KP_Page_079.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113</a:t>
            </a:fld>
            <a:endParaRPr lang="en-US"/>
          </a:p>
        </p:txBody>
      </p:sp>
      <p:pic>
        <p:nvPicPr>
          <p:cNvPr id="3" name="Picture 2" descr="KP_Page_081.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114</a:t>
            </a:fld>
            <a:endParaRPr lang="en-US"/>
          </a:p>
        </p:txBody>
      </p:sp>
      <p:pic>
        <p:nvPicPr>
          <p:cNvPr id="3" name="Picture 2" descr="KP_Page_098.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115</a:t>
            </a:fld>
            <a:endParaRPr lang="en-US"/>
          </a:p>
        </p:txBody>
      </p:sp>
      <p:pic>
        <p:nvPicPr>
          <p:cNvPr id="3" name="Picture 2" descr="KP_Page_099.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116</a:t>
            </a:fld>
            <a:endParaRPr lang="en-US"/>
          </a:p>
        </p:txBody>
      </p:sp>
      <p:pic>
        <p:nvPicPr>
          <p:cNvPr id="3" name="Picture 2" descr="KP_Page_100.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117</a:t>
            </a:fld>
            <a:endParaRPr lang="en-US"/>
          </a:p>
        </p:txBody>
      </p:sp>
      <p:pic>
        <p:nvPicPr>
          <p:cNvPr id="3" name="Picture 2" descr="KP_Page_101.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118</a:t>
            </a:fld>
            <a:endParaRPr lang="en-US"/>
          </a:p>
        </p:txBody>
      </p:sp>
      <p:pic>
        <p:nvPicPr>
          <p:cNvPr id="3" name="Picture 2" descr="KP_Page_102.jpg"/>
          <p:cNvPicPr>
            <a:picLocks noChangeAspect="1"/>
          </p:cNvPicPr>
          <p:nvPr/>
        </p:nvPicPr>
        <p:blipFill>
          <a:blip r:embed="rId2"/>
          <a:stretch>
            <a:fillRect/>
          </a:stretch>
        </p:blipFill>
        <p:spPr>
          <a:xfrm>
            <a:off x="535" y="0"/>
            <a:ext cx="9142929" cy="6858000"/>
          </a:xfrm>
          <a:prstGeom prst="rect">
            <a:avLst/>
          </a:prstGeom>
        </p:spPr>
      </p:pic>
    </p:spTree>
  </p:cSld>
  <p:clrMapOvr>
    <a:masterClrMapping/>
  </p:clrMapOvr>
  <p:transition advTm="5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170" name="Picture 2" descr="ps1sc_biglogo"/>
          <p:cNvPicPr>
            <a:picLocks noChangeAspect="1" noChangeArrowheads="1"/>
          </p:cNvPicPr>
          <p:nvPr/>
        </p:nvPicPr>
        <p:blipFill>
          <a:blip r:embed="rId2"/>
          <a:srcRect/>
          <a:stretch>
            <a:fillRect/>
          </a:stretch>
        </p:blipFill>
        <p:spPr bwMode="auto">
          <a:xfrm>
            <a:off x="0" y="0"/>
            <a:ext cx="9144000" cy="6780213"/>
          </a:xfrm>
          <a:prstGeom prst="rect">
            <a:avLst/>
          </a:prstGeom>
          <a:noFill/>
          <a:ln w="9525">
            <a:noFill/>
            <a:miter lim="800000"/>
            <a:headEnd/>
            <a:tailEnd/>
          </a:ln>
        </p:spPr>
      </p:pic>
      <p:pic>
        <p:nvPicPr>
          <p:cNvPr id="135171" name="Picture 3" descr="ps1sc_memberlogolg2"/>
          <p:cNvPicPr>
            <a:picLocks noChangeAspect="1" noChangeArrowheads="1"/>
          </p:cNvPicPr>
          <p:nvPr/>
        </p:nvPicPr>
        <p:blipFill>
          <a:blip r:embed="rId3"/>
          <a:srcRect/>
          <a:stretch>
            <a:fillRect/>
          </a:stretch>
        </p:blipFill>
        <p:spPr bwMode="auto">
          <a:xfrm>
            <a:off x="0" y="5867400"/>
            <a:ext cx="9210675" cy="892175"/>
          </a:xfrm>
          <a:prstGeom prst="rect">
            <a:avLst/>
          </a:prstGeom>
          <a:noFill/>
          <a:ln w="9525">
            <a:noFill/>
            <a:miter lim="800000"/>
            <a:headEnd/>
            <a:tailEnd/>
          </a:ln>
        </p:spPr>
      </p:pic>
    </p:spTree>
  </p:cSld>
  <p:clrMapOvr>
    <a:masterClrMapping/>
  </p:clrMapOvr>
  <p:transition advTm="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MD04 – comparison of template and convolved</a:t>
            </a:r>
            <a:endParaRPr lang="en-US" dirty="0"/>
          </a:p>
        </p:txBody>
      </p:sp>
      <p:pic>
        <p:nvPicPr>
          <p:cNvPr id="5" name="Content Placeholder 4" descr="Comparison.jpg"/>
          <p:cNvPicPr>
            <a:picLocks noGrp="1" noChangeAspect="1"/>
          </p:cNvPicPr>
          <p:nvPr>
            <p:ph idx="1"/>
          </p:nvPr>
        </p:nvPicPr>
        <p:blipFill>
          <a:blip r:embed="rId2"/>
          <a:srcRect t="-35063" b="-35063"/>
          <a:stretch>
            <a:fillRect/>
          </a:stretch>
        </p:blipFill>
        <p:spPr>
          <a:xfrm>
            <a:off x="-1" y="762000"/>
            <a:ext cx="9338041" cy="5135563"/>
          </a:xfrm>
        </p:spPr>
      </p:pic>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12</a:t>
            </a:fld>
            <a:endParaRPr lang="en-US"/>
          </a:p>
        </p:txBody>
      </p:sp>
      <p:sp>
        <p:nvSpPr>
          <p:cNvPr id="6" name="TextBox 5"/>
          <p:cNvSpPr txBox="1"/>
          <p:nvPr/>
        </p:nvSpPr>
        <p:spPr>
          <a:xfrm>
            <a:off x="1143000" y="5410200"/>
            <a:ext cx="7620000" cy="369332"/>
          </a:xfrm>
          <a:prstGeom prst="rect">
            <a:avLst/>
          </a:prstGeom>
          <a:noFill/>
        </p:spPr>
        <p:txBody>
          <a:bodyPr wrap="square" rtlCol="0">
            <a:spAutoFit/>
          </a:bodyPr>
          <a:lstStyle/>
          <a:p>
            <a:r>
              <a:rPr lang="en-US" dirty="0" smtClean="0"/>
              <a:t>92 warps (0.9" FWHM), 206 warps (1.05"), 306 warps (1.15").</a:t>
            </a:r>
            <a:endParaRPr lang="en-US" dirty="0"/>
          </a:p>
        </p:txBody>
      </p:sp>
    </p:spTree>
  </p:cSld>
  <p:clrMapOvr>
    <a:masterClrMapping/>
  </p:clrMapOvr>
  <p:transition advTm="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ubercal_Page_10.jpg"/>
          <p:cNvPicPr>
            <a:picLocks noGrp="1" noChangeAspect="1"/>
          </p:cNvPicPr>
          <p:nvPr>
            <p:ph idx="1"/>
          </p:nvPr>
        </p:nvPicPr>
        <p:blipFill>
          <a:blip r:embed="rId2"/>
          <a:srcRect l="-67655" r="-67655"/>
          <a:stretch>
            <a:fillRect/>
          </a:stretch>
        </p:blipFill>
        <p:spPr>
          <a:xfrm>
            <a:off x="-4038600" y="-1295400"/>
            <a:ext cx="17235685" cy="9478963"/>
          </a:xfrm>
        </p:spPr>
      </p:pic>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13</a:t>
            </a:fld>
            <a:endParaRPr lang="en-US"/>
          </a:p>
        </p:txBody>
      </p:sp>
    </p:spTree>
  </p:cSld>
  <p:clrMapOvr>
    <a:masterClrMapping/>
  </p:clrMapOvr>
  <p:transition advTm="5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14</a:t>
            </a:fld>
            <a:endParaRPr lang="en-US"/>
          </a:p>
        </p:txBody>
      </p:sp>
      <p:pic>
        <p:nvPicPr>
          <p:cNvPr id="5" name="Picture 4" descr="sdsscompqvr.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88900" y="825500"/>
            <a:ext cx="8966200" cy="5207000"/>
          </a:xfrm>
          <a:prstGeom prst="rect">
            <a:avLst/>
          </a:prstGeom>
        </p:spPr>
      </p:pic>
    </p:spTree>
  </p:cSld>
  <p:clrMapOvr>
    <a:masterClrMapping/>
  </p:clrMapOvr>
  <p:transition advTm="5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6038"/>
            <a:ext cx="6553199" cy="801687"/>
          </a:xfrm>
        </p:spPr>
        <p:txBody>
          <a:bodyPr/>
          <a:lstStyle/>
          <a:p>
            <a:r>
              <a:rPr lang="en-US" dirty="0" smtClean="0"/>
              <a:t>PS1 zero-point </a:t>
            </a:r>
            <a:r>
              <a:rPr lang="en-US" dirty="0" err="1" smtClean="0"/>
              <a:t>rms</a:t>
            </a:r>
            <a:r>
              <a:rPr lang="en-US" dirty="0" smtClean="0"/>
              <a:t> </a:t>
            </a:r>
            <a:r>
              <a:rPr lang="en-US" dirty="0" err="1" smtClean="0"/>
              <a:t>milli-mags</a:t>
            </a:r>
            <a:r>
              <a:rPr lang="en-US" dirty="0" smtClean="0"/>
              <a:t> (Jan 2012)</a:t>
            </a:r>
            <a:endParaRPr lang="en-US" dirty="0"/>
          </a:p>
        </p:txBody>
      </p:sp>
      <p:pic>
        <p:nvPicPr>
          <p:cNvPr id="5" name="Content Placeholder 4" descr="mudeltar.eps"/>
          <p:cNvPicPr>
            <a:picLocks noGrp="1" noChangeAspect="1"/>
          </p:cNvPicPr>
          <p:nvPr>
            <p:ph idx="1"/>
          </p:nvPr>
        </p:nvPicPr>
        <mc:AlternateContent>
          <mc:Choice xmlns:ma="http://schemas.microsoft.com/office/mac/drawingml/2008/main" Requires="ma">
            <p:blipFill>
              <a:blip r:embed="rId2"/>
              <a:srcRect l="-4400" r="-4400"/>
              <a:stretch>
                <a:fillRect/>
              </a:stretch>
            </p:blipFill>
          </mc:Choice>
          <mc:Fallback>
            <p:blipFill>
              <a:blip r:embed="rId3"/>
              <a:srcRect l="-4400" r="-4400"/>
              <a:stretch>
                <a:fillRect/>
              </a:stretch>
            </p:blipFill>
          </mc:Fallback>
        </mc:AlternateContent>
        <p:spPr>
          <a:xfrm>
            <a:off x="-685801" y="1066800"/>
            <a:ext cx="10030817" cy="5516563"/>
          </a:xfrm>
        </p:spPr>
      </p:pic>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15</a:t>
            </a:fld>
            <a:endParaRPr lang="en-US"/>
          </a:p>
        </p:txBody>
      </p:sp>
    </p:spTree>
  </p:cSld>
  <p:clrMapOvr>
    <a:masterClrMapping/>
  </p:clrMapOvr>
  <p:transition advTm="5000"/>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a:stretch>
            <a:fillRect/>
          </a:stretch>
        </p:blipFill>
        <p:spPr bwMode="auto">
          <a:xfrm>
            <a:off x="4876800" y="1524000"/>
            <a:ext cx="2625725" cy="1235075"/>
          </a:xfrm>
          <a:prstGeom prst="rect">
            <a:avLst/>
          </a:prstGeom>
          <a:noFill/>
          <a:ln w="9525">
            <a:noFill/>
            <a:miter lim="800000"/>
            <a:headEnd/>
            <a:tailEnd/>
          </a:ln>
        </p:spPr>
      </p:pic>
      <p:pic>
        <p:nvPicPr>
          <p:cNvPr id="34819" name="Picture 3"/>
          <p:cNvPicPr>
            <a:picLocks noChangeAspect="1" noChangeArrowheads="1"/>
          </p:cNvPicPr>
          <p:nvPr/>
        </p:nvPicPr>
        <p:blipFill>
          <a:blip r:embed="rId4"/>
          <a:srcRect/>
          <a:stretch>
            <a:fillRect/>
          </a:stretch>
        </p:blipFill>
        <p:spPr bwMode="auto">
          <a:xfrm>
            <a:off x="2627313" y="2854325"/>
            <a:ext cx="1589087" cy="1131888"/>
          </a:xfrm>
          <a:prstGeom prst="rect">
            <a:avLst/>
          </a:prstGeom>
          <a:noFill/>
          <a:ln w="9525">
            <a:noFill/>
            <a:miter lim="800000"/>
            <a:headEnd/>
            <a:tailEnd/>
          </a:ln>
        </p:spPr>
      </p:pic>
      <p:pic>
        <p:nvPicPr>
          <p:cNvPr id="34820" name="Picture 5"/>
          <p:cNvPicPr>
            <a:picLocks noChangeAspect="1" noChangeArrowheads="1"/>
          </p:cNvPicPr>
          <p:nvPr/>
        </p:nvPicPr>
        <p:blipFill>
          <a:blip r:embed="rId5"/>
          <a:srcRect/>
          <a:stretch>
            <a:fillRect/>
          </a:stretch>
        </p:blipFill>
        <p:spPr bwMode="auto">
          <a:xfrm>
            <a:off x="4562475" y="3387725"/>
            <a:ext cx="1520825" cy="998538"/>
          </a:xfrm>
          <a:prstGeom prst="rect">
            <a:avLst/>
          </a:prstGeom>
          <a:noFill/>
          <a:ln w="9525">
            <a:noFill/>
            <a:miter lim="800000"/>
            <a:headEnd/>
            <a:tailEnd/>
          </a:ln>
        </p:spPr>
      </p:pic>
      <p:pic>
        <p:nvPicPr>
          <p:cNvPr id="34821" name="Picture 6"/>
          <p:cNvPicPr>
            <a:picLocks noChangeAspect="1" noChangeArrowheads="1"/>
          </p:cNvPicPr>
          <p:nvPr/>
        </p:nvPicPr>
        <p:blipFill>
          <a:blip r:embed="rId6"/>
          <a:srcRect/>
          <a:stretch>
            <a:fillRect/>
          </a:stretch>
        </p:blipFill>
        <p:spPr bwMode="auto">
          <a:xfrm>
            <a:off x="5181600" y="4800600"/>
            <a:ext cx="1174750" cy="1174750"/>
          </a:xfrm>
          <a:prstGeom prst="rect">
            <a:avLst/>
          </a:prstGeom>
          <a:noFill/>
          <a:ln w="9525">
            <a:noFill/>
            <a:miter lim="800000"/>
            <a:headEnd/>
            <a:tailEnd/>
          </a:ln>
        </p:spPr>
      </p:pic>
      <p:pic>
        <p:nvPicPr>
          <p:cNvPr id="34822" name="Picture 7"/>
          <p:cNvPicPr>
            <a:picLocks noChangeAspect="1" noChangeArrowheads="1"/>
          </p:cNvPicPr>
          <p:nvPr/>
        </p:nvPicPr>
        <p:blipFill>
          <a:blip r:embed="rId7"/>
          <a:srcRect/>
          <a:stretch>
            <a:fillRect/>
          </a:stretch>
        </p:blipFill>
        <p:spPr bwMode="auto">
          <a:xfrm>
            <a:off x="2695575" y="4492625"/>
            <a:ext cx="1520825" cy="1100138"/>
          </a:xfrm>
          <a:prstGeom prst="rect">
            <a:avLst/>
          </a:prstGeom>
          <a:noFill/>
          <a:ln w="9525">
            <a:noFill/>
            <a:miter lim="800000"/>
            <a:headEnd/>
            <a:tailEnd/>
          </a:ln>
        </p:spPr>
      </p:pic>
      <p:sp>
        <p:nvSpPr>
          <p:cNvPr id="34823" name="Text Box 8"/>
          <p:cNvSpPr txBox="1">
            <a:spLocks noChangeArrowheads="1"/>
          </p:cNvSpPr>
          <p:nvPr/>
        </p:nvSpPr>
        <p:spPr bwMode="auto">
          <a:xfrm>
            <a:off x="4876800" y="304800"/>
            <a:ext cx="2590800" cy="477838"/>
          </a:xfrm>
          <a:prstGeom prst="rect">
            <a:avLst/>
          </a:prstGeom>
          <a:noFill/>
          <a:ln w="9525">
            <a:noFill/>
            <a:miter lim="800000"/>
            <a:headEnd/>
            <a:tailEnd/>
          </a:ln>
        </p:spPr>
        <p:txBody>
          <a:bodyPr lIns="81639" tIns="42452" rIns="81639" bIns="42452">
            <a:prstTxWarp prst="textNoShape">
              <a:avLst/>
            </a:prstTxWarp>
            <a:spAutoFit/>
          </a:bodyPr>
          <a:lstStyle/>
          <a:p>
            <a:pPr algn="l" defTabSz="828675">
              <a:lnSpc>
                <a:spcPct val="98000"/>
              </a:lnSpc>
              <a:spcBef>
                <a:spcPts val="788"/>
              </a:spcBef>
              <a:buClr>
                <a:srgbClr val="000000"/>
              </a:buClr>
              <a:buSzPct val="45000"/>
              <a:buFont typeface="StarSymbol" charset="0"/>
              <a:buNone/>
              <a:tabLst>
                <a:tab pos="657225" algn="l"/>
                <a:tab pos="1312863" algn="l"/>
                <a:tab pos="1970088" algn="l"/>
              </a:tabLst>
            </a:pPr>
            <a:r>
              <a:rPr lang="en-GB" sz="1300">
                <a:solidFill>
                  <a:srgbClr val="000000"/>
                </a:solidFill>
                <a:latin typeface="Times New Roman" charset="0"/>
              </a:rPr>
              <a:t>PS1 Telescope and GIgapixel camera, at Summit of Haleakala</a:t>
            </a:r>
          </a:p>
        </p:txBody>
      </p:sp>
      <p:sp>
        <p:nvSpPr>
          <p:cNvPr id="34824" name="Text Box 9"/>
          <p:cNvSpPr txBox="1">
            <a:spLocks noChangeArrowheads="1"/>
          </p:cNvSpPr>
          <p:nvPr/>
        </p:nvSpPr>
        <p:spPr bwMode="auto">
          <a:xfrm>
            <a:off x="4876800" y="914400"/>
            <a:ext cx="4008438" cy="476250"/>
          </a:xfrm>
          <a:prstGeom prst="rect">
            <a:avLst/>
          </a:prstGeom>
          <a:noFill/>
          <a:ln w="9525">
            <a:noFill/>
            <a:miter lim="800000"/>
            <a:headEnd/>
            <a:tailEnd/>
          </a:ln>
        </p:spPr>
        <p:txBody>
          <a:bodyPr lIns="81639" tIns="42452" rIns="81639" bIns="42452">
            <a:prstTxWarp prst="textNoShape">
              <a:avLst/>
            </a:prstTxWarp>
            <a:spAutoFit/>
          </a:bodyPr>
          <a:lstStyle/>
          <a:p>
            <a:pPr algn="l" defTabSz="828675">
              <a:lnSpc>
                <a:spcPct val="98000"/>
              </a:lnSpc>
              <a:spcBef>
                <a:spcPts val="788"/>
              </a:spcBef>
              <a:buClr>
                <a:srgbClr val="000000"/>
              </a:buClr>
              <a:buSzPct val="45000"/>
              <a:buFont typeface="StarSymbol" charset="0"/>
              <a:buNone/>
              <a:tabLst>
                <a:tab pos="657225" algn="l"/>
                <a:tab pos="1312863" algn="l"/>
                <a:tab pos="1970088" algn="l"/>
                <a:tab pos="2627313" algn="l"/>
                <a:tab pos="3282950" algn="l"/>
                <a:tab pos="3940175" algn="l"/>
              </a:tabLst>
            </a:pPr>
            <a:r>
              <a:rPr lang="en-GB" sz="1300">
                <a:solidFill>
                  <a:srgbClr val="000000"/>
                </a:solidFill>
                <a:latin typeface="Times New Roman" charset="0"/>
              </a:rPr>
              <a:t>The observatory is operated from the PS1SC Remote Control Center at the ATRC, IfA in Pukalani, Maui</a:t>
            </a:r>
          </a:p>
        </p:txBody>
      </p:sp>
      <p:sp>
        <p:nvSpPr>
          <p:cNvPr id="34825" name="Text Box 10"/>
          <p:cNvSpPr txBox="1">
            <a:spLocks noChangeArrowheads="1"/>
          </p:cNvSpPr>
          <p:nvPr/>
        </p:nvSpPr>
        <p:spPr bwMode="auto">
          <a:xfrm>
            <a:off x="228600" y="2743200"/>
            <a:ext cx="2279650" cy="1452563"/>
          </a:xfrm>
          <a:prstGeom prst="rect">
            <a:avLst/>
          </a:prstGeom>
          <a:noFill/>
          <a:ln w="9525">
            <a:noFill/>
            <a:miter lim="800000"/>
            <a:headEnd/>
            <a:tailEnd/>
          </a:ln>
        </p:spPr>
        <p:txBody>
          <a:bodyPr lIns="81639" tIns="42452" rIns="81639" bIns="42452">
            <a:prstTxWarp prst="textNoShape">
              <a:avLst/>
            </a:prstTxWarp>
            <a:spAutoFit/>
          </a:bodyPr>
          <a:lstStyle/>
          <a:p>
            <a:pPr algn="l" defTabSz="828675">
              <a:lnSpc>
                <a:spcPct val="98000"/>
              </a:lnSpc>
              <a:spcBef>
                <a:spcPts val="788"/>
              </a:spcBef>
              <a:buClr>
                <a:srgbClr val="000000"/>
              </a:buClr>
              <a:buSzPct val="45000"/>
              <a:buFont typeface="StarSymbol" charset="0"/>
              <a:buNone/>
              <a:tabLst>
                <a:tab pos="657225" algn="l"/>
                <a:tab pos="1312863" algn="l"/>
                <a:tab pos="1970088" algn="l"/>
              </a:tabLst>
            </a:pPr>
            <a:r>
              <a:rPr lang="en-GB" sz="1300">
                <a:solidFill>
                  <a:srgbClr val="000000"/>
                </a:solidFill>
                <a:latin typeface="Times New Roman" charset="0"/>
              </a:rPr>
              <a:t>Reduced  images and object catalogs, and  data products are produced by the Image Processing Pipeline  at the Maui High Performance Computing Center in Kihei,Maui. </a:t>
            </a:r>
          </a:p>
        </p:txBody>
      </p:sp>
      <p:sp>
        <p:nvSpPr>
          <p:cNvPr id="34826" name="Text Box 11"/>
          <p:cNvSpPr txBox="1">
            <a:spLocks noChangeArrowheads="1"/>
          </p:cNvSpPr>
          <p:nvPr/>
        </p:nvSpPr>
        <p:spPr bwMode="auto">
          <a:xfrm>
            <a:off x="6151563" y="3387725"/>
            <a:ext cx="2281237" cy="671513"/>
          </a:xfrm>
          <a:prstGeom prst="rect">
            <a:avLst/>
          </a:prstGeom>
          <a:noFill/>
          <a:ln w="9525">
            <a:noFill/>
            <a:miter lim="800000"/>
            <a:headEnd/>
            <a:tailEnd/>
          </a:ln>
        </p:spPr>
        <p:txBody>
          <a:bodyPr lIns="81639" tIns="42452" rIns="81639" bIns="42452">
            <a:prstTxWarp prst="textNoShape">
              <a:avLst/>
            </a:prstTxWarp>
            <a:spAutoFit/>
          </a:bodyPr>
          <a:lstStyle/>
          <a:p>
            <a:pPr algn="l" defTabSz="828675">
              <a:lnSpc>
                <a:spcPct val="98000"/>
              </a:lnSpc>
              <a:buClr>
                <a:srgbClr val="000000"/>
              </a:buClr>
              <a:buSzPct val="45000"/>
              <a:buFont typeface="StarSymbol" charset="0"/>
              <a:buNone/>
              <a:tabLst>
                <a:tab pos="657225" algn="l"/>
                <a:tab pos="1312863" algn="l"/>
                <a:tab pos="1970088" algn="l"/>
              </a:tabLst>
            </a:pPr>
            <a:r>
              <a:rPr lang="en-GB" sz="1300">
                <a:solidFill>
                  <a:srgbClr val="000000"/>
                </a:solidFill>
                <a:latin typeface="Times New Roman" charset="0"/>
              </a:rPr>
              <a:t>Data Reduction and Processing overseen from IfA Manoa on Oahu.</a:t>
            </a:r>
          </a:p>
        </p:txBody>
      </p:sp>
      <p:sp>
        <p:nvSpPr>
          <p:cNvPr id="34827" name="Text Box 12"/>
          <p:cNvSpPr txBox="1">
            <a:spLocks noChangeArrowheads="1"/>
          </p:cNvSpPr>
          <p:nvPr/>
        </p:nvSpPr>
        <p:spPr bwMode="auto">
          <a:xfrm>
            <a:off x="228600" y="4953000"/>
            <a:ext cx="2281238" cy="520700"/>
          </a:xfrm>
          <a:prstGeom prst="rect">
            <a:avLst/>
          </a:prstGeom>
          <a:noFill/>
          <a:ln w="9525">
            <a:noFill/>
            <a:miter lim="800000"/>
            <a:headEnd/>
            <a:tailEnd/>
          </a:ln>
        </p:spPr>
        <p:txBody>
          <a:bodyPr lIns="81639" tIns="42452" rIns="81639" bIns="42452">
            <a:prstTxWarp prst="textNoShape">
              <a:avLst/>
            </a:prstTxWarp>
            <a:spAutoFit/>
          </a:bodyPr>
          <a:lstStyle/>
          <a:p>
            <a:pPr algn="l" defTabSz="828675">
              <a:lnSpc>
                <a:spcPct val="98000"/>
              </a:lnSpc>
              <a:buClr>
                <a:srgbClr val="000000"/>
              </a:buClr>
              <a:buSzPct val="45000"/>
              <a:buFont typeface="StarSymbol" charset="0"/>
              <a:buNone/>
              <a:tabLst>
                <a:tab pos="657225" algn="l"/>
                <a:tab pos="1312863" algn="l"/>
                <a:tab pos="1970088" algn="l"/>
              </a:tabLst>
            </a:pPr>
            <a:r>
              <a:rPr lang="en-GB" sz="1300">
                <a:solidFill>
                  <a:srgbClr val="000000"/>
                </a:solidFill>
                <a:latin typeface="Times New Roman" charset="0"/>
              </a:rPr>
              <a:t>Data products sent by internet to Scientists of PS1SC</a:t>
            </a:r>
            <a:r>
              <a:rPr lang="en-GB" sz="1600">
                <a:solidFill>
                  <a:srgbClr val="000000"/>
                </a:solidFill>
                <a:latin typeface="Times New Roman" charset="0"/>
              </a:rPr>
              <a:t> </a:t>
            </a:r>
          </a:p>
        </p:txBody>
      </p:sp>
      <p:sp>
        <p:nvSpPr>
          <p:cNvPr id="34828" name="Text Box 13"/>
          <p:cNvSpPr txBox="1">
            <a:spLocks noChangeArrowheads="1"/>
          </p:cNvSpPr>
          <p:nvPr/>
        </p:nvSpPr>
        <p:spPr bwMode="auto">
          <a:xfrm>
            <a:off x="6553200" y="4953000"/>
            <a:ext cx="1420813" cy="866775"/>
          </a:xfrm>
          <a:prstGeom prst="rect">
            <a:avLst/>
          </a:prstGeom>
          <a:noFill/>
          <a:ln w="9525">
            <a:noFill/>
            <a:miter lim="800000"/>
            <a:headEnd/>
            <a:tailEnd/>
          </a:ln>
        </p:spPr>
        <p:txBody>
          <a:bodyPr lIns="81639" tIns="42452" rIns="81639" bIns="42452">
            <a:prstTxWarp prst="textNoShape">
              <a:avLst/>
            </a:prstTxWarp>
            <a:spAutoFit/>
          </a:bodyPr>
          <a:lstStyle/>
          <a:p>
            <a:pPr algn="l" defTabSz="828675">
              <a:lnSpc>
                <a:spcPct val="98000"/>
              </a:lnSpc>
              <a:buClr>
                <a:srgbClr val="000000"/>
              </a:buClr>
              <a:buSzPct val="45000"/>
              <a:buFont typeface="StarSymbol" charset="0"/>
              <a:buNone/>
              <a:tabLst>
                <a:tab pos="657225" algn="l"/>
                <a:tab pos="1312863" algn="l"/>
              </a:tabLst>
            </a:pPr>
            <a:r>
              <a:rPr lang="en-GB" sz="1300">
                <a:solidFill>
                  <a:srgbClr val="000000"/>
                </a:solidFill>
                <a:latin typeface="Times New Roman" charset="0"/>
              </a:rPr>
              <a:t>Data products e</a:t>
            </a:r>
            <a:r>
              <a:rPr lang="en-GB" sz="1300" b="1">
                <a:solidFill>
                  <a:srgbClr val="000000"/>
                </a:solidFill>
                <a:latin typeface="Times New Roman" charset="0"/>
              </a:rPr>
              <a:t>ventually </a:t>
            </a:r>
          </a:p>
          <a:p>
            <a:pPr algn="l" defTabSz="828675">
              <a:lnSpc>
                <a:spcPct val="98000"/>
              </a:lnSpc>
              <a:buClr>
                <a:srgbClr val="000000"/>
              </a:buClr>
              <a:buSzPct val="45000"/>
              <a:buFont typeface="StarSymbol" charset="0"/>
              <a:buNone/>
              <a:tabLst>
                <a:tab pos="657225" algn="l"/>
                <a:tab pos="1312863" algn="l"/>
              </a:tabLst>
            </a:pPr>
            <a:r>
              <a:rPr lang="en-GB" sz="1300">
                <a:solidFill>
                  <a:srgbClr val="000000"/>
                </a:solidFill>
                <a:latin typeface="Times New Roman" charset="0"/>
              </a:rPr>
              <a:t>released to the world community. </a:t>
            </a:r>
          </a:p>
        </p:txBody>
      </p:sp>
      <p:sp>
        <p:nvSpPr>
          <p:cNvPr id="34829" name="Text Box 14"/>
          <p:cNvSpPr txBox="1">
            <a:spLocks noChangeArrowheads="1"/>
          </p:cNvSpPr>
          <p:nvPr/>
        </p:nvSpPr>
        <p:spPr bwMode="auto">
          <a:xfrm>
            <a:off x="152400" y="1828800"/>
            <a:ext cx="2349500" cy="742950"/>
          </a:xfrm>
          <a:prstGeom prst="rect">
            <a:avLst/>
          </a:prstGeom>
          <a:noFill/>
          <a:ln w="9525">
            <a:noFill/>
            <a:miter lim="800000"/>
            <a:headEnd/>
            <a:tailEnd/>
          </a:ln>
        </p:spPr>
        <p:txBody>
          <a:bodyPr lIns="81639" tIns="42452" rIns="81639" bIns="42452">
            <a:prstTxWarp prst="textNoShape">
              <a:avLst/>
            </a:prstTxWarp>
            <a:spAutoFit/>
          </a:bodyPr>
          <a:lstStyle/>
          <a:p>
            <a:pPr algn="l" defTabSz="828675">
              <a:lnSpc>
                <a:spcPct val="98000"/>
              </a:lnSpc>
              <a:buClr>
                <a:srgbClr val="000000"/>
              </a:buClr>
              <a:buSzPct val="45000"/>
              <a:buFont typeface="StarSymbol" charset="0"/>
              <a:buNone/>
              <a:tabLst>
                <a:tab pos="657225" algn="l"/>
                <a:tab pos="1312863" algn="l"/>
                <a:tab pos="1970088" algn="l"/>
              </a:tabLst>
            </a:pPr>
            <a:r>
              <a:rPr lang="en-GB" sz="2200">
                <a:solidFill>
                  <a:srgbClr val="000000"/>
                </a:solidFill>
                <a:latin typeface="Times New Roman" charset="0"/>
              </a:rPr>
              <a:t>The PS1 System consists of: </a:t>
            </a:r>
          </a:p>
        </p:txBody>
      </p:sp>
      <p:sp>
        <p:nvSpPr>
          <p:cNvPr id="34830" name="Line 15"/>
          <p:cNvSpPr>
            <a:spLocks noChangeShapeType="1"/>
          </p:cNvSpPr>
          <p:nvPr/>
        </p:nvSpPr>
        <p:spPr bwMode="auto">
          <a:xfrm flipV="1">
            <a:off x="3455988" y="2417763"/>
            <a:ext cx="1587" cy="417512"/>
          </a:xfrm>
          <a:prstGeom prst="line">
            <a:avLst/>
          </a:prstGeom>
          <a:noFill/>
          <a:ln w="57240">
            <a:solidFill>
              <a:srgbClr val="000000"/>
            </a:solidFill>
            <a:round/>
            <a:headEnd type="triangle" w="med" len="med"/>
            <a:tailEnd/>
          </a:ln>
        </p:spPr>
        <p:txBody>
          <a:bodyPr>
            <a:prstTxWarp prst="textNoShape">
              <a:avLst/>
            </a:prstTxWarp>
          </a:bodyPr>
          <a:lstStyle/>
          <a:p>
            <a:endParaRPr lang="en-US"/>
          </a:p>
        </p:txBody>
      </p:sp>
      <p:sp>
        <p:nvSpPr>
          <p:cNvPr id="34831" name="Line 16"/>
          <p:cNvSpPr>
            <a:spLocks noChangeShapeType="1"/>
          </p:cNvSpPr>
          <p:nvPr/>
        </p:nvSpPr>
        <p:spPr bwMode="auto">
          <a:xfrm flipH="1">
            <a:off x="4006850" y="3594100"/>
            <a:ext cx="487363" cy="1588"/>
          </a:xfrm>
          <a:prstGeom prst="line">
            <a:avLst/>
          </a:prstGeom>
          <a:noFill/>
          <a:ln w="57240">
            <a:solidFill>
              <a:srgbClr val="000000"/>
            </a:solidFill>
            <a:round/>
            <a:headEnd type="triangle" w="med" len="med"/>
            <a:tailEnd/>
          </a:ln>
        </p:spPr>
        <p:txBody>
          <a:bodyPr>
            <a:prstTxWarp prst="textNoShape">
              <a:avLst/>
            </a:prstTxWarp>
          </a:bodyPr>
          <a:lstStyle/>
          <a:p>
            <a:endParaRPr lang="en-US"/>
          </a:p>
        </p:txBody>
      </p:sp>
      <p:sp>
        <p:nvSpPr>
          <p:cNvPr id="34832" name="Line 17"/>
          <p:cNvSpPr>
            <a:spLocks noChangeShapeType="1"/>
          </p:cNvSpPr>
          <p:nvPr/>
        </p:nvSpPr>
        <p:spPr bwMode="auto">
          <a:xfrm flipV="1">
            <a:off x="3940175" y="4146550"/>
            <a:ext cx="484188" cy="417513"/>
          </a:xfrm>
          <a:prstGeom prst="line">
            <a:avLst/>
          </a:prstGeom>
          <a:noFill/>
          <a:ln w="57240">
            <a:solidFill>
              <a:srgbClr val="000000"/>
            </a:solidFill>
            <a:round/>
            <a:headEnd type="triangle" w="med" len="med"/>
            <a:tailEnd/>
          </a:ln>
        </p:spPr>
        <p:txBody>
          <a:bodyPr>
            <a:prstTxWarp prst="textNoShape">
              <a:avLst/>
            </a:prstTxWarp>
          </a:bodyPr>
          <a:lstStyle/>
          <a:p>
            <a:endParaRPr lang="en-US"/>
          </a:p>
        </p:txBody>
      </p:sp>
      <p:sp>
        <p:nvSpPr>
          <p:cNvPr id="34833" name="Line 18"/>
          <p:cNvSpPr>
            <a:spLocks noChangeShapeType="1"/>
          </p:cNvSpPr>
          <p:nvPr/>
        </p:nvSpPr>
        <p:spPr bwMode="auto">
          <a:xfrm flipV="1">
            <a:off x="3455988" y="3938588"/>
            <a:ext cx="1587" cy="487362"/>
          </a:xfrm>
          <a:prstGeom prst="line">
            <a:avLst/>
          </a:prstGeom>
          <a:noFill/>
          <a:ln w="57240">
            <a:solidFill>
              <a:srgbClr val="000000"/>
            </a:solidFill>
            <a:round/>
            <a:headEnd type="triangle" w="med" len="med"/>
            <a:tailEnd/>
          </a:ln>
        </p:spPr>
        <p:txBody>
          <a:bodyPr>
            <a:prstTxWarp prst="textNoShape">
              <a:avLst/>
            </a:prstTxWarp>
          </a:bodyPr>
          <a:lstStyle/>
          <a:p>
            <a:endParaRPr lang="en-US"/>
          </a:p>
        </p:txBody>
      </p:sp>
      <p:sp>
        <p:nvSpPr>
          <p:cNvPr id="34834" name="Line 19"/>
          <p:cNvSpPr>
            <a:spLocks noChangeShapeType="1"/>
          </p:cNvSpPr>
          <p:nvPr/>
        </p:nvSpPr>
        <p:spPr bwMode="auto">
          <a:xfrm flipH="1">
            <a:off x="4284663" y="4976813"/>
            <a:ext cx="762000" cy="1587"/>
          </a:xfrm>
          <a:prstGeom prst="line">
            <a:avLst/>
          </a:prstGeom>
          <a:noFill/>
          <a:ln w="57240">
            <a:solidFill>
              <a:srgbClr val="000000"/>
            </a:solidFill>
            <a:round/>
            <a:headEnd type="triangle" w="med" len="med"/>
            <a:tailEnd/>
          </a:ln>
        </p:spPr>
        <p:txBody>
          <a:bodyPr>
            <a:prstTxWarp prst="textNoShape">
              <a:avLst/>
            </a:prstTxWarp>
          </a:bodyPr>
          <a:lstStyle/>
          <a:p>
            <a:endParaRPr lang="en-US"/>
          </a:p>
        </p:txBody>
      </p:sp>
      <p:sp>
        <p:nvSpPr>
          <p:cNvPr id="34835" name="Text Box 20"/>
          <p:cNvSpPr txBox="1">
            <a:spLocks noChangeArrowheads="1"/>
          </p:cNvSpPr>
          <p:nvPr/>
        </p:nvSpPr>
        <p:spPr bwMode="auto">
          <a:xfrm>
            <a:off x="131763" y="414338"/>
            <a:ext cx="2487612" cy="1279525"/>
          </a:xfrm>
          <a:prstGeom prst="rect">
            <a:avLst/>
          </a:prstGeom>
          <a:noFill/>
          <a:ln w="9525">
            <a:noFill/>
            <a:miter lim="800000"/>
            <a:headEnd/>
            <a:tailEnd/>
          </a:ln>
        </p:spPr>
        <p:txBody>
          <a:bodyPr lIns="81639" tIns="42452" rIns="81639" bIns="42452">
            <a:prstTxWarp prst="textNoShape">
              <a:avLst/>
            </a:prstTxWarp>
            <a:spAutoFit/>
          </a:bodyPr>
          <a:lstStyle/>
          <a:p>
            <a:pPr algn="l" defTabSz="828675">
              <a:lnSpc>
                <a:spcPct val="98000"/>
              </a:lnSpc>
              <a:buClr>
                <a:srgbClr val="000000"/>
              </a:buClr>
              <a:buSzPct val="45000"/>
              <a:buFont typeface="StarSymbol" charset="0"/>
              <a:buNone/>
              <a:tabLst>
                <a:tab pos="657225" algn="l"/>
                <a:tab pos="1312863" algn="l"/>
                <a:tab pos="1970088" algn="l"/>
              </a:tabLst>
            </a:pPr>
            <a:r>
              <a:rPr lang="en-GB" sz="4000">
                <a:solidFill>
                  <a:srgbClr val="000000"/>
                </a:solidFill>
                <a:latin typeface="Times New Roman" charset="0"/>
              </a:rPr>
              <a:t>PS1</a:t>
            </a:r>
          </a:p>
          <a:p>
            <a:pPr defTabSz="828675">
              <a:lnSpc>
                <a:spcPct val="98000"/>
              </a:lnSpc>
              <a:buClr>
                <a:srgbClr val="000000"/>
              </a:buClr>
              <a:buSzPct val="45000"/>
              <a:buFont typeface="StarSymbol" charset="0"/>
              <a:buNone/>
              <a:tabLst>
                <a:tab pos="657225" algn="l"/>
                <a:tab pos="1312863" algn="l"/>
                <a:tab pos="1970088" algn="l"/>
              </a:tabLst>
            </a:pPr>
            <a:r>
              <a:rPr lang="en-GB" sz="4000">
                <a:solidFill>
                  <a:srgbClr val="000000"/>
                </a:solidFill>
                <a:latin typeface="Times New Roman" charset="0"/>
              </a:rPr>
              <a:t>Operations</a:t>
            </a:r>
          </a:p>
        </p:txBody>
      </p:sp>
      <p:sp>
        <p:nvSpPr>
          <p:cNvPr id="34836" name="Line 21"/>
          <p:cNvSpPr>
            <a:spLocks noChangeShapeType="1"/>
          </p:cNvSpPr>
          <p:nvPr/>
        </p:nvSpPr>
        <p:spPr bwMode="auto">
          <a:xfrm flipH="1">
            <a:off x="4419600" y="1981200"/>
            <a:ext cx="417513" cy="1588"/>
          </a:xfrm>
          <a:prstGeom prst="line">
            <a:avLst/>
          </a:prstGeom>
          <a:noFill/>
          <a:ln w="38160">
            <a:solidFill>
              <a:srgbClr val="FF0033"/>
            </a:solidFill>
            <a:round/>
            <a:headEnd type="triangle" w="med" len="med"/>
            <a:tailEnd/>
          </a:ln>
        </p:spPr>
        <p:txBody>
          <a:bodyPr>
            <a:prstTxWarp prst="textNoShape">
              <a:avLst/>
            </a:prstTxWarp>
          </a:bodyPr>
          <a:lstStyle/>
          <a:p>
            <a:endParaRPr lang="en-US"/>
          </a:p>
        </p:txBody>
      </p:sp>
      <p:sp>
        <p:nvSpPr>
          <p:cNvPr id="34837" name="Line 22"/>
          <p:cNvSpPr>
            <a:spLocks noChangeShapeType="1"/>
          </p:cNvSpPr>
          <p:nvPr/>
        </p:nvSpPr>
        <p:spPr bwMode="auto">
          <a:xfrm>
            <a:off x="4419600" y="1752600"/>
            <a:ext cx="415925" cy="1588"/>
          </a:xfrm>
          <a:prstGeom prst="line">
            <a:avLst/>
          </a:prstGeom>
          <a:noFill/>
          <a:ln w="38160">
            <a:solidFill>
              <a:srgbClr val="FF0033"/>
            </a:solidFill>
            <a:round/>
            <a:headEnd type="triangle" w="med" len="med"/>
            <a:tailEnd/>
          </a:ln>
        </p:spPr>
        <p:txBody>
          <a:bodyPr>
            <a:prstTxWarp prst="textNoShape">
              <a:avLst/>
            </a:prstTxWarp>
          </a:bodyPr>
          <a:lstStyle/>
          <a:p>
            <a:endParaRPr lang="en-US"/>
          </a:p>
        </p:txBody>
      </p:sp>
      <p:pic>
        <p:nvPicPr>
          <p:cNvPr id="34838" name="Picture 22" descr="ps1_crop.jpg"/>
          <p:cNvPicPr>
            <a:picLocks noChangeAspect="1"/>
          </p:cNvPicPr>
          <p:nvPr/>
        </p:nvPicPr>
        <p:blipFill>
          <a:blip r:embed="rId8"/>
          <a:srcRect/>
          <a:stretch>
            <a:fillRect/>
          </a:stretch>
        </p:blipFill>
        <p:spPr bwMode="auto">
          <a:xfrm>
            <a:off x="2743200" y="400050"/>
            <a:ext cx="1671638" cy="2074863"/>
          </a:xfrm>
          <a:prstGeom prst="rect">
            <a:avLst/>
          </a:prstGeom>
          <a:noFill/>
          <a:ln w="9525">
            <a:noFill/>
            <a:miter lim="800000"/>
            <a:headEnd/>
            <a:tailEnd/>
          </a:ln>
        </p:spPr>
      </p:pic>
    </p:spTree>
  </p:cSld>
  <p:clrMapOvr>
    <a:masterClrMapping/>
  </p:clrMapOvr>
  <p:transition advTm="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181600" y="1752600"/>
            <a:ext cx="1447800" cy="914400"/>
          </a:xfrm>
          <a:prstGeom prst="rect">
            <a:avLst/>
          </a:prstGeom>
          <a:solidFill>
            <a:srgbClr val="FFFF99"/>
          </a:solidFill>
          <a:ln w="38100">
            <a:solidFill>
              <a:schemeClr val="bg1"/>
            </a:solidFill>
            <a:miter lim="800000"/>
            <a:headEnd/>
            <a:tailEnd/>
          </a:ln>
          <a:effectLst>
            <a:prstShdw prst="shdw13" dist="38099" dir="2700000">
              <a:schemeClr val="bg2">
                <a:alpha val="50000"/>
              </a:schemeClr>
            </a:prstShdw>
          </a:effectLst>
        </p:spPr>
        <p:txBody>
          <a:bodyPr anchor="ctr" anchorCtr="1">
            <a:prstTxWarp prst="textNoShape">
              <a:avLst/>
            </a:prstTxWarp>
          </a:bodyPr>
          <a:lstStyle/>
          <a:p>
            <a:pPr eaLnBrk="1" hangingPunct="1">
              <a:spcBef>
                <a:spcPct val="50000"/>
              </a:spcBef>
            </a:pPr>
            <a:r>
              <a:rPr lang="en-US" sz="1400">
                <a:solidFill>
                  <a:schemeClr val="bg2"/>
                </a:solidFill>
                <a:latin typeface="Gill Sans MT" charset="-18"/>
                <a:ea typeface="Times New Roman" charset="0"/>
                <a:cs typeface="Times New Roman" charset="0"/>
              </a:rPr>
              <a:t>Observatory, Telescope, &amp; Instrument Software - OTIS</a:t>
            </a:r>
          </a:p>
        </p:txBody>
      </p:sp>
      <p:sp>
        <p:nvSpPr>
          <p:cNvPr id="32771" name="Line 3"/>
          <p:cNvSpPr>
            <a:spLocks noChangeShapeType="1"/>
          </p:cNvSpPr>
          <p:nvPr/>
        </p:nvSpPr>
        <p:spPr bwMode="auto">
          <a:xfrm>
            <a:off x="4191000" y="3881438"/>
            <a:ext cx="0" cy="0"/>
          </a:xfrm>
          <a:prstGeom prst="line">
            <a:avLst/>
          </a:prstGeom>
          <a:noFill/>
          <a:ln w="38100">
            <a:solidFill>
              <a:schemeClr val="bg1"/>
            </a:solidFill>
            <a:round/>
            <a:headEnd/>
            <a:tailEnd type="triangle" w="med" len="med"/>
          </a:ln>
          <a:effectLst>
            <a:prstShdw prst="shdw13" dist="38099" dir="2700000">
              <a:schemeClr val="bg2">
                <a:alpha val="50000"/>
              </a:schemeClr>
            </a:prstShdw>
          </a:effectLst>
        </p:spPr>
        <p:txBody>
          <a:bodyPr anchor="ctr" anchorCtr="1">
            <a:prstTxWarp prst="textNoShape">
              <a:avLst/>
            </a:prstTxWarp>
          </a:bodyPr>
          <a:lstStyle/>
          <a:p>
            <a:endParaRPr lang="en-US"/>
          </a:p>
        </p:txBody>
      </p:sp>
      <p:sp>
        <p:nvSpPr>
          <p:cNvPr id="32772" name="Line 4"/>
          <p:cNvSpPr>
            <a:spLocks noChangeShapeType="1"/>
          </p:cNvSpPr>
          <p:nvPr/>
        </p:nvSpPr>
        <p:spPr bwMode="auto">
          <a:xfrm>
            <a:off x="4419600" y="1371600"/>
            <a:ext cx="0" cy="381000"/>
          </a:xfrm>
          <a:prstGeom prst="line">
            <a:avLst/>
          </a:prstGeom>
          <a:noFill/>
          <a:ln w="38100">
            <a:solidFill>
              <a:srgbClr val="0099FF"/>
            </a:solidFill>
            <a:round/>
            <a:headEnd/>
            <a:tailEnd type="triangle" w="med" len="med"/>
          </a:ln>
        </p:spPr>
        <p:txBody>
          <a:bodyPr anchor="ctr" anchorCtr="1">
            <a:prstTxWarp prst="textNoShape">
              <a:avLst/>
            </a:prstTxWarp>
          </a:bodyPr>
          <a:lstStyle/>
          <a:p>
            <a:endParaRPr lang="en-US"/>
          </a:p>
        </p:txBody>
      </p:sp>
      <p:sp>
        <p:nvSpPr>
          <p:cNvPr id="32773" name="Line 6"/>
          <p:cNvSpPr>
            <a:spLocks noChangeShapeType="1"/>
          </p:cNvSpPr>
          <p:nvPr/>
        </p:nvSpPr>
        <p:spPr bwMode="auto">
          <a:xfrm>
            <a:off x="2438400" y="3581400"/>
            <a:ext cx="1524000" cy="0"/>
          </a:xfrm>
          <a:prstGeom prst="line">
            <a:avLst/>
          </a:prstGeom>
          <a:noFill/>
          <a:ln w="38100">
            <a:solidFill>
              <a:srgbClr val="000000"/>
            </a:solidFill>
            <a:round/>
            <a:headEnd type="triangle" w="med" len="med"/>
            <a:tailEnd type="triangle" w="med" len="med"/>
          </a:ln>
        </p:spPr>
        <p:txBody>
          <a:bodyPr anchor="ctr" anchorCtr="1">
            <a:prstTxWarp prst="textNoShape">
              <a:avLst/>
            </a:prstTxWarp>
          </a:bodyPr>
          <a:lstStyle/>
          <a:p>
            <a:endParaRPr lang="en-US"/>
          </a:p>
        </p:txBody>
      </p:sp>
      <p:sp>
        <p:nvSpPr>
          <p:cNvPr id="32774" name="Line 7"/>
          <p:cNvSpPr>
            <a:spLocks noChangeShapeType="1"/>
          </p:cNvSpPr>
          <p:nvPr/>
        </p:nvSpPr>
        <p:spPr bwMode="auto">
          <a:xfrm>
            <a:off x="5562600" y="3581400"/>
            <a:ext cx="1600200" cy="0"/>
          </a:xfrm>
          <a:prstGeom prst="line">
            <a:avLst/>
          </a:prstGeom>
          <a:noFill/>
          <a:ln w="38100">
            <a:solidFill>
              <a:srgbClr val="000000"/>
            </a:solidFill>
            <a:round/>
            <a:headEnd type="triangle" w="med" len="med"/>
            <a:tailEnd type="triangle" w="med" len="med"/>
          </a:ln>
        </p:spPr>
        <p:txBody>
          <a:bodyPr anchor="ctr" anchorCtr="1">
            <a:prstTxWarp prst="textNoShape">
              <a:avLst/>
            </a:prstTxWarp>
          </a:bodyPr>
          <a:lstStyle/>
          <a:p>
            <a:endParaRPr lang="en-US"/>
          </a:p>
        </p:txBody>
      </p:sp>
      <p:sp>
        <p:nvSpPr>
          <p:cNvPr id="32775" name="Rectangle 8"/>
          <p:cNvSpPr>
            <a:spLocks noGrp="1" noChangeArrowheads="1"/>
          </p:cNvSpPr>
          <p:nvPr>
            <p:ph type="title"/>
          </p:nvPr>
        </p:nvSpPr>
        <p:spPr>
          <a:xfrm>
            <a:off x="533400" y="304800"/>
            <a:ext cx="2743200" cy="914400"/>
          </a:xfrm>
          <a:noFill/>
        </p:spPr>
        <p:txBody>
          <a:bodyPr/>
          <a:lstStyle/>
          <a:p>
            <a:pPr algn="l"/>
            <a:r>
              <a:rPr lang="en-US" dirty="0" smtClean="0"/>
              <a:t>T</a:t>
            </a:r>
            <a:r>
              <a:rPr lang="en-US" dirty="0" smtClean="0">
                <a:ea typeface="ＭＳ Ｐゴシック" charset="-128"/>
                <a:cs typeface="ＭＳ Ｐゴシック" charset="-128"/>
              </a:rPr>
              <a:t>he </a:t>
            </a:r>
            <a:r>
              <a:rPr lang="en-US" dirty="0">
                <a:ea typeface="ＭＳ Ｐゴシック" charset="-128"/>
                <a:cs typeface="ＭＳ Ｐゴシック" charset="-128"/>
              </a:rPr>
              <a:t>PS1 </a:t>
            </a:r>
            <a:r>
              <a:rPr lang="en-US" dirty="0" smtClean="0">
                <a:ea typeface="ＭＳ Ｐゴシック" charset="-128"/>
                <a:cs typeface="ＭＳ Ｐゴシック" charset="-128"/>
              </a:rPr>
              <a:t>System</a:t>
            </a:r>
            <a:endParaRPr lang="en-US" dirty="0">
              <a:ea typeface="ＭＳ Ｐゴシック" charset="-128"/>
              <a:cs typeface="ＭＳ Ｐゴシック" charset="-128"/>
            </a:endParaRPr>
          </a:p>
        </p:txBody>
      </p:sp>
      <p:sp>
        <p:nvSpPr>
          <p:cNvPr id="32776" name="Text Box 9"/>
          <p:cNvSpPr txBox="1">
            <a:spLocks noChangeArrowheads="1"/>
          </p:cNvSpPr>
          <p:nvPr/>
        </p:nvSpPr>
        <p:spPr bwMode="auto">
          <a:xfrm>
            <a:off x="3200400" y="1752600"/>
            <a:ext cx="1447800" cy="914400"/>
          </a:xfrm>
          <a:prstGeom prst="rect">
            <a:avLst/>
          </a:prstGeom>
          <a:solidFill>
            <a:srgbClr val="FFFF99"/>
          </a:solidFill>
          <a:ln w="38100">
            <a:solidFill>
              <a:schemeClr val="bg1"/>
            </a:solidFill>
            <a:miter lim="800000"/>
            <a:headEnd/>
            <a:tailEnd/>
          </a:ln>
          <a:effectLst>
            <a:prstShdw prst="shdw13" dist="38099" dir="2700000">
              <a:schemeClr val="bg2">
                <a:alpha val="50000"/>
              </a:schemeClr>
            </a:prstShdw>
          </a:effectLst>
        </p:spPr>
        <p:txBody>
          <a:bodyPr anchor="ctr" anchorCtr="1">
            <a:prstTxWarp prst="textNoShape">
              <a:avLst/>
            </a:prstTxWarp>
          </a:bodyPr>
          <a:lstStyle/>
          <a:p>
            <a:pPr eaLnBrk="1" hangingPunct="1">
              <a:spcBef>
                <a:spcPct val="50000"/>
              </a:spcBef>
            </a:pPr>
            <a:r>
              <a:rPr lang="en-US" sz="1400">
                <a:solidFill>
                  <a:schemeClr val="bg2"/>
                </a:solidFill>
                <a:latin typeface="Gill Sans MT" charset="-18"/>
                <a:ea typeface="Times New Roman" charset="0"/>
                <a:cs typeface="Times New Roman" charset="0"/>
              </a:rPr>
              <a:t>Gigapixel Camera</a:t>
            </a:r>
          </a:p>
        </p:txBody>
      </p:sp>
      <p:sp>
        <p:nvSpPr>
          <p:cNvPr id="32777" name="Text Box 10"/>
          <p:cNvSpPr txBox="1">
            <a:spLocks noChangeArrowheads="1"/>
          </p:cNvSpPr>
          <p:nvPr/>
        </p:nvSpPr>
        <p:spPr bwMode="auto">
          <a:xfrm>
            <a:off x="4038600" y="381000"/>
            <a:ext cx="1447800" cy="914400"/>
          </a:xfrm>
          <a:prstGeom prst="rect">
            <a:avLst/>
          </a:prstGeom>
          <a:solidFill>
            <a:srgbClr val="FFFF99"/>
          </a:solidFill>
          <a:ln w="38100">
            <a:solidFill>
              <a:schemeClr val="bg1"/>
            </a:solidFill>
            <a:miter lim="800000"/>
            <a:headEnd/>
            <a:tailEnd/>
          </a:ln>
          <a:effectLst>
            <a:prstShdw prst="shdw13" dist="38099" dir="2700000">
              <a:schemeClr val="bg2">
                <a:alpha val="50000"/>
              </a:schemeClr>
            </a:prstShdw>
          </a:effectLst>
        </p:spPr>
        <p:txBody>
          <a:bodyPr anchor="ctr" anchorCtr="1">
            <a:prstTxWarp prst="textNoShape">
              <a:avLst/>
            </a:prstTxWarp>
          </a:bodyPr>
          <a:lstStyle/>
          <a:p>
            <a:pPr eaLnBrk="1" hangingPunct="1">
              <a:spcBef>
                <a:spcPct val="50000"/>
              </a:spcBef>
            </a:pPr>
            <a:r>
              <a:rPr lang="en-US" sz="1400">
                <a:solidFill>
                  <a:schemeClr val="bg2"/>
                </a:solidFill>
                <a:latin typeface="Gill Sans MT" charset="-18"/>
                <a:ea typeface="Times New Roman" charset="0"/>
                <a:cs typeface="Times New Roman" charset="0"/>
              </a:rPr>
              <a:t>PS1 Telescope</a:t>
            </a:r>
          </a:p>
        </p:txBody>
      </p:sp>
      <p:sp>
        <p:nvSpPr>
          <p:cNvPr id="32778" name="Text Box 11"/>
          <p:cNvSpPr txBox="1">
            <a:spLocks noChangeArrowheads="1"/>
          </p:cNvSpPr>
          <p:nvPr/>
        </p:nvSpPr>
        <p:spPr bwMode="auto">
          <a:xfrm>
            <a:off x="4038600" y="3124200"/>
            <a:ext cx="1447800" cy="914400"/>
          </a:xfrm>
          <a:prstGeom prst="rect">
            <a:avLst/>
          </a:prstGeom>
          <a:solidFill>
            <a:srgbClr val="FFFF99"/>
          </a:solidFill>
          <a:ln w="38100">
            <a:solidFill>
              <a:schemeClr val="bg1"/>
            </a:solidFill>
            <a:miter lim="800000"/>
            <a:headEnd/>
            <a:tailEnd/>
          </a:ln>
          <a:effectLst>
            <a:prstShdw prst="shdw13" dist="38099" dir="2700000">
              <a:schemeClr val="bg2">
                <a:alpha val="50000"/>
              </a:schemeClr>
            </a:prstShdw>
          </a:effectLst>
        </p:spPr>
        <p:txBody>
          <a:bodyPr anchor="ctr" anchorCtr="1">
            <a:prstTxWarp prst="textNoShape">
              <a:avLst/>
            </a:prstTxWarp>
          </a:bodyPr>
          <a:lstStyle/>
          <a:p>
            <a:pPr eaLnBrk="1" hangingPunct="1">
              <a:spcBef>
                <a:spcPct val="50000"/>
              </a:spcBef>
            </a:pPr>
            <a:r>
              <a:rPr lang="en-US" sz="1400">
                <a:solidFill>
                  <a:schemeClr val="bg2"/>
                </a:solidFill>
                <a:latin typeface="Gill Sans MT" charset="-18"/>
                <a:ea typeface="Times New Roman" charset="0"/>
                <a:cs typeface="Times New Roman" charset="0"/>
              </a:rPr>
              <a:t>Image Processing Pipeline - IPP</a:t>
            </a:r>
          </a:p>
        </p:txBody>
      </p:sp>
      <p:sp>
        <p:nvSpPr>
          <p:cNvPr id="32779" name="Text Box 12"/>
          <p:cNvSpPr txBox="1">
            <a:spLocks noChangeArrowheads="1"/>
          </p:cNvSpPr>
          <p:nvPr/>
        </p:nvSpPr>
        <p:spPr bwMode="auto">
          <a:xfrm>
            <a:off x="4648200" y="4495800"/>
            <a:ext cx="1447800" cy="914400"/>
          </a:xfrm>
          <a:prstGeom prst="rect">
            <a:avLst/>
          </a:prstGeom>
          <a:solidFill>
            <a:srgbClr val="FFFF99"/>
          </a:solidFill>
          <a:ln w="38100">
            <a:solidFill>
              <a:schemeClr val="bg1"/>
            </a:solidFill>
            <a:miter lim="800000"/>
            <a:headEnd/>
            <a:tailEnd/>
          </a:ln>
          <a:effectLst>
            <a:prstShdw prst="shdw13" dist="38099" dir="2700000">
              <a:schemeClr val="bg2">
                <a:alpha val="50000"/>
              </a:schemeClr>
            </a:prstShdw>
          </a:effectLst>
        </p:spPr>
        <p:txBody>
          <a:bodyPr anchor="ctr" anchorCtr="1">
            <a:prstTxWarp prst="textNoShape">
              <a:avLst/>
            </a:prstTxWarp>
          </a:bodyPr>
          <a:lstStyle/>
          <a:p>
            <a:pPr eaLnBrk="1" hangingPunct="1">
              <a:spcBef>
                <a:spcPct val="50000"/>
              </a:spcBef>
            </a:pPr>
            <a:r>
              <a:rPr lang="en-US" sz="1400">
                <a:solidFill>
                  <a:schemeClr val="bg2"/>
                </a:solidFill>
                <a:latin typeface="Gill Sans MT" charset="-18"/>
                <a:ea typeface="Times New Roman" charset="0"/>
                <a:cs typeface="Times New Roman" charset="0"/>
              </a:rPr>
              <a:t>Published Science Producs System - PSPS</a:t>
            </a:r>
          </a:p>
        </p:txBody>
      </p:sp>
      <p:sp>
        <p:nvSpPr>
          <p:cNvPr id="32780" name="Text Box 13"/>
          <p:cNvSpPr txBox="1">
            <a:spLocks noChangeArrowheads="1"/>
          </p:cNvSpPr>
          <p:nvPr/>
        </p:nvSpPr>
        <p:spPr bwMode="auto">
          <a:xfrm>
            <a:off x="914400" y="3124200"/>
            <a:ext cx="1447800" cy="914400"/>
          </a:xfrm>
          <a:prstGeom prst="rect">
            <a:avLst/>
          </a:prstGeom>
          <a:solidFill>
            <a:srgbClr val="FFFF99"/>
          </a:solidFill>
          <a:ln w="38100">
            <a:solidFill>
              <a:schemeClr val="bg1"/>
            </a:solidFill>
            <a:miter lim="800000"/>
            <a:headEnd/>
            <a:tailEnd/>
          </a:ln>
          <a:effectLst>
            <a:prstShdw prst="shdw13" dist="38099" dir="2700000">
              <a:schemeClr val="bg2">
                <a:alpha val="50000"/>
              </a:schemeClr>
            </a:prstShdw>
          </a:effectLst>
        </p:spPr>
        <p:txBody>
          <a:bodyPr anchor="ctr" anchorCtr="1">
            <a:prstTxWarp prst="textNoShape">
              <a:avLst/>
            </a:prstTxWarp>
          </a:bodyPr>
          <a:lstStyle/>
          <a:p>
            <a:pPr eaLnBrk="1" hangingPunct="1">
              <a:spcBef>
                <a:spcPct val="50000"/>
              </a:spcBef>
            </a:pPr>
            <a:r>
              <a:rPr lang="en-US" sz="1400">
                <a:solidFill>
                  <a:schemeClr val="bg2"/>
                </a:solidFill>
                <a:latin typeface="Gill Sans MT" charset="-18"/>
                <a:ea typeface="Times New Roman" charset="0"/>
                <a:cs typeface="Times New Roman" charset="0"/>
              </a:rPr>
              <a:t>Moving Object Processing System - MOPS </a:t>
            </a:r>
          </a:p>
        </p:txBody>
      </p:sp>
      <p:sp>
        <p:nvSpPr>
          <p:cNvPr id="32781" name="Line 14"/>
          <p:cNvSpPr>
            <a:spLocks noChangeShapeType="1"/>
          </p:cNvSpPr>
          <p:nvPr/>
        </p:nvSpPr>
        <p:spPr bwMode="auto">
          <a:xfrm>
            <a:off x="4419600" y="2743200"/>
            <a:ext cx="0" cy="381000"/>
          </a:xfrm>
          <a:prstGeom prst="line">
            <a:avLst/>
          </a:prstGeom>
          <a:noFill/>
          <a:ln w="38100">
            <a:solidFill>
              <a:srgbClr val="000000"/>
            </a:solidFill>
            <a:round/>
            <a:headEnd/>
            <a:tailEnd type="triangle" w="med" len="med"/>
          </a:ln>
        </p:spPr>
        <p:txBody>
          <a:bodyPr anchor="ctr" anchorCtr="1">
            <a:prstTxWarp prst="textNoShape">
              <a:avLst/>
            </a:prstTxWarp>
          </a:bodyPr>
          <a:lstStyle/>
          <a:p>
            <a:endParaRPr lang="en-US"/>
          </a:p>
        </p:txBody>
      </p:sp>
      <p:sp>
        <p:nvSpPr>
          <p:cNvPr id="32782" name="Line 15"/>
          <p:cNvSpPr>
            <a:spLocks noChangeShapeType="1"/>
          </p:cNvSpPr>
          <p:nvPr/>
        </p:nvSpPr>
        <p:spPr bwMode="auto">
          <a:xfrm>
            <a:off x="4419600" y="4038600"/>
            <a:ext cx="0" cy="1752600"/>
          </a:xfrm>
          <a:prstGeom prst="line">
            <a:avLst/>
          </a:prstGeom>
          <a:noFill/>
          <a:ln w="38100">
            <a:solidFill>
              <a:srgbClr val="000000"/>
            </a:solidFill>
            <a:round/>
            <a:headEnd/>
            <a:tailEnd type="triangle" w="med" len="med"/>
          </a:ln>
        </p:spPr>
        <p:txBody>
          <a:bodyPr anchor="ctr" anchorCtr="1">
            <a:prstTxWarp prst="textNoShape">
              <a:avLst/>
            </a:prstTxWarp>
          </a:bodyPr>
          <a:lstStyle/>
          <a:p>
            <a:endParaRPr lang="en-US"/>
          </a:p>
        </p:txBody>
      </p:sp>
      <p:sp>
        <p:nvSpPr>
          <p:cNvPr id="32783" name="Text Box 16"/>
          <p:cNvSpPr txBox="1">
            <a:spLocks noChangeArrowheads="1"/>
          </p:cNvSpPr>
          <p:nvPr/>
        </p:nvSpPr>
        <p:spPr bwMode="auto">
          <a:xfrm>
            <a:off x="4038600" y="5791200"/>
            <a:ext cx="1447800" cy="838200"/>
          </a:xfrm>
          <a:prstGeom prst="rect">
            <a:avLst/>
          </a:prstGeom>
          <a:solidFill>
            <a:schemeClr val="bg1"/>
          </a:solidFill>
          <a:ln w="38100">
            <a:solidFill>
              <a:schemeClr val="bg1"/>
            </a:solidFill>
            <a:miter lim="800000"/>
            <a:headEnd/>
            <a:tailEnd/>
          </a:ln>
          <a:effectLst>
            <a:prstShdw prst="shdw13" dist="38099" dir="2700000">
              <a:schemeClr val="bg2">
                <a:alpha val="50000"/>
              </a:schemeClr>
            </a:prstShdw>
          </a:effectLst>
        </p:spPr>
        <p:txBody>
          <a:bodyPr anchor="ctr" anchorCtr="1">
            <a:prstTxWarp prst="textNoShape">
              <a:avLst/>
            </a:prstTxWarp>
          </a:bodyPr>
          <a:lstStyle/>
          <a:p>
            <a:pPr eaLnBrk="1" hangingPunct="1">
              <a:spcBef>
                <a:spcPct val="50000"/>
              </a:spcBef>
            </a:pPr>
            <a:r>
              <a:rPr lang="en-US" sz="1400">
                <a:solidFill>
                  <a:schemeClr val="bg2"/>
                </a:solidFill>
                <a:latin typeface="Gill Sans MT" charset="-18"/>
                <a:ea typeface="Times New Roman" charset="0"/>
                <a:cs typeface="Times New Roman" charset="0"/>
              </a:rPr>
              <a:t>PS1 Science Consortium Members</a:t>
            </a:r>
          </a:p>
        </p:txBody>
      </p:sp>
      <p:sp>
        <p:nvSpPr>
          <p:cNvPr id="32784" name="Text Box 18"/>
          <p:cNvSpPr txBox="1">
            <a:spLocks noChangeArrowheads="1"/>
          </p:cNvSpPr>
          <p:nvPr/>
        </p:nvSpPr>
        <p:spPr bwMode="auto">
          <a:xfrm>
            <a:off x="7162800" y="3124200"/>
            <a:ext cx="1371600" cy="838200"/>
          </a:xfrm>
          <a:prstGeom prst="rect">
            <a:avLst/>
          </a:prstGeom>
          <a:solidFill>
            <a:schemeClr val="bg1"/>
          </a:solidFill>
          <a:ln w="38100">
            <a:solidFill>
              <a:schemeClr val="bg1"/>
            </a:solidFill>
            <a:miter lim="800000"/>
            <a:headEnd/>
            <a:tailEnd/>
          </a:ln>
          <a:effectLst>
            <a:prstShdw prst="shdw13" dist="38099" dir="2700000">
              <a:schemeClr val="bg2">
                <a:alpha val="50000"/>
              </a:schemeClr>
            </a:prstShdw>
          </a:effectLst>
        </p:spPr>
        <p:txBody>
          <a:bodyPr anchor="ctr" anchorCtr="1">
            <a:prstTxWarp prst="textNoShape">
              <a:avLst/>
            </a:prstTxWarp>
          </a:bodyPr>
          <a:lstStyle/>
          <a:p>
            <a:pPr eaLnBrk="1" hangingPunct="1">
              <a:spcBef>
                <a:spcPct val="50000"/>
              </a:spcBef>
            </a:pPr>
            <a:r>
              <a:rPr lang="en-US" sz="1400" dirty="0">
                <a:solidFill>
                  <a:schemeClr val="bg2"/>
                </a:solidFill>
                <a:latin typeface="Gill Sans MT" charset="-18"/>
                <a:ea typeface="Times New Roman" charset="0"/>
                <a:cs typeface="Times New Roman" charset="0"/>
              </a:rPr>
              <a:t>Science</a:t>
            </a:r>
            <a:r>
              <a:rPr lang="en-US" sz="1400" dirty="0" smtClean="0">
                <a:solidFill>
                  <a:schemeClr val="bg2"/>
                </a:solidFill>
                <a:latin typeface="Gill Sans MT" charset="-18"/>
                <a:ea typeface="Times New Roman" charset="0"/>
                <a:cs typeface="Times New Roman" charset="0"/>
              </a:rPr>
              <a:t>  </a:t>
            </a:r>
            <a:r>
              <a:rPr lang="en-US" sz="1400" dirty="0">
                <a:solidFill>
                  <a:schemeClr val="bg2"/>
                </a:solidFill>
                <a:latin typeface="Gill Sans MT" charset="-18"/>
                <a:ea typeface="Times New Roman" charset="0"/>
                <a:cs typeface="Times New Roman" charset="0"/>
              </a:rPr>
              <a:t>Servers</a:t>
            </a:r>
          </a:p>
        </p:txBody>
      </p:sp>
      <p:sp>
        <p:nvSpPr>
          <p:cNvPr id="32785" name="Line 21"/>
          <p:cNvSpPr>
            <a:spLocks noChangeShapeType="1"/>
          </p:cNvSpPr>
          <p:nvPr/>
        </p:nvSpPr>
        <p:spPr bwMode="auto">
          <a:xfrm flipH="1" flipV="1">
            <a:off x="6172200" y="4876800"/>
            <a:ext cx="1905000" cy="0"/>
          </a:xfrm>
          <a:prstGeom prst="line">
            <a:avLst/>
          </a:prstGeom>
          <a:noFill/>
          <a:ln w="38100">
            <a:solidFill>
              <a:srgbClr val="000000"/>
            </a:solidFill>
            <a:round/>
            <a:headEnd/>
            <a:tailEnd type="triangle" w="med" len="med"/>
          </a:ln>
        </p:spPr>
        <p:txBody>
          <a:bodyPr anchor="ctr" anchorCtr="1">
            <a:prstTxWarp prst="textNoShape">
              <a:avLst/>
            </a:prstTxWarp>
          </a:bodyPr>
          <a:lstStyle/>
          <a:p>
            <a:endParaRPr lang="en-US"/>
          </a:p>
        </p:txBody>
      </p:sp>
      <p:sp>
        <p:nvSpPr>
          <p:cNvPr id="32786" name="Line 22"/>
          <p:cNvSpPr>
            <a:spLocks noChangeShapeType="1"/>
          </p:cNvSpPr>
          <p:nvPr/>
        </p:nvSpPr>
        <p:spPr bwMode="auto">
          <a:xfrm flipH="1" flipV="1">
            <a:off x="7620000" y="3962400"/>
            <a:ext cx="0" cy="914400"/>
          </a:xfrm>
          <a:prstGeom prst="line">
            <a:avLst/>
          </a:prstGeom>
          <a:noFill/>
          <a:ln w="38100">
            <a:solidFill>
              <a:srgbClr val="000000"/>
            </a:solidFill>
            <a:round/>
            <a:headEnd/>
            <a:tailEnd type="triangle" w="med" len="med"/>
          </a:ln>
        </p:spPr>
        <p:txBody>
          <a:bodyPr anchor="ctr" anchorCtr="1">
            <a:prstTxWarp prst="textNoShape">
              <a:avLst/>
            </a:prstTxWarp>
          </a:bodyPr>
          <a:lstStyle/>
          <a:p>
            <a:endParaRPr lang="en-US"/>
          </a:p>
        </p:txBody>
      </p:sp>
      <p:sp>
        <p:nvSpPr>
          <p:cNvPr id="32787" name="Line 23"/>
          <p:cNvSpPr>
            <a:spLocks noChangeShapeType="1"/>
          </p:cNvSpPr>
          <p:nvPr/>
        </p:nvSpPr>
        <p:spPr bwMode="auto">
          <a:xfrm flipH="1" flipV="1">
            <a:off x="5486400" y="6172200"/>
            <a:ext cx="2590800" cy="0"/>
          </a:xfrm>
          <a:prstGeom prst="line">
            <a:avLst/>
          </a:prstGeom>
          <a:noFill/>
          <a:ln w="12700">
            <a:solidFill>
              <a:srgbClr val="000000"/>
            </a:solidFill>
            <a:round/>
            <a:headEnd/>
            <a:tailEnd type="triangle" w="med" len="med"/>
          </a:ln>
        </p:spPr>
        <p:txBody>
          <a:bodyPr anchor="ctr" anchorCtr="1">
            <a:prstTxWarp prst="textNoShape">
              <a:avLst/>
            </a:prstTxWarp>
          </a:bodyPr>
          <a:lstStyle/>
          <a:p>
            <a:endParaRPr lang="en-US"/>
          </a:p>
        </p:txBody>
      </p:sp>
      <p:sp>
        <p:nvSpPr>
          <p:cNvPr id="32788" name="Text Box 24"/>
          <p:cNvSpPr txBox="1">
            <a:spLocks noChangeArrowheads="1"/>
          </p:cNvSpPr>
          <p:nvPr/>
        </p:nvSpPr>
        <p:spPr bwMode="auto">
          <a:xfrm>
            <a:off x="3276600" y="2743200"/>
            <a:ext cx="1143000" cy="274638"/>
          </a:xfrm>
          <a:prstGeom prst="rect">
            <a:avLst/>
          </a:prstGeom>
          <a:noFill/>
          <a:ln w="12700">
            <a:noFill/>
            <a:miter lim="800000"/>
            <a:headEnd/>
            <a:tailEnd/>
          </a:ln>
        </p:spPr>
        <p:txBody>
          <a:bodyPr>
            <a:prstTxWarp prst="textNoShape">
              <a:avLst/>
            </a:prstTxWarp>
            <a:spAutoFit/>
          </a:bodyPr>
          <a:lstStyle/>
          <a:p>
            <a:pPr algn="r">
              <a:spcBef>
                <a:spcPct val="50000"/>
              </a:spcBef>
            </a:pPr>
            <a:r>
              <a:rPr lang="en-US" sz="1200">
                <a:solidFill>
                  <a:schemeClr val="bg2"/>
                </a:solidFill>
              </a:rPr>
              <a:t>raw images</a:t>
            </a:r>
          </a:p>
        </p:txBody>
      </p:sp>
      <p:sp>
        <p:nvSpPr>
          <p:cNvPr id="32789" name="Text Box 25"/>
          <p:cNvSpPr txBox="1">
            <a:spLocks noChangeArrowheads="1"/>
          </p:cNvSpPr>
          <p:nvPr/>
        </p:nvSpPr>
        <p:spPr bwMode="auto">
          <a:xfrm>
            <a:off x="4800600" y="152400"/>
            <a:ext cx="1143000" cy="274638"/>
          </a:xfrm>
          <a:prstGeom prst="rect">
            <a:avLst/>
          </a:prstGeom>
          <a:noFill/>
          <a:ln w="12700">
            <a:noFill/>
            <a:miter lim="800000"/>
            <a:headEnd/>
            <a:tailEnd/>
          </a:ln>
        </p:spPr>
        <p:txBody>
          <a:bodyPr>
            <a:prstTxWarp prst="textNoShape">
              <a:avLst/>
            </a:prstTxWarp>
            <a:spAutoFit/>
          </a:bodyPr>
          <a:lstStyle/>
          <a:p>
            <a:pPr>
              <a:spcBef>
                <a:spcPct val="50000"/>
              </a:spcBef>
            </a:pPr>
            <a:r>
              <a:rPr lang="en-US" sz="1200" dirty="0"/>
              <a:t>photons</a:t>
            </a:r>
          </a:p>
        </p:txBody>
      </p:sp>
      <p:sp>
        <p:nvSpPr>
          <p:cNvPr id="32790" name="Text Box 26"/>
          <p:cNvSpPr txBox="1">
            <a:spLocks noChangeArrowheads="1"/>
          </p:cNvSpPr>
          <p:nvPr/>
        </p:nvSpPr>
        <p:spPr bwMode="auto">
          <a:xfrm>
            <a:off x="5105400" y="1447800"/>
            <a:ext cx="2286000" cy="274638"/>
          </a:xfrm>
          <a:prstGeom prst="rect">
            <a:avLst/>
          </a:prstGeom>
          <a:noFill/>
          <a:ln w="12700">
            <a:noFill/>
            <a:miter lim="800000"/>
            <a:headEnd/>
            <a:tailEnd/>
          </a:ln>
        </p:spPr>
        <p:txBody>
          <a:bodyPr>
            <a:prstTxWarp prst="textNoShape">
              <a:avLst/>
            </a:prstTxWarp>
            <a:spAutoFit/>
          </a:bodyPr>
          <a:lstStyle/>
          <a:p>
            <a:pPr>
              <a:spcBef>
                <a:spcPct val="50000"/>
              </a:spcBef>
            </a:pPr>
            <a:r>
              <a:rPr lang="en-US" sz="1200">
                <a:solidFill>
                  <a:schemeClr val="bg2"/>
                </a:solidFill>
              </a:rPr>
              <a:t>commands and feedback</a:t>
            </a:r>
          </a:p>
        </p:txBody>
      </p:sp>
      <p:sp>
        <p:nvSpPr>
          <p:cNvPr id="32791" name="Text Box 27"/>
          <p:cNvSpPr txBox="1">
            <a:spLocks noChangeArrowheads="1"/>
          </p:cNvSpPr>
          <p:nvPr/>
        </p:nvSpPr>
        <p:spPr bwMode="auto">
          <a:xfrm>
            <a:off x="5334000" y="2819400"/>
            <a:ext cx="2286000" cy="274638"/>
          </a:xfrm>
          <a:prstGeom prst="rect">
            <a:avLst/>
          </a:prstGeom>
          <a:noFill/>
          <a:ln w="12700">
            <a:noFill/>
            <a:miter lim="800000"/>
            <a:headEnd/>
            <a:tailEnd/>
          </a:ln>
        </p:spPr>
        <p:txBody>
          <a:bodyPr>
            <a:prstTxWarp prst="textNoShape">
              <a:avLst/>
            </a:prstTxWarp>
            <a:spAutoFit/>
          </a:bodyPr>
          <a:lstStyle/>
          <a:p>
            <a:pPr algn="l">
              <a:spcBef>
                <a:spcPct val="50000"/>
              </a:spcBef>
            </a:pPr>
            <a:r>
              <a:rPr lang="en-US" sz="1200">
                <a:solidFill>
                  <a:schemeClr val="bg2"/>
                </a:solidFill>
              </a:rPr>
              <a:t>metadata</a:t>
            </a:r>
          </a:p>
        </p:txBody>
      </p:sp>
      <p:sp>
        <p:nvSpPr>
          <p:cNvPr id="32792" name="Line 28"/>
          <p:cNvSpPr>
            <a:spLocks noChangeShapeType="1"/>
          </p:cNvSpPr>
          <p:nvPr/>
        </p:nvSpPr>
        <p:spPr bwMode="auto">
          <a:xfrm flipV="1">
            <a:off x="5334000" y="2743200"/>
            <a:ext cx="0" cy="381000"/>
          </a:xfrm>
          <a:prstGeom prst="line">
            <a:avLst/>
          </a:prstGeom>
          <a:noFill/>
          <a:ln w="12700">
            <a:solidFill>
              <a:srgbClr val="000000"/>
            </a:solidFill>
            <a:round/>
            <a:headEnd type="triangle" w="med" len="med"/>
            <a:tailEnd type="triangle" w="med" len="med"/>
          </a:ln>
        </p:spPr>
        <p:txBody>
          <a:bodyPr anchor="ctr" anchorCtr="1">
            <a:prstTxWarp prst="textNoShape">
              <a:avLst/>
            </a:prstTxWarp>
          </a:bodyPr>
          <a:lstStyle/>
          <a:p>
            <a:endParaRPr lang="en-US"/>
          </a:p>
        </p:txBody>
      </p:sp>
      <p:sp>
        <p:nvSpPr>
          <p:cNvPr id="32793" name="Line 29"/>
          <p:cNvSpPr>
            <a:spLocks noChangeShapeType="1"/>
          </p:cNvSpPr>
          <p:nvPr/>
        </p:nvSpPr>
        <p:spPr bwMode="auto">
          <a:xfrm>
            <a:off x="5257800" y="4038600"/>
            <a:ext cx="0" cy="381000"/>
          </a:xfrm>
          <a:prstGeom prst="line">
            <a:avLst/>
          </a:prstGeom>
          <a:noFill/>
          <a:ln w="12700">
            <a:solidFill>
              <a:srgbClr val="000000"/>
            </a:solidFill>
            <a:round/>
            <a:headEnd/>
            <a:tailEnd type="triangle" w="med" len="med"/>
          </a:ln>
        </p:spPr>
        <p:txBody>
          <a:bodyPr anchor="ctr" anchorCtr="1">
            <a:prstTxWarp prst="textNoShape">
              <a:avLst/>
            </a:prstTxWarp>
          </a:bodyPr>
          <a:lstStyle/>
          <a:p>
            <a:endParaRPr lang="en-US"/>
          </a:p>
        </p:txBody>
      </p:sp>
      <p:sp>
        <p:nvSpPr>
          <p:cNvPr id="32794" name="Text Box 30"/>
          <p:cNvSpPr txBox="1">
            <a:spLocks noChangeArrowheads="1"/>
          </p:cNvSpPr>
          <p:nvPr/>
        </p:nvSpPr>
        <p:spPr bwMode="auto">
          <a:xfrm>
            <a:off x="5257800" y="4114800"/>
            <a:ext cx="2286000" cy="274638"/>
          </a:xfrm>
          <a:prstGeom prst="rect">
            <a:avLst/>
          </a:prstGeom>
          <a:noFill/>
          <a:ln w="12700">
            <a:noFill/>
            <a:miter lim="800000"/>
            <a:headEnd/>
            <a:tailEnd/>
          </a:ln>
        </p:spPr>
        <p:txBody>
          <a:bodyPr>
            <a:prstTxWarp prst="textNoShape">
              <a:avLst/>
            </a:prstTxWarp>
            <a:spAutoFit/>
          </a:bodyPr>
          <a:lstStyle/>
          <a:p>
            <a:pPr algn="l">
              <a:spcBef>
                <a:spcPct val="50000"/>
              </a:spcBef>
            </a:pPr>
            <a:r>
              <a:rPr lang="en-US" sz="1200">
                <a:solidFill>
                  <a:schemeClr val="bg2"/>
                </a:solidFill>
              </a:rPr>
              <a:t>detections</a:t>
            </a:r>
          </a:p>
        </p:txBody>
      </p:sp>
      <p:sp>
        <p:nvSpPr>
          <p:cNvPr id="32795" name="Text Box 31"/>
          <p:cNvSpPr txBox="1">
            <a:spLocks noChangeArrowheads="1"/>
          </p:cNvSpPr>
          <p:nvPr/>
        </p:nvSpPr>
        <p:spPr bwMode="auto">
          <a:xfrm>
            <a:off x="2743200" y="4114800"/>
            <a:ext cx="1676400" cy="1108075"/>
          </a:xfrm>
          <a:prstGeom prst="rect">
            <a:avLst/>
          </a:prstGeom>
          <a:noFill/>
          <a:ln w="12700">
            <a:noFill/>
            <a:miter lim="800000"/>
            <a:headEnd/>
            <a:tailEnd/>
          </a:ln>
        </p:spPr>
        <p:txBody>
          <a:bodyPr>
            <a:prstTxWarp prst="textNoShape">
              <a:avLst/>
            </a:prstTxWarp>
            <a:spAutoFit/>
          </a:bodyPr>
          <a:lstStyle/>
          <a:p>
            <a:pPr algn="l">
              <a:spcBef>
                <a:spcPct val="50000"/>
              </a:spcBef>
            </a:pPr>
            <a:r>
              <a:rPr lang="en-US" sz="1200">
                <a:solidFill>
                  <a:schemeClr val="bg2"/>
                </a:solidFill>
              </a:rPr>
              <a:t>images,</a:t>
            </a:r>
          </a:p>
          <a:p>
            <a:pPr algn="l">
              <a:spcBef>
                <a:spcPct val="50000"/>
              </a:spcBef>
            </a:pPr>
            <a:r>
              <a:rPr lang="en-US" sz="1200">
                <a:solidFill>
                  <a:schemeClr val="bg2"/>
                </a:solidFill>
              </a:rPr>
              <a:t>DVO databases by distribution server or by postage stamp server</a:t>
            </a:r>
          </a:p>
        </p:txBody>
      </p:sp>
      <p:sp>
        <p:nvSpPr>
          <p:cNvPr id="32796" name="Text Box 32"/>
          <p:cNvSpPr txBox="1">
            <a:spLocks noChangeArrowheads="1"/>
          </p:cNvSpPr>
          <p:nvPr/>
        </p:nvSpPr>
        <p:spPr bwMode="auto">
          <a:xfrm>
            <a:off x="1371600" y="3581400"/>
            <a:ext cx="2286000" cy="274638"/>
          </a:xfrm>
          <a:prstGeom prst="rect">
            <a:avLst/>
          </a:prstGeom>
          <a:noFill/>
          <a:ln w="12700">
            <a:noFill/>
            <a:miter lim="800000"/>
            <a:headEnd/>
            <a:tailEnd/>
          </a:ln>
        </p:spPr>
        <p:txBody>
          <a:bodyPr>
            <a:prstTxWarp prst="textNoShape">
              <a:avLst/>
            </a:prstTxWarp>
            <a:spAutoFit/>
          </a:bodyPr>
          <a:lstStyle/>
          <a:p>
            <a:pPr algn="r">
              <a:spcBef>
                <a:spcPct val="50000"/>
              </a:spcBef>
            </a:pPr>
            <a:r>
              <a:rPr lang="en-US" sz="1200">
                <a:solidFill>
                  <a:schemeClr val="bg2"/>
                </a:solidFill>
              </a:rPr>
              <a:t>detections</a:t>
            </a:r>
          </a:p>
        </p:txBody>
      </p:sp>
      <p:sp>
        <p:nvSpPr>
          <p:cNvPr id="32797" name="Text Box 33"/>
          <p:cNvSpPr txBox="1">
            <a:spLocks noChangeArrowheads="1"/>
          </p:cNvSpPr>
          <p:nvPr/>
        </p:nvSpPr>
        <p:spPr bwMode="auto">
          <a:xfrm>
            <a:off x="5562600" y="3657600"/>
            <a:ext cx="2286000" cy="274638"/>
          </a:xfrm>
          <a:prstGeom prst="rect">
            <a:avLst/>
          </a:prstGeom>
          <a:noFill/>
          <a:ln w="12700">
            <a:noFill/>
            <a:miter lim="800000"/>
            <a:headEnd/>
            <a:tailEnd/>
          </a:ln>
        </p:spPr>
        <p:txBody>
          <a:bodyPr>
            <a:prstTxWarp prst="textNoShape">
              <a:avLst/>
            </a:prstTxWarp>
            <a:spAutoFit/>
          </a:bodyPr>
          <a:lstStyle/>
          <a:p>
            <a:pPr algn="l">
              <a:spcBef>
                <a:spcPct val="50000"/>
              </a:spcBef>
            </a:pPr>
            <a:r>
              <a:rPr lang="en-US" sz="1200">
                <a:solidFill>
                  <a:schemeClr val="bg2"/>
                </a:solidFill>
              </a:rPr>
              <a:t>detections, metadata</a:t>
            </a:r>
          </a:p>
        </p:txBody>
      </p:sp>
      <p:sp>
        <p:nvSpPr>
          <p:cNvPr id="32798" name="Text Box 34"/>
          <p:cNvSpPr txBox="1">
            <a:spLocks noChangeArrowheads="1"/>
          </p:cNvSpPr>
          <p:nvPr/>
        </p:nvSpPr>
        <p:spPr bwMode="auto">
          <a:xfrm>
            <a:off x="228600" y="4191000"/>
            <a:ext cx="1219200" cy="457200"/>
          </a:xfrm>
          <a:prstGeom prst="rect">
            <a:avLst/>
          </a:prstGeom>
          <a:noFill/>
          <a:ln w="12700">
            <a:noFill/>
            <a:miter lim="800000"/>
            <a:headEnd/>
            <a:tailEnd/>
          </a:ln>
        </p:spPr>
        <p:txBody>
          <a:bodyPr>
            <a:prstTxWarp prst="textNoShape">
              <a:avLst/>
            </a:prstTxWarp>
            <a:spAutoFit/>
          </a:bodyPr>
          <a:lstStyle/>
          <a:p>
            <a:pPr algn="r">
              <a:spcBef>
                <a:spcPct val="50000"/>
              </a:spcBef>
            </a:pPr>
            <a:r>
              <a:rPr lang="en-US" sz="1200">
                <a:solidFill>
                  <a:schemeClr val="bg2"/>
                </a:solidFill>
              </a:rPr>
              <a:t>orbits identifications</a:t>
            </a:r>
          </a:p>
        </p:txBody>
      </p:sp>
      <p:sp>
        <p:nvSpPr>
          <p:cNvPr id="32799" name="Line 35"/>
          <p:cNvSpPr>
            <a:spLocks noChangeShapeType="1"/>
          </p:cNvSpPr>
          <p:nvPr/>
        </p:nvSpPr>
        <p:spPr bwMode="auto">
          <a:xfrm flipV="1">
            <a:off x="5257800" y="1371600"/>
            <a:ext cx="0" cy="381000"/>
          </a:xfrm>
          <a:prstGeom prst="line">
            <a:avLst/>
          </a:prstGeom>
          <a:noFill/>
          <a:ln w="12700">
            <a:solidFill>
              <a:schemeClr val="hlink"/>
            </a:solidFill>
            <a:round/>
            <a:headEnd type="triangle" w="med" len="med"/>
            <a:tailEnd type="triangle" w="med" len="med"/>
          </a:ln>
        </p:spPr>
        <p:txBody>
          <a:bodyPr anchor="ctr" anchorCtr="1">
            <a:prstTxWarp prst="textNoShape">
              <a:avLst/>
            </a:prstTxWarp>
          </a:bodyPr>
          <a:lstStyle/>
          <a:p>
            <a:endParaRPr lang="en-US"/>
          </a:p>
        </p:txBody>
      </p:sp>
      <p:sp>
        <p:nvSpPr>
          <p:cNvPr id="32800" name="Line 36"/>
          <p:cNvSpPr>
            <a:spLocks noChangeShapeType="1"/>
          </p:cNvSpPr>
          <p:nvPr/>
        </p:nvSpPr>
        <p:spPr bwMode="auto">
          <a:xfrm flipV="1">
            <a:off x="4724400" y="2057400"/>
            <a:ext cx="381000" cy="0"/>
          </a:xfrm>
          <a:prstGeom prst="line">
            <a:avLst/>
          </a:prstGeom>
          <a:noFill/>
          <a:ln w="12700">
            <a:solidFill>
              <a:schemeClr val="hlink"/>
            </a:solidFill>
            <a:round/>
            <a:headEnd type="triangle" w="med" len="med"/>
            <a:tailEnd type="triangle" w="med" len="med"/>
          </a:ln>
        </p:spPr>
        <p:txBody>
          <a:bodyPr anchor="ctr" anchorCtr="1">
            <a:prstTxWarp prst="textNoShape">
              <a:avLst/>
            </a:prstTxWarp>
          </a:bodyPr>
          <a:lstStyle/>
          <a:p>
            <a:endParaRPr lang="en-US"/>
          </a:p>
        </p:txBody>
      </p:sp>
      <p:sp>
        <p:nvSpPr>
          <p:cNvPr id="32801" name="Line 38"/>
          <p:cNvSpPr>
            <a:spLocks noChangeShapeType="1"/>
          </p:cNvSpPr>
          <p:nvPr/>
        </p:nvSpPr>
        <p:spPr bwMode="auto">
          <a:xfrm>
            <a:off x="5257800" y="5410200"/>
            <a:ext cx="0" cy="381000"/>
          </a:xfrm>
          <a:prstGeom prst="line">
            <a:avLst/>
          </a:prstGeom>
          <a:noFill/>
          <a:ln w="12700">
            <a:solidFill>
              <a:srgbClr val="000000"/>
            </a:solidFill>
            <a:round/>
            <a:headEnd/>
            <a:tailEnd type="triangle" w="med" len="med"/>
          </a:ln>
        </p:spPr>
        <p:txBody>
          <a:bodyPr anchor="ctr" anchorCtr="1">
            <a:prstTxWarp prst="textNoShape">
              <a:avLst/>
            </a:prstTxWarp>
          </a:bodyPr>
          <a:lstStyle/>
          <a:p>
            <a:endParaRPr lang="en-US"/>
          </a:p>
        </p:txBody>
      </p:sp>
      <p:sp>
        <p:nvSpPr>
          <p:cNvPr id="32802" name="Text Box 39"/>
          <p:cNvSpPr txBox="1">
            <a:spLocks noChangeArrowheads="1"/>
          </p:cNvSpPr>
          <p:nvPr/>
        </p:nvSpPr>
        <p:spPr bwMode="auto">
          <a:xfrm>
            <a:off x="5257800" y="5486400"/>
            <a:ext cx="2286000" cy="274638"/>
          </a:xfrm>
          <a:prstGeom prst="rect">
            <a:avLst/>
          </a:prstGeom>
          <a:noFill/>
          <a:ln w="12700">
            <a:noFill/>
            <a:miter lim="800000"/>
            <a:headEnd/>
            <a:tailEnd/>
          </a:ln>
        </p:spPr>
        <p:txBody>
          <a:bodyPr>
            <a:prstTxWarp prst="textNoShape">
              <a:avLst/>
            </a:prstTxWarp>
            <a:spAutoFit/>
          </a:bodyPr>
          <a:lstStyle/>
          <a:p>
            <a:pPr algn="l">
              <a:spcBef>
                <a:spcPct val="50000"/>
              </a:spcBef>
            </a:pPr>
            <a:r>
              <a:rPr lang="en-US" sz="1200">
                <a:solidFill>
                  <a:schemeClr val="bg2"/>
                </a:solidFill>
              </a:rPr>
              <a:t>reduced data products</a:t>
            </a:r>
          </a:p>
        </p:txBody>
      </p:sp>
      <p:sp>
        <p:nvSpPr>
          <p:cNvPr id="32803" name="Line 40"/>
          <p:cNvSpPr>
            <a:spLocks noChangeShapeType="1"/>
          </p:cNvSpPr>
          <p:nvPr/>
        </p:nvSpPr>
        <p:spPr bwMode="auto">
          <a:xfrm flipV="1">
            <a:off x="8077200" y="3962400"/>
            <a:ext cx="0" cy="2133600"/>
          </a:xfrm>
          <a:prstGeom prst="line">
            <a:avLst/>
          </a:prstGeom>
          <a:noFill/>
          <a:ln w="12700">
            <a:solidFill>
              <a:schemeClr val="bg2"/>
            </a:solidFill>
            <a:round/>
            <a:headEnd/>
            <a:tailEnd/>
          </a:ln>
        </p:spPr>
        <p:txBody>
          <a:bodyPr>
            <a:prstTxWarp prst="textNoShape">
              <a:avLst/>
            </a:prstTxWarp>
            <a:spAutoFit/>
          </a:bodyPr>
          <a:lstStyle/>
          <a:p>
            <a:endParaRPr lang="en-US"/>
          </a:p>
        </p:txBody>
      </p:sp>
      <p:sp>
        <p:nvSpPr>
          <p:cNvPr id="32804" name="Text Box 41"/>
          <p:cNvSpPr txBox="1">
            <a:spLocks noChangeArrowheads="1"/>
          </p:cNvSpPr>
          <p:nvPr/>
        </p:nvSpPr>
        <p:spPr bwMode="auto">
          <a:xfrm>
            <a:off x="6400800" y="6172200"/>
            <a:ext cx="2286000" cy="274638"/>
          </a:xfrm>
          <a:prstGeom prst="rect">
            <a:avLst/>
          </a:prstGeom>
          <a:noFill/>
          <a:ln w="12700">
            <a:noFill/>
            <a:miter lim="800000"/>
            <a:headEnd/>
            <a:tailEnd/>
          </a:ln>
        </p:spPr>
        <p:txBody>
          <a:bodyPr>
            <a:prstTxWarp prst="textNoShape">
              <a:avLst/>
            </a:prstTxWarp>
            <a:spAutoFit/>
          </a:bodyPr>
          <a:lstStyle/>
          <a:p>
            <a:pPr algn="l">
              <a:spcBef>
                <a:spcPct val="50000"/>
              </a:spcBef>
            </a:pPr>
            <a:r>
              <a:rPr lang="en-US" sz="1200">
                <a:solidFill>
                  <a:schemeClr val="bg2"/>
                </a:solidFill>
              </a:rPr>
              <a:t>reduced data products</a:t>
            </a:r>
          </a:p>
        </p:txBody>
      </p:sp>
      <p:sp>
        <p:nvSpPr>
          <p:cNvPr id="32805" name="Text Box 42"/>
          <p:cNvSpPr txBox="1">
            <a:spLocks noChangeArrowheads="1"/>
          </p:cNvSpPr>
          <p:nvPr/>
        </p:nvSpPr>
        <p:spPr bwMode="auto">
          <a:xfrm>
            <a:off x="6096000" y="4876800"/>
            <a:ext cx="2286000" cy="274638"/>
          </a:xfrm>
          <a:prstGeom prst="rect">
            <a:avLst/>
          </a:prstGeom>
          <a:noFill/>
          <a:ln w="12700">
            <a:noFill/>
            <a:miter lim="800000"/>
            <a:headEnd/>
            <a:tailEnd/>
          </a:ln>
        </p:spPr>
        <p:txBody>
          <a:bodyPr>
            <a:prstTxWarp prst="textNoShape">
              <a:avLst/>
            </a:prstTxWarp>
            <a:spAutoFit/>
          </a:bodyPr>
          <a:lstStyle/>
          <a:p>
            <a:pPr algn="l">
              <a:spcBef>
                <a:spcPct val="50000"/>
              </a:spcBef>
            </a:pPr>
            <a:r>
              <a:rPr lang="en-US" sz="1200">
                <a:solidFill>
                  <a:schemeClr val="bg2"/>
                </a:solidFill>
              </a:rPr>
              <a:t>detections, metadata</a:t>
            </a:r>
          </a:p>
        </p:txBody>
      </p:sp>
      <p:sp>
        <p:nvSpPr>
          <p:cNvPr id="32806" name="Line 44"/>
          <p:cNvSpPr>
            <a:spLocks noChangeShapeType="1"/>
          </p:cNvSpPr>
          <p:nvPr/>
        </p:nvSpPr>
        <p:spPr bwMode="auto">
          <a:xfrm>
            <a:off x="4800600" y="152400"/>
            <a:ext cx="0" cy="381000"/>
          </a:xfrm>
          <a:prstGeom prst="line">
            <a:avLst/>
          </a:prstGeom>
          <a:noFill/>
          <a:ln w="38100">
            <a:solidFill>
              <a:srgbClr val="0099FF"/>
            </a:solidFill>
            <a:round/>
            <a:headEnd/>
            <a:tailEnd type="triangle" w="med" len="med"/>
          </a:ln>
        </p:spPr>
        <p:txBody>
          <a:bodyPr anchor="ctr" anchorCtr="1">
            <a:prstTxWarp prst="textNoShape">
              <a:avLst/>
            </a:prstTxWarp>
          </a:bodyPr>
          <a:lstStyle/>
          <a:p>
            <a:endParaRPr lang="en-US"/>
          </a:p>
        </p:txBody>
      </p:sp>
      <p:sp>
        <p:nvSpPr>
          <p:cNvPr id="32807" name="Line 40"/>
          <p:cNvSpPr>
            <a:spLocks noChangeShapeType="1"/>
          </p:cNvSpPr>
          <p:nvPr/>
        </p:nvSpPr>
        <p:spPr bwMode="auto">
          <a:xfrm flipV="1">
            <a:off x="1600200" y="4038600"/>
            <a:ext cx="0" cy="2133600"/>
          </a:xfrm>
          <a:prstGeom prst="line">
            <a:avLst/>
          </a:prstGeom>
          <a:noFill/>
          <a:ln w="12700">
            <a:solidFill>
              <a:schemeClr val="bg2"/>
            </a:solidFill>
            <a:round/>
            <a:headEnd/>
            <a:tailEnd/>
          </a:ln>
        </p:spPr>
        <p:txBody>
          <a:bodyPr>
            <a:prstTxWarp prst="textNoShape">
              <a:avLst/>
            </a:prstTxWarp>
            <a:spAutoFit/>
          </a:bodyPr>
          <a:lstStyle/>
          <a:p>
            <a:endParaRPr lang="en-US"/>
          </a:p>
        </p:txBody>
      </p:sp>
      <p:sp>
        <p:nvSpPr>
          <p:cNvPr id="32808" name="Line 23"/>
          <p:cNvSpPr>
            <a:spLocks noChangeShapeType="1"/>
          </p:cNvSpPr>
          <p:nvPr/>
        </p:nvSpPr>
        <p:spPr bwMode="auto">
          <a:xfrm>
            <a:off x="1600200" y="6172200"/>
            <a:ext cx="2438400" cy="0"/>
          </a:xfrm>
          <a:prstGeom prst="line">
            <a:avLst/>
          </a:prstGeom>
          <a:noFill/>
          <a:ln w="12700">
            <a:solidFill>
              <a:srgbClr val="000000"/>
            </a:solidFill>
            <a:round/>
            <a:headEnd/>
            <a:tailEnd type="triangle" w="med" len="med"/>
          </a:ln>
        </p:spPr>
        <p:txBody>
          <a:bodyPr anchor="ctr" anchorCtr="1">
            <a:prstTxWarp prst="textNoShape">
              <a:avLst/>
            </a:prstTxWarp>
          </a:bodyPr>
          <a:lstStyle/>
          <a:p>
            <a:endParaRPr lang="en-US"/>
          </a:p>
        </p:txBody>
      </p:sp>
    </p:spTree>
  </p:cSld>
  <p:clrMapOvr>
    <a:masterClrMapping/>
  </p:clrMapOvr>
  <p:transition advTm="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2932" name="Picture 4" descr="southwest_small"/>
          <p:cNvPicPr>
            <a:picLocks noGrp="1" noChangeAspect="1" noChangeArrowheads="1"/>
          </p:cNvPicPr>
          <p:nvPr>
            <p:ph idx="1"/>
          </p:nvPr>
        </p:nvPicPr>
        <p:blipFill>
          <a:blip r:embed="rId2"/>
          <a:srcRect/>
          <a:stretch>
            <a:fillRect/>
          </a:stretch>
        </p:blipFill>
        <p:spPr>
          <a:xfrm>
            <a:off x="0" y="0"/>
            <a:ext cx="9144000" cy="6860006"/>
          </a:xfrm>
          <a:noFill/>
          <a:ln/>
        </p:spPr>
      </p:pic>
      <p:sp>
        <p:nvSpPr>
          <p:cNvPr id="1532930" name="Rectangle 2"/>
          <p:cNvSpPr>
            <a:spLocks noGrp="1" noChangeArrowheads="1"/>
          </p:cNvSpPr>
          <p:nvPr>
            <p:ph type="title"/>
          </p:nvPr>
        </p:nvSpPr>
        <p:spPr>
          <a:xfrm>
            <a:off x="0" y="0"/>
            <a:ext cx="8001000" cy="1143000"/>
          </a:xfrm>
        </p:spPr>
        <p:txBody>
          <a:bodyPr/>
          <a:lstStyle/>
          <a:p>
            <a:pPr algn="l"/>
            <a:r>
              <a:rPr lang="en-US" dirty="0" smtClean="0"/>
              <a:t> PS1 is located at 10,100 ft at</a:t>
            </a:r>
            <a:br>
              <a:rPr lang="en-US" dirty="0" smtClean="0"/>
            </a:br>
            <a:r>
              <a:rPr lang="en-US" dirty="0" smtClean="0"/>
              <a:t>Haleakala </a:t>
            </a:r>
            <a:r>
              <a:rPr lang="en-US" dirty="0"/>
              <a:t>Observatories, Maui, </a:t>
            </a:r>
            <a:r>
              <a:rPr lang="en-US" dirty="0" smtClean="0"/>
              <a:t>HI</a:t>
            </a:r>
            <a:endParaRPr lang="en-US" dirty="0"/>
          </a:p>
        </p:txBody>
      </p:sp>
      <p:sp>
        <p:nvSpPr>
          <p:cNvPr id="1532931" name="Text Box 3"/>
          <p:cNvSpPr txBox="1">
            <a:spLocks noChangeArrowheads="1"/>
          </p:cNvSpPr>
          <p:nvPr/>
        </p:nvSpPr>
        <p:spPr bwMode="auto">
          <a:xfrm>
            <a:off x="1676400" y="5105400"/>
            <a:ext cx="4343400" cy="366713"/>
          </a:xfrm>
          <a:prstGeom prst="rect">
            <a:avLst/>
          </a:prstGeom>
          <a:noFill/>
          <a:ln w="9525">
            <a:noFill/>
            <a:miter lim="800000"/>
            <a:headEnd/>
            <a:tailEnd/>
          </a:ln>
          <a:effectLst/>
        </p:spPr>
        <p:txBody>
          <a:bodyPr>
            <a:prstTxWarp prst="textNoShape">
              <a:avLst/>
            </a:prstTxWarp>
            <a:spAutoFit/>
          </a:bodyPr>
          <a:lstStyle/>
          <a:p>
            <a:pPr algn="l" eaLnBrk="1" hangingPunct="1">
              <a:spcBef>
                <a:spcPct val="50000"/>
              </a:spcBef>
            </a:pPr>
            <a:endParaRPr lang="en-US" sz="1800"/>
          </a:p>
        </p:txBody>
      </p:sp>
    </p:spTree>
  </p:cSld>
  <p:clrMapOvr>
    <a:masterClrMapping/>
  </p:clrMapOvr>
  <p:transition advTm="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8839200" cy="685800"/>
          </a:xfrm>
        </p:spPr>
        <p:txBody>
          <a:bodyPr/>
          <a:lstStyle/>
          <a:p>
            <a:r>
              <a:rPr lang="en-US" sz="2200"/>
              <a:t>PS-1 Optical Desgin: </a:t>
            </a:r>
            <a:br>
              <a:rPr lang="en-US" sz="2200"/>
            </a:br>
            <a:r>
              <a:rPr lang="en-US" sz="2200"/>
              <a:t>Ritchey-Chretien with 3 element Wide Field Corrector</a:t>
            </a:r>
            <a:br>
              <a:rPr lang="en-US" sz="2200"/>
            </a:br>
            <a:endParaRPr lang="en-US" sz="2200"/>
          </a:p>
        </p:txBody>
      </p:sp>
      <p:pic>
        <p:nvPicPr>
          <p:cNvPr id="62467" name="Picture 3" descr="ADC-M-1"/>
          <p:cNvPicPr>
            <a:picLocks noChangeAspect="1" noChangeArrowheads="1"/>
          </p:cNvPicPr>
          <p:nvPr/>
        </p:nvPicPr>
        <p:blipFill>
          <a:blip r:embed="rId2"/>
          <a:srcRect r="8438"/>
          <a:stretch>
            <a:fillRect/>
          </a:stretch>
        </p:blipFill>
        <p:spPr bwMode="auto">
          <a:xfrm>
            <a:off x="685800" y="992188"/>
            <a:ext cx="7543800" cy="5568950"/>
          </a:xfrm>
          <a:prstGeom prst="rect">
            <a:avLst/>
          </a:prstGeom>
          <a:noFill/>
        </p:spPr>
      </p:pic>
    </p:spTree>
  </p:cSld>
  <p:clrMapOvr>
    <a:masterClrMapping/>
  </p:clrMapOvr>
  <p:transition advTm="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2</a:t>
            </a:fld>
            <a:endParaRPr lang="en-US"/>
          </a:p>
        </p:txBody>
      </p:sp>
      <p:pic>
        <p:nvPicPr>
          <p:cNvPr id="5" name="Picture 4" descr="darkps1b.png"/>
          <p:cNvPicPr>
            <a:picLocks noChangeAspect="1"/>
          </p:cNvPicPr>
          <p:nvPr/>
        </p:nvPicPr>
        <p:blipFill>
          <a:blip r:embed="rId2"/>
          <a:stretch>
            <a:fillRect/>
          </a:stretch>
        </p:blipFill>
        <p:spPr>
          <a:xfrm>
            <a:off x="-304800" y="-3124200"/>
            <a:ext cx="14905086" cy="9982200"/>
          </a:xfrm>
          <a:prstGeom prst="rect">
            <a:avLst/>
          </a:prstGeom>
        </p:spPr>
      </p:pic>
      <p:sp>
        <p:nvSpPr>
          <p:cNvPr id="6" name="Rectangle 3"/>
          <p:cNvSpPr txBox="1">
            <a:spLocks noChangeArrowheads="1"/>
          </p:cNvSpPr>
          <p:nvPr/>
        </p:nvSpPr>
        <p:spPr bwMode="auto">
          <a:xfrm>
            <a:off x="304800" y="1066800"/>
            <a:ext cx="9601200" cy="617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Pan-STARRS is largest wide field sky survey system in operation, and will be for a decade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1.8 meter telescope at f/4.4 with 3.2 degree diameter FOV</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1.4 </a:t>
            </a:r>
            <a:r>
              <a:rPr kumimoji="0" lang="en-US" sz="1600" u="none" strike="noStrike" kern="0" cap="none" spc="0" normalizeH="0" baseline="0" noProof="0" dirty="0" err="1" smtClean="0">
                <a:ln>
                  <a:noFill/>
                </a:ln>
                <a:solidFill>
                  <a:schemeClr val="bg1"/>
                </a:solidFill>
                <a:effectLst/>
                <a:uLnTx/>
                <a:uFillTx/>
                <a:latin typeface="+mn-lt"/>
                <a:ea typeface="ＭＳ Ｐゴシック" charset="-128"/>
                <a:cs typeface="ＭＳ Ｐゴシック" charset="-128"/>
              </a:rPr>
              <a:t>Gigapixel</a:t>
            </a: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Camera, 10um pixels, 0.256’’/pixel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6 filters: </a:t>
            </a:r>
            <a:r>
              <a:rPr kumimoji="0" lang="en-US" sz="1600" u="none" strike="noStrike" kern="0" cap="none" spc="0" normalizeH="0" baseline="0" noProof="0" dirty="0" err="1" smtClean="0">
                <a:ln>
                  <a:noFill/>
                </a:ln>
                <a:solidFill>
                  <a:schemeClr val="bg1"/>
                </a:solidFill>
                <a:effectLst/>
                <a:uLnTx/>
                <a:uFillTx/>
                <a:latin typeface="+mn-lt"/>
                <a:ea typeface="ＭＳ Ｐゴシック" charset="-128"/>
                <a:cs typeface="ＭＳ Ｐゴシック" charset="-128"/>
              </a:rPr>
              <a:t>g</a:t>
            </a: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a:t>
            </a:r>
            <a:r>
              <a:rPr kumimoji="0" lang="en-US" sz="1600" u="none" strike="noStrike" kern="0" cap="none" spc="0" normalizeH="0" baseline="0" noProof="0" dirty="0" err="1" smtClean="0">
                <a:ln>
                  <a:noFill/>
                </a:ln>
                <a:solidFill>
                  <a:schemeClr val="bg1"/>
                </a:solidFill>
                <a:effectLst/>
                <a:uLnTx/>
                <a:uFillTx/>
                <a:latin typeface="+mn-lt"/>
                <a:ea typeface="ＭＳ Ｐゴシック" charset="-128"/>
                <a:cs typeface="ＭＳ Ｐゴシック" charset="-128"/>
              </a:rPr>
              <a:t>r</a:t>
            </a: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I, </a:t>
            </a:r>
            <a:r>
              <a:rPr kumimoji="0" lang="en-US" sz="1600" u="none" strike="noStrike" kern="0" cap="none" spc="0" normalizeH="0" baseline="0" noProof="0" dirty="0" err="1" smtClean="0">
                <a:ln>
                  <a:noFill/>
                </a:ln>
                <a:solidFill>
                  <a:schemeClr val="bg1"/>
                </a:solidFill>
                <a:effectLst/>
                <a:uLnTx/>
                <a:uFillTx/>
                <a:latin typeface="+mn-lt"/>
                <a:ea typeface="ＭＳ Ｐゴシック" charset="-128"/>
                <a:cs typeface="ＭＳ Ｐゴシック" charset="-128"/>
              </a:rPr>
              <a:t>z</a:t>
            </a: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a:t>
            </a:r>
            <a:r>
              <a:rPr kumimoji="0" lang="en-US" sz="1600" u="none" strike="noStrike" kern="0" cap="none" spc="0" normalizeH="0" baseline="0" noProof="0" dirty="0" err="1" smtClean="0">
                <a:ln>
                  <a:noFill/>
                </a:ln>
                <a:solidFill>
                  <a:schemeClr val="bg1"/>
                </a:solidFill>
                <a:effectLst/>
                <a:uLnTx/>
                <a:uFillTx/>
                <a:latin typeface="+mn-lt"/>
                <a:ea typeface="ＭＳ Ｐゴシック" charset="-128"/>
                <a:cs typeface="ＭＳ Ｐゴシック" charset="-128"/>
              </a:rPr>
              <a:t>y</a:t>
            </a: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 </a:t>
            </a:r>
            <a:r>
              <a:rPr kumimoji="0" lang="en-US" sz="1600" u="none" strike="noStrike" kern="0" cap="none" spc="0" normalizeH="0" baseline="0" noProof="0" dirty="0" err="1" smtClean="0">
                <a:ln>
                  <a:noFill/>
                </a:ln>
                <a:solidFill>
                  <a:schemeClr val="bg1"/>
                </a:solidFill>
                <a:effectLst/>
                <a:uLnTx/>
                <a:uFillTx/>
                <a:latin typeface="+mn-lt"/>
                <a:ea typeface="ＭＳ Ｐゴシック" charset="-128"/>
                <a:cs typeface="ＭＳ Ｐゴシック" charset="-128"/>
              </a:rPr>
              <a:t>w</a:t>
            </a:r>
            <a:endPar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tabLst/>
              <a:defRPr/>
            </a:pPr>
            <a:endPar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Image data rate – steady state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Raw image data rate:  0.5GByte/sec</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Reduced image data rate:   3.5 </a:t>
            </a:r>
            <a:r>
              <a:rPr kumimoji="0" lang="en-US" sz="1600" u="none" strike="noStrike" kern="0" cap="none" spc="0" normalizeH="0" baseline="0" noProof="0" dirty="0" err="1" smtClean="0">
                <a:ln>
                  <a:noFill/>
                </a:ln>
                <a:solidFill>
                  <a:schemeClr val="bg1"/>
                </a:solidFill>
                <a:effectLst/>
                <a:uLnTx/>
                <a:uFillTx/>
                <a:latin typeface="+mn-lt"/>
                <a:ea typeface="ＭＳ Ｐゴシック" charset="-128"/>
                <a:cs typeface="ＭＳ Ｐゴシック" charset="-128"/>
              </a:rPr>
              <a:t>Gbyte</a:t>
            </a: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/sec</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rPr>
              <a:t>Catalog data from 3.5 year PS1 Science Mission</a:t>
            </a:r>
          </a:p>
          <a:p>
            <a:pPr marL="742950" lvl="1" indent="-285750" eaLnBrk="0" hangingPunct="0">
              <a:spcBef>
                <a:spcPct val="20000"/>
              </a:spcBef>
              <a:buFontTx/>
              <a:buChar char="–"/>
              <a:defRPr/>
            </a:pPr>
            <a:r>
              <a:rPr lang="en-US" sz="1600" kern="0" dirty="0">
                <a:solidFill>
                  <a:schemeClr val="bg1"/>
                </a:solidFill>
                <a:latin typeface="+mn-lt"/>
                <a:ea typeface="ＭＳ Ｐゴシック" charset="-128"/>
                <a:cs typeface="ＭＳ Ｐゴシック" charset="-128"/>
              </a:rPr>
              <a:t>36 Billion single epoch detections </a:t>
            </a:r>
          </a:p>
          <a:p>
            <a:pPr marL="742950" lvl="1" indent="-285750" eaLnBrk="0" hangingPunct="0">
              <a:spcBef>
                <a:spcPct val="20000"/>
              </a:spcBef>
              <a:buFontTx/>
              <a:buChar char="–"/>
              <a:defRPr/>
            </a:pPr>
            <a:r>
              <a:rPr lang="en-US" sz="1600" kern="0" dirty="0">
                <a:solidFill>
                  <a:schemeClr val="bg1"/>
                </a:solidFill>
                <a:latin typeface="+mn-lt"/>
                <a:ea typeface="ＭＳ Ｐゴシック" charset="-128"/>
                <a:cs typeface="ＭＳ Ｐゴシック" charset="-128"/>
              </a:rPr>
              <a:t>20 Billion detections from final stacked images </a:t>
            </a:r>
          </a:p>
          <a:p>
            <a:pPr marL="742950" lvl="1" indent="-285750" eaLnBrk="0" hangingPunct="0">
              <a:spcBef>
                <a:spcPct val="20000"/>
              </a:spcBef>
              <a:buFontTx/>
              <a:buChar char="–"/>
              <a:defRPr/>
            </a:pPr>
            <a:r>
              <a:rPr lang="en-US" sz="1600" kern="0" dirty="0">
                <a:solidFill>
                  <a:schemeClr val="bg1"/>
                </a:solidFill>
                <a:latin typeface="+mn-lt"/>
                <a:ea typeface="ＭＳ Ｐゴシック" charset="-128"/>
                <a:cs typeface="ＭＳ Ｐゴシック" charset="-128"/>
              </a:rPr>
              <a:t>5 Billion objects  (associations of detections </a:t>
            </a:r>
            <a:r>
              <a:rPr lang="en-US" sz="1600" kern="0" dirty="0" smtClean="0">
                <a:solidFill>
                  <a:schemeClr val="bg1"/>
                </a:solidFill>
                <a:latin typeface="+mn-lt"/>
                <a:ea typeface="ＭＳ Ｐゴシック" charset="-128"/>
                <a:cs typeface="ＭＳ Ｐゴシック" charset="-128"/>
              </a:rPr>
              <a:t>)</a:t>
            </a:r>
          </a:p>
          <a:p>
            <a:pPr marL="742950" lvl="1" indent="-285750" eaLnBrk="0" hangingPunct="0">
              <a:spcBef>
                <a:spcPct val="20000"/>
              </a:spcBef>
              <a:buFontTx/>
              <a:buChar char="–"/>
              <a:defRPr/>
            </a:pPr>
            <a:endPar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sz="1600" kern="0" dirty="0" smtClean="0">
                <a:solidFill>
                  <a:schemeClr val="bg1"/>
                </a:solidFill>
                <a:latin typeface="+mn-lt"/>
                <a:ea typeface="ＭＳ Ｐゴシック" charset="-128"/>
                <a:cs typeface="ＭＳ Ｐゴシック" charset="-128"/>
              </a:rPr>
              <a:t>Challenge</a:t>
            </a:r>
          </a:p>
          <a:p>
            <a:pPr marL="800100" lvl="1" indent="-342900" eaLnBrk="0" hangingPunct="0">
              <a:spcBef>
                <a:spcPct val="20000"/>
              </a:spcBef>
              <a:buFontTx/>
              <a:buChar char="-"/>
            </a:pPr>
            <a:r>
              <a:rPr lang="en-US" sz="1600" kern="0" dirty="0" smtClean="0">
                <a:solidFill>
                  <a:schemeClr val="bg1"/>
                </a:solidFill>
                <a:latin typeface="+mn-lt"/>
                <a:ea typeface="ＭＳ Ｐゴシック" charset="-128"/>
                <a:cs typeface="ＭＳ Ｐゴシック" charset="-128"/>
              </a:rPr>
              <a:t>Complete the PS1 Survey – goal of Dec 31, 2013</a:t>
            </a:r>
          </a:p>
          <a:p>
            <a:pPr marL="800100" lvl="1" indent="-342900" eaLnBrk="0" hangingPunct="0">
              <a:spcBef>
                <a:spcPct val="20000"/>
              </a:spcBef>
              <a:buFontTx/>
              <a:buChar char="-"/>
            </a:pPr>
            <a:r>
              <a:rPr lang="en-US" sz="1600" kern="0" dirty="0" smtClean="0">
                <a:solidFill>
                  <a:schemeClr val="bg1"/>
                </a:solidFill>
                <a:latin typeface="+mn-lt"/>
                <a:ea typeface="ＭＳ Ｐゴシック" charset="-128"/>
                <a:cs typeface="ＭＳ Ｐゴシック" charset="-128"/>
              </a:rPr>
              <a:t>Final </a:t>
            </a:r>
            <a:r>
              <a:rPr lang="en-US" sz="1600" kern="0" dirty="0" err="1" smtClean="0">
                <a:solidFill>
                  <a:schemeClr val="bg1"/>
                </a:solidFill>
                <a:latin typeface="+mn-lt"/>
                <a:ea typeface="ＭＳ Ｐゴシック" charset="-128"/>
                <a:cs typeface="ＭＳ Ｐゴシック" charset="-128"/>
              </a:rPr>
              <a:t>r</a:t>
            </a:r>
            <a:r>
              <a:rPr lang="en-US" sz="1600" kern="0" noProof="0" dirty="0" err="1" smtClean="0">
                <a:solidFill>
                  <a:schemeClr val="bg1"/>
                </a:solidFill>
                <a:latin typeface="+mn-lt"/>
                <a:ea typeface="ＭＳ Ｐゴシック" charset="-128"/>
                <a:cs typeface="ＭＳ Ｐゴシック" charset="-128"/>
              </a:rPr>
              <a:t>e</a:t>
            </a:r>
            <a:r>
              <a:rPr lang="en-US" sz="1600" kern="0" noProof="0" dirty="0" smtClean="0">
                <a:solidFill>
                  <a:schemeClr val="bg1"/>
                </a:solidFill>
                <a:latin typeface="+mn-lt"/>
                <a:ea typeface="ＭＳ Ｐゴシック" charset="-128"/>
                <a:cs typeface="ＭＳ Ｐゴシック" charset="-128"/>
              </a:rPr>
              <a:t>-processing of data, including image differencing and </a:t>
            </a:r>
            <a:r>
              <a:rPr lang="en-US" sz="1600" kern="0" dirty="0" smtClean="0">
                <a:solidFill>
                  <a:schemeClr val="bg1"/>
                </a:solidFill>
                <a:latin typeface="+mn-lt"/>
                <a:ea typeface="ＭＳ Ｐゴシック" charset="-128"/>
                <a:cs typeface="ＭＳ Ｐゴシック" charset="-128"/>
              </a:rPr>
              <a:t>covariance between pixels</a:t>
            </a:r>
            <a:endParaRPr lang="en-US" sz="1600" kern="0" noProof="0" dirty="0" smtClean="0">
              <a:solidFill>
                <a:schemeClr val="bg1"/>
              </a:solidFill>
              <a:latin typeface="+mn-lt"/>
              <a:ea typeface="ＭＳ Ｐゴシック" charset="-128"/>
              <a:cs typeface="ＭＳ Ｐゴシック" charset="-128"/>
            </a:endParaRPr>
          </a:p>
          <a:p>
            <a:pPr marL="800100" lvl="1" indent="-342900" eaLnBrk="0" hangingPunct="0">
              <a:spcBef>
                <a:spcPct val="20000"/>
              </a:spcBef>
              <a:buFontTx/>
              <a:buChar char="-"/>
            </a:pPr>
            <a:r>
              <a:rPr kumimoji="0" lang="en-US" sz="1600" u="none" strike="noStrike" kern="0" cap="none" spc="0" normalizeH="0" baseline="0" dirty="0" smtClean="0">
                <a:ln>
                  <a:noFill/>
                </a:ln>
                <a:solidFill>
                  <a:schemeClr val="bg1"/>
                </a:solidFill>
                <a:effectLst/>
                <a:uLnTx/>
                <a:uFillTx/>
                <a:latin typeface="+mn-lt"/>
                <a:ea typeface="ＭＳ Ｐゴシック" charset="-128"/>
                <a:cs typeface="ＭＳ Ｐゴシック" charset="-128"/>
              </a:rPr>
              <a:t>Serving</a:t>
            </a:r>
            <a:r>
              <a:rPr kumimoji="0" lang="en-US" sz="1600" u="none" strike="noStrike" kern="0" cap="none" spc="0" normalizeH="0" dirty="0" smtClean="0">
                <a:ln>
                  <a:noFill/>
                </a:ln>
                <a:solidFill>
                  <a:schemeClr val="bg1"/>
                </a:solidFill>
                <a:effectLst/>
                <a:uLnTx/>
                <a:uFillTx/>
                <a:latin typeface="+mn-lt"/>
                <a:ea typeface="ＭＳ Ｐゴシック" charset="-128"/>
                <a:cs typeface="ＭＳ Ｐゴシック" charset="-128"/>
              </a:rPr>
              <a:t> the data products to the community one year later at the end of 2014</a:t>
            </a:r>
            <a:endParaRPr kumimoji="0" lang="en-US" sz="160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742950" marR="0" lvl="1" indent="-285750" algn="l" defTabSz="914400" rtl="0" eaLnBrk="0" fontAlgn="base" latinLnBrk="0" hangingPunct="0">
              <a:lnSpc>
                <a:spcPct val="100000"/>
              </a:lnSpc>
              <a:spcBef>
                <a:spcPct val="20000"/>
              </a:spcBef>
              <a:spcAft>
                <a:spcPct val="0"/>
              </a:spcAft>
              <a:buClrTx/>
              <a:buSzTx/>
              <a:tabLst/>
              <a:defRPr/>
            </a:pPr>
            <a:endParaRPr kumimoji="0" lang="en-US" sz="1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285750" indent="-285750" eaLnBrk="0" hangingPunct="0">
              <a:spcBef>
                <a:spcPct val="20000"/>
              </a:spcBef>
              <a:buFontTx/>
              <a:buChar char="–"/>
            </a:pPr>
            <a:endParaRPr kumimoji="0" lang="en-US"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2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2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en-US" sz="2800" b="0" i="0" u="none" strike="noStrike" kern="0" cap="none" spc="0" normalizeH="0" baseline="0" noProof="0" dirty="0" smtClean="0">
              <a:ln>
                <a:noFill/>
              </a:ln>
              <a:solidFill>
                <a:schemeClr val="bg1"/>
              </a:solidFill>
              <a:effectLst/>
              <a:uLnTx/>
              <a:uFillTx/>
              <a:latin typeface="+mn-lt"/>
              <a:ea typeface="ＭＳ Ｐゴシック" charset="-128"/>
              <a:cs typeface="ＭＳ Ｐゴシック" charset="-128"/>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1"/>
              </a:solidFill>
              <a:effectLst/>
              <a:uLnTx/>
              <a:uFillTx/>
              <a:latin typeface="+mn-lt"/>
              <a:ea typeface="ＭＳ Ｐゴシック" charset="-128"/>
            </a:endParaRPr>
          </a:p>
        </p:txBody>
      </p:sp>
      <p:sp>
        <p:nvSpPr>
          <p:cNvPr id="7" name="Rectangle 2"/>
          <p:cNvSpPr>
            <a:spLocks noGrp="1" noChangeArrowheads="1"/>
          </p:cNvSpPr>
          <p:nvPr>
            <p:ph type="title"/>
          </p:nvPr>
        </p:nvSpPr>
        <p:spPr>
          <a:xfrm>
            <a:off x="304800" y="533400"/>
            <a:ext cx="8839200" cy="533400"/>
          </a:xfrm>
        </p:spPr>
        <p:txBody>
          <a:bodyPr/>
          <a:lstStyle/>
          <a:p>
            <a:pPr algn="l"/>
            <a:r>
              <a:rPr lang="en-US" sz="4000" b="0" dirty="0" smtClean="0">
                <a:solidFill>
                  <a:schemeClr val="bg1"/>
                </a:solidFill>
                <a:ea typeface="ＭＳ Ｐゴシック" charset="-128"/>
                <a:cs typeface="ＭＳ Ｐゴシック" charset="-128"/>
              </a:rPr>
              <a:t>The PS1 System  </a:t>
            </a:r>
            <a:r>
              <a:rPr lang="en-US" sz="3700" dirty="0" smtClean="0">
                <a:solidFill>
                  <a:schemeClr val="bg1"/>
                </a:solidFill>
                <a:ea typeface="ＭＳ Ｐゴシック" charset="-128"/>
                <a:cs typeface="ＭＳ Ｐゴシック" charset="-128"/>
              </a:rPr>
              <a:t/>
            </a:r>
            <a:br>
              <a:rPr lang="en-US" sz="3700" dirty="0" smtClean="0">
                <a:solidFill>
                  <a:schemeClr val="bg1"/>
                </a:solidFill>
                <a:ea typeface="ＭＳ Ｐゴシック" charset="-128"/>
                <a:cs typeface="ＭＳ Ｐゴシック" charset="-128"/>
              </a:rPr>
            </a:br>
            <a:r>
              <a:rPr lang="en-US" sz="2200" dirty="0" smtClean="0">
                <a:solidFill>
                  <a:schemeClr val="bg1"/>
                </a:solidFill>
                <a:ea typeface="ＭＳ Ｐゴシック" charset="-128"/>
                <a:cs typeface="ＭＳ Ｐゴシック" charset="-128"/>
              </a:rPr>
              <a:t/>
            </a:r>
            <a:br>
              <a:rPr lang="en-US" sz="2200" dirty="0" smtClean="0">
                <a:solidFill>
                  <a:schemeClr val="bg1"/>
                </a:solidFill>
                <a:ea typeface="ＭＳ Ｐゴシック" charset="-128"/>
                <a:cs typeface="ＭＳ Ｐゴシック" charset="-128"/>
              </a:rPr>
            </a:br>
            <a:endParaRPr lang="en-US" sz="2200" dirty="0" smtClean="0">
              <a:solidFill>
                <a:schemeClr val="bg1"/>
              </a:solidFill>
              <a:ea typeface="ＭＳ Ｐゴシック" charset="-128"/>
              <a:cs typeface="ＭＳ Ｐゴシック" charset="-128"/>
            </a:endParaRPr>
          </a:p>
        </p:txBody>
      </p:sp>
    </p:spTree>
  </p:cSld>
  <p:clrMapOvr>
    <a:masterClrMapping/>
  </p:clrMapOvr>
  <p:transition advTm="5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endParaRPr lang="en-US"/>
          </a:p>
        </p:txBody>
      </p:sp>
      <p:sp>
        <p:nvSpPr>
          <p:cNvPr id="152579" name="Rectangle 3"/>
          <p:cNvSpPr>
            <a:spLocks noGrp="1" noChangeArrowheads="1"/>
          </p:cNvSpPr>
          <p:nvPr>
            <p:ph type="body" idx="1"/>
          </p:nvPr>
        </p:nvSpPr>
        <p:spPr>
          <a:xfrm>
            <a:off x="838200" y="5562600"/>
            <a:ext cx="8001000" cy="4572000"/>
          </a:xfrm>
        </p:spPr>
        <p:txBody>
          <a:bodyPr/>
          <a:lstStyle/>
          <a:p>
            <a:r>
              <a:rPr lang="en-US" sz="1400"/>
              <a:t>The telescope has 2 mirrors and lenses and a focal plane giving a total of 5x5 + 3 -1 = 27 degrees of freedom for positioning. </a:t>
            </a:r>
          </a:p>
          <a:p>
            <a:r>
              <a:rPr lang="en-US" sz="1400"/>
              <a:t>These elements need to be positioned to great precision (few hundred micron precision in some cases) </a:t>
            </a:r>
          </a:p>
          <a:p>
            <a:pPr>
              <a:buFont typeface="Wingdings" pitchFamily="-65" charset="2"/>
              <a:buChar char="•"/>
            </a:pPr>
            <a:endParaRPr lang="en-US" sz="1400"/>
          </a:p>
        </p:txBody>
      </p:sp>
      <p:pic>
        <p:nvPicPr>
          <p:cNvPr id="152580" name="Picture 4" descr="PS1optics_800"/>
          <p:cNvPicPr>
            <a:picLocks noChangeAspect="1" noChangeArrowheads="1"/>
          </p:cNvPicPr>
          <p:nvPr/>
        </p:nvPicPr>
        <p:blipFill>
          <a:blip r:embed="rId2"/>
          <a:srcRect/>
          <a:stretch>
            <a:fillRect/>
          </a:stretch>
        </p:blipFill>
        <p:spPr bwMode="auto">
          <a:xfrm>
            <a:off x="838200" y="152400"/>
            <a:ext cx="7086600" cy="5270500"/>
          </a:xfrm>
          <a:prstGeom prst="rect">
            <a:avLst/>
          </a:prstGeom>
          <a:noFill/>
        </p:spPr>
      </p:pic>
    </p:spTree>
  </p:cSld>
  <p:clrMapOvr>
    <a:masterClrMapping/>
  </p:clrMapOvr>
  <p:transition advTm="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4450" name="Rectangle 2"/>
          <p:cNvSpPr>
            <a:spLocks noGrp="1" noChangeArrowheads="1"/>
          </p:cNvSpPr>
          <p:nvPr>
            <p:ph type="title"/>
          </p:nvPr>
        </p:nvSpPr>
        <p:spPr/>
        <p:txBody>
          <a:bodyPr/>
          <a:lstStyle/>
          <a:p>
            <a:r>
              <a:rPr lang="en-US"/>
              <a:t>PS1 Optical Elements: Mirrors</a:t>
            </a:r>
          </a:p>
        </p:txBody>
      </p:sp>
      <p:grpSp>
        <p:nvGrpSpPr>
          <p:cNvPr id="2" name="Group 3"/>
          <p:cNvGrpSpPr>
            <a:grpSpLocks/>
          </p:cNvGrpSpPr>
          <p:nvPr/>
        </p:nvGrpSpPr>
        <p:grpSpPr bwMode="auto">
          <a:xfrm>
            <a:off x="304800" y="1447800"/>
            <a:ext cx="8353425" cy="4418013"/>
            <a:chOff x="114" y="798"/>
            <a:chExt cx="5262" cy="2783"/>
          </a:xfrm>
        </p:grpSpPr>
        <p:pic>
          <p:nvPicPr>
            <p:cNvPr id="2024452" name="Picture 4" descr="IMGP1774"/>
            <p:cNvPicPr>
              <a:picLocks noChangeAspect="1" noChangeArrowheads="1"/>
            </p:cNvPicPr>
            <p:nvPr/>
          </p:nvPicPr>
          <p:blipFill>
            <a:blip r:embed="rId2"/>
            <a:srcRect/>
            <a:stretch>
              <a:fillRect/>
            </a:stretch>
          </p:blipFill>
          <p:spPr bwMode="auto">
            <a:xfrm>
              <a:off x="114" y="798"/>
              <a:ext cx="2536" cy="1902"/>
            </a:xfrm>
            <a:prstGeom prst="rect">
              <a:avLst/>
            </a:prstGeom>
            <a:noFill/>
          </p:spPr>
        </p:pic>
        <p:pic>
          <p:nvPicPr>
            <p:cNvPr id="2024453" name="Picture 5" descr="IMGP1633"/>
            <p:cNvPicPr>
              <a:picLocks noChangeAspect="1" noChangeArrowheads="1"/>
            </p:cNvPicPr>
            <p:nvPr/>
          </p:nvPicPr>
          <p:blipFill>
            <a:blip r:embed="rId3"/>
            <a:srcRect/>
            <a:stretch>
              <a:fillRect/>
            </a:stretch>
          </p:blipFill>
          <p:spPr bwMode="auto">
            <a:xfrm>
              <a:off x="2850" y="804"/>
              <a:ext cx="2526" cy="1895"/>
            </a:xfrm>
            <a:prstGeom prst="rect">
              <a:avLst/>
            </a:prstGeom>
            <a:noFill/>
          </p:spPr>
        </p:pic>
        <p:sp>
          <p:nvSpPr>
            <p:cNvPr id="2024454" name="Text Box 6"/>
            <p:cNvSpPr txBox="1">
              <a:spLocks noChangeArrowheads="1"/>
            </p:cNvSpPr>
            <p:nvPr/>
          </p:nvSpPr>
          <p:spPr bwMode="auto">
            <a:xfrm>
              <a:off x="212" y="2831"/>
              <a:ext cx="2268" cy="750"/>
            </a:xfrm>
            <a:prstGeom prst="rect">
              <a:avLst/>
            </a:prstGeom>
            <a:noFill/>
            <a:ln w="9525">
              <a:noFill/>
              <a:miter lim="800000"/>
              <a:headEnd/>
              <a:tailEnd/>
            </a:ln>
            <a:effectLst/>
          </p:spPr>
          <p:txBody>
            <a:bodyPr>
              <a:prstTxWarp prst="textNoShape">
                <a:avLst/>
              </a:prstTxWarp>
              <a:spAutoFit/>
            </a:bodyPr>
            <a:lstStyle/>
            <a:p>
              <a:r>
                <a:rPr lang="en-US" sz="1800">
                  <a:solidFill>
                    <a:schemeClr val="bg2"/>
                  </a:solidFill>
                </a:rPr>
                <a:t>M2a  Secondary Mirror after flexure bonding, being prepared for lift into enclosure</a:t>
              </a:r>
            </a:p>
            <a:p>
              <a:r>
                <a:rPr lang="en-US" sz="1800">
                  <a:solidFill>
                    <a:schemeClr val="bg2"/>
                  </a:solidFill>
                </a:rPr>
                <a:t>Protected silver coating.</a:t>
              </a:r>
              <a:endParaRPr lang="en-US">
                <a:solidFill>
                  <a:schemeClr val="bg2"/>
                </a:solidFill>
              </a:endParaRPr>
            </a:p>
          </p:txBody>
        </p:sp>
      </p:grpSp>
      <p:sp>
        <p:nvSpPr>
          <p:cNvPr id="2024455" name="Text Box 7"/>
          <p:cNvSpPr txBox="1">
            <a:spLocks noChangeArrowheads="1"/>
          </p:cNvSpPr>
          <p:nvPr/>
        </p:nvSpPr>
        <p:spPr bwMode="auto">
          <a:xfrm>
            <a:off x="4953000" y="4676775"/>
            <a:ext cx="3600450" cy="915988"/>
          </a:xfrm>
          <a:prstGeom prst="rect">
            <a:avLst/>
          </a:prstGeom>
          <a:noFill/>
          <a:ln w="9525">
            <a:noFill/>
            <a:miter lim="800000"/>
            <a:headEnd/>
            <a:tailEnd/>
          </a:ln>
          <a:effectLst/>
        </p:spPr>
        <p:txBody>
          <a:bodyPr>
            <a:prstTxWarp prst="textNoShape">
              <a:avLst/>
            </a:prstTxWarp>
            <a:spAutoFit/>
          </a:bodyPr>
          <a:lstStyle/>
          <a:p>
            <a:r>
              <a:rPr lang="en-US" sz="1800">
                <a:solidFill>
                  <a:schemeClr val="bg2"/>
                </a:solidFill>
              </a:rPr>
              <a:t>M1 Primary Mirror with protected aluminum coating prior to lift into enclosure</a:t>
            </a:r>
            <a:endParaRPr lang="en-US">
              <a:solidFill>
                <a:schemeClr val="bg2"/>
              </a:solidFill>
            </a:endParaRPr>
          </a:p>
        </p:txBody>
      </p:sp>
      <p:pic>
        <p:nvPicPr>
          <p:cNvPr id="2024456" name="Picture 8" descr="10-28-05f M1 in test tower, centered &amp; leveled"/>
          <p:cNvPicPr>
            <a:picLocks noChangeAspect="1" noChangeArrowheads="1"/>
          </p:cNvPicPr>
          <p:nvPr/>
        </p:nvPicPr>
        <p:blipFill>
          <a:blip r:embed="rId4"/>
          <a:srcRect/>
          <a:stretch>
            <a:fillRect/>
          </a:stretch>
        </p:blipFill>
        <p:spPr bwMode="auto">
          <a:xfrm>
            <a:off x="4648200" y="1428750"/>
            <a:ext cx="4038600" cy="3028950"/>
          </a:xfrm>
          <a:prstGeom prst="rect">
            <a:avLst/>
          </a:prstGeom>
          <a:noFill/>
        </p:spPr>
      </p:pic>
    </p:spTree>
  </p:cSld>
  <p:clrMapOvr>
    <a:masterClrMapping/>
  </p:clrMapOvr>
  <p:transition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2-8-07d L1 potting"/>
          <p:cNvPicPr>
            <a:picLocks noChangeAspect="1" noChangeArrowheads="1"/>
          </p:cNvPicPr>
          <p:nvPr/>
        </p:nvPicPr>
        <p:blipFill>
          <a:blip r:embed="rId2"/>
          <a:srcRect/>
          <a:stretch>
            <a:fillRect/>
          </a:stretch>
        </p:blipFill>
        <p:spPr bwMode="auto">
          <a:xfrm>
            <a:off x="3940465" y="0"/>
            <a:ext cx="5203535" cy="3903663"/>
          </a:xfrm>
          <a:prstGeom prst="rect">
            <a:avLst/>
          </a:prstGeom>
          <a:noFill/>
        </p:spPr>
      </p:pic>
      <p:sp>
        <p:nvSpPr>
          <p:cNvPr id="2" name="Title 1"/>
          <p:cNvSpPr>
            <a:spLocks noGrp="1"/>
          </p:cNvSpPr>
          <p:nvPr>
            <p:ph type="title"/>
          </p:nvPr>
        </p:nvSpPr>
        <p:spPr>
          <a:xfrm>
            <a:off x="-990600" y="533400"/>
            <a:ext cx="5762625" cy="801687"/>
          </a:xfrm>
        </p:spPr>
        <p:txBody>
          <a:bodyPr/>
          <a:lstStyle/>
          <a:p>
            <a:r>
              <a:rPr lang="en-US" dirty="0" smtClean="0"/>
              <a:t>Corrector Optics</a:t>
            </a:r>
            <a:endParaRPr lang="en-US" dirty="0"/>
          </a:p>
        </p:txBody>
      </p:sp>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22</a:t>
            </a:fld>
            <a:endParaRPr lang="en-US"/>
          </a:p>
        </p:txBody>
      </p:sp>
      <p:pic>
        <p:nvPicPr>
          <p:cNvPr id="6" name="Picture 3" descr="CH_L2 FIT TEST"/>
          <p:cNvPicPr>
            <a:picLocks noChangeAspect="1" noChangeArrowheads="1"/>
          </p:cNvPicPr>
          <p:nvPr/>
        </p:nvPicPr>
        <p:blipFill>
          <a:blip r:embed="rId3"/>
          <a:srcRect/>
          <a:stretch>
            <a:fillRect/>
          </a:stretch>
        </p:blipFill>
        <p:spPr bwMode="auto">
          <a:xfrm>
            <a:off x="0" y="3352800"/>
            <a:ext cx="5407319" cy="4056063"/>
          </a:xfrm>
          <a:prstGeom prst="rect">
            <a:avLst/>
          </a:prstGeom>
          <a:noFill/>
          <a:ln w="9525">
            <a:noFill/>
            <a:miter lim="800000"/>
            <a:headEnd/>
            <a:tailEnd/>
          </a:ln>
        </p:spPr>
      </p:pic>
      <p:sp>
        <p:nvSpPr>
          <p:cNvPr id="7" name="TextBox 6"/>
          <p:cNvSpPr txBox="1"/>
          <p:nvPr/>
        </p:nvSpPr>
        <p:spPr>
          <a:xfrm>
            <a:off x="8610600" y="4038600"/>
            <a:ext cx="1752600" cy="369332"/>
          </a:xfrm>
          <a:prstGeom prst="rect">
            <a:avLst/>
          </a:prstGeom>
          <a:noFill/>
        </p:spPr>
        <p:txBody>
          <a:bodyPr wrap="square" rtlCol="0">
            <a:spAutoFit/>
          </a:bodyPr>
          <a:lstStyle/>
          <a:p>
            <a:r>
              <a:rPr lang="en-US" dirty="0" smtClean="0"/>
              <a:t>L1</a:t>
            </a:r>
            <a:endParaRPr lang="en-US" dirty="0"/>
          </a:p>
        </p:txBody>
      </p:sp>
      <p:sp>
        <p:nvSpPr>
          <p:cNvPr id="8" name="TextBox 7"/>
          <p:cNvSpPr txBox="1"/>
          <p:nvPr/>
        </p:nvSpPr>
        <p:spPr>
          <a:xfrm>
            <a:off x="5562600" y="6248400"/>
            <a:ext cx="1676400" cy="369332"/>
          </a:xfrm>
          <a:prstGeom prst="rect">
            <a:avLst/>
          </a:prstGeom>
          <a:noFill/>
        </p:spPr>
        <p:txBody>
          <a:bodyPr wrap="square" rtlCol="0">
            <a:spAutoFit/>
          </a:bodyPr>
          <a:lstStyle/>
          <a:p>
            <a:r>
              <a:rPr lang="en-US" dirty="0" smtClean="0"/>
              <a:t>L2</a:t>
            </a:r>
            <a:endParaRPr lang="en-US" dirty="0"/>
          </a:p>
        </p:txBody>
      </p:sp>
    </p:spTree>
  </p:cSld>
  <p:clrMapOvr>
    <a:masterClrMapping/>
  </p:clrMapOvr>
  <p:transition advTm="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5458" name="Rectangle 2"/>
          <p:cNvSpPr>
            <a:spLocks noGrp="1" noChangeArrowheads="1"/>
          </p:cNvSpPr>
          <p:nvPr>
            <p:ph type="title"/>
          </p:nvPr>
        </p:nvSpPr>
        <p:spPr/>
        <p:txBody>
          <a:bodyPr/>
          <a:lstStyle/>
          <a:p>
            <a:r>
              <a:rPr lang="en-US" dirty="0" smtClean="0"/>
              <a:t>PS1 Filter </a:t>
            </a:r>
            <a:r>
              <a:rPr lang="en-US" dirty="0"/>
              <a:t>Mechanism</a:t>
            </a:r>
            <a:r>
              <a:rPr lang="en-US" dirty="0" smtClean="0"/>
              <a:t> </a:t>
            </a:r>
            <a:br>
              <a:rPr lang="en-US" dirty="0" smtClean="0"/>
            </a:br>
            <a:r>
              <a:rPr lang="en-US" dirty="0" smtClean="0"/>
              <a:t>and interference filters</a:t>
            </a:r>
            <a:endParaRPr lang="en-US" dirty="0"/>
          </a:p>
        </p:txBody>
      </p:sp>
      <p:pic>
        <p:nvPicPr>
          <p:cNvPr id="1555459" name="Picture 3" descr="IMGP1518"/>
          <p:cNvPicPr>
            <a:picLocks noChangeAspect="1" noChangeArrowheads="1"/>
          </p:cNvPicPr>
          <p:nvPr/>
        </p:nvPicPr>
        <p:blipFill>
          <a:blip r:embed="rId2"/>
          <a:srcRect/>
          <a:stretch>
            <a:fillRect/>
          </a:stretch>
        </p:blipFill>
        <p:spPr bwMode="auto">
          <a:xfrm>
            <a:off x="4679950" y="4792663"/>
            <a:ext cx="2084388" cy="1563687"/>
          </a:xfrm>
          <a:prstGeom prst="rect">
            <a:avLst/>
          </a:prstGeom>
          <a:noFill/>
        </p:spPr>
      </p:pic>
      <p:pic>
        <p:nvPicPr>
          <p:cNvPr id="1555460" name="Picture 4" descr="IMGP1519"/>
          <p:cNvPicPr>
            <a:picLocks noChangeAspect="1" noChangeArrowheads="1"/>
          </p:cNvPicPr>
          <p:nvPr/>
        </p:nvPicPr>
        <p:blipFill>
          <a:blip r:embed="rId3"/>
          <a:srcRect/>
          <a:stretch>
            <a:fillRect/>
          </a:stretch>
        </p:blipFill>
        <p:spPr bwMode="auto">
          <a:xfrm>
            <a:off x="6865938" y="4767263"/>
            <a:ext cx="2084387" cy="1563687"/>
          </a:xfrm>
          <a:prstGeom prst="rect">
            <a:avLst/>
          </a:prstGeom>
          <a:noFill/>
        </p:spPr>
      </p:pic>
      <p:pic>
        <p:nvPicPr>
          <p:cNvPr id="1555461" name="Picture 5" descr="IMGP1513"/>
          <p:cNvPicPr>
            <a:picLocks noChangeAspect="1" noChangeArrowheads="1"/>
          </p:cNvPicPr>
          <p:nvPr/>
        </p:nvPicPr>
        <p:blipFill>
          <a:blip r:embed="rId4"/>
          <a:srcRect/>
          <a:stretch>
            <a:fillRect/>
          </a:stretch>
        </p:blipFill>
        <p:spPr bwMode="auto">
          <a:xfrm>
            <a:off x="4937125" y="1639888"/>
            <a:ext cx="3903663" cy="2928937"/>
          </a:xfrm>
          <a:prstGeom prst="rect">
            <a:avLst/>
          </a:prstGeom>
          <a:noFill/>
        </p:spPr>
      </p:pic>
      <p:pic>
        <p:nvPicPr>
          <p:cNvPr id="1555462" name="Picture 6" descr="IMGP1523"/>
          <p:cNvPicPr>
            <a:picLocks noChangeAspect="1" noChangeArrowheads="1"/>
          </p:cNvPicPr>
          <p:nvPr/>
        </p:nvPicPr>
        <p:blipFill>
          <a:blip r:embed="rId5"/>
          <a:srcRect/>
          <a:stretch>
            <a:fillRect/>
          </a:stretch>
        </p:blipFill>
        <p:spPr bwMode="auto">
          <a:xfrm>
            <a:off x="342900" y="2028825"/>
            <a:ext cx="3913188" cy="2936875"/>
          </a:xfrm>
          <a:prstGeom prst="rect">
            <a:avLst/>
          </a:prstGeom>
          <a:noFill/>
        </p:spPr>
      </p:pic>
    </p:spTree>
  </p:cSld>
  <p:clrMapOvr>
    <a:masterClrMapping/>
  </p:clrMapOvr>
  <p:transition advTm="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1842" name="Rectangle 2"/>
          <p:cNvSpPr>
            <a:spLocks noGrp="1" noChangeArrowheads="1"/>
          </p:cNvSpPr>
          <p:nvPr>
            <p:ph type="title"/>
          </p:nvPr>
        </p:nvSpPr>
        <p:spPr>
          <a:xfrm>
            <a:off x="-685800" y="0"/>
            <a:ext cx="9067800" cy="838200"/>
          </a:xfrm>
        </p:spPr>
        <p:txBody>
          <a:bodyPr/>
          <a:lstStyle/>
          <a:p>
            <a:r>
              <a:rPr lang="en-US" dirty="0" smtClean="0"/>
              <a:t>PS1 Precision Large Aperture Twin Blade Shutter</a:t>
            </a:r>
            <a:endParaRPr lang="en-US" dirty="0"/>
          </a:p>
        </p:txBody>
      </p:sp>
      <p:pic>
        <p:nvPicPr>
          <p:cNvPr id="1571843" name="Picture 3" descr="PS-1_shutter_size250"/>
          <p:cNvPicPr>
            <a:picLocks noChangeAspect="1" noChangeArrowheads="1"/>
          </p:cNvPicPr>
          <p:nvPr/>
        </p:nvPicPr>
        <p:blipFill>
          <a:blip r:embed="rId2"/>
          <a:srcRect/>
          <a:stretch>
            <a:fillRect/>
          </a:stretch>
        </p:blipFill>
        <p:spPr bwMode="auto">
          <a:xfrm>
            <a:off x="3771991" y="2819401"/>
            <a:ext cx="5372009" cy="4038600"/>
          </a:xfrm>
          <a:prstGeom prst="rect">
            <a:avLst/>
          </a:prstGeom>
          <a:noFill/>
        </p:spPr>
      </p:pic>
      <p:sp>
        <p:nvSpPr>
          <p:cNvPr id="1571844" name="Text Box 4"/>
          <p:cNvSpPr txBox="1">
            <a:spLocks noChangeArrowheads="1"/>
          </p:cNvSpPr>
          <p:nvPr/>
        </p:nvSpPr>
        <p:spPr bwMode="auto">
          <a:xfrm>
            <a:off x="6308725" y="2373313"/>
            <a:ext cx="2301875" cy="396875"/>
          </a:xfrm>
          <a:prstGeom prst="rect">
            <a:avLst/>
          </a:prstGeom>
          <a:noFill/>
          <a:ln w="12700">
            <a:noFill/>
            <a:miter lim="800000"/>
            <a:headEnd type="none" w="sm" len="sm"/>
            <a:tailEnd type="none" w="sm" len="sm"/>
          </a:ln>
          <a:effectLst/>
        </p:spPr>
        <p:txBody>
          <a:bodyPr>
            <a:prstTxWarp prst="textNoShape">
              <a:avLst/>
            </a:prstTxWarp>
            <a:spAutoFit/>
          </a:bodyPr>
          <a:lstStyle/>
          <a:p>
            <a:endParaRPr lang="en-US" sz="2000"/>
          </a:p>
        </p:txBody>
      </p:sp>
      <p:sp>
        <p:nvSpPr>
          <p:cNvPr id="1571845" name="Text Box 5"/>
          <p:cNvSpPr txBox="1">
            <a:spLocks noChangeArrowheads="1"/>
          </p:cNvSpPr>
          <p:nvPr/>
        </p:nvSpPr>
        <p:spPr bwMode="auto">
          <a:xfrm>
            <a:off x="228600" y="3810000"/>
            <a:ext cx="3276600" cy="2185214"/>
          </a:xfrm>
          <a:prstGeom prst="rect">
            <a:avLst/>
          </a:prstGeom>
          <a:noFill/>
          <a:ln w="12700">
            <a:noFill/>
            <a:miter lim="800000"/>
            <a:headEnd type="none" w="sm" len="sm"/>
            <a:tailEnd type="none" w="sm" len="sm"/>
          </a:ln>
          <a:effectLst/>
        </p:spPr>
        <p:txBody>
          <a:bodyPr wrap="square">
            <a:prstTxWarp prst="textNoShape">
              <a:avLst/>
            </a:prstTxWarp>
            <a:spAutoFit/>
          </a:bodyPr>
          <a:lstStyle/>
          <a:p>
            <a:pPr algn="l">
              <a:spcBef>
                <a:spcPct val="50000"/>
              </a:spcBef>
            </a:pPr>
            <a:r>
              <a:rPr lang="en-US" sz="1600" dirty="0" smtClean="0"/>
              <a:t>Carbon fiber construction</a:t>
            </a:r>
          </a:p>
          <a:p>
            <a:pPr algn="l">
              <a:spcBef>
                <a:spcPct val="50000"/>
              </a:spcBef>
            </a:pPr>
            <a:r>
              <a:rPr lang="en-US" sz="1600" dirty="0" smtClean="0"/>
              <a:t>40 cm aperture </a:t>
            </a:r>
          </a:p>
          <a:p>
            <a:pPr algn="l">
              <a:spcBef>
                <a:spcPct val="50000"/>
              </a:spcBef>
            </a:pPr>
            <a:r>
              <a:rPr lang="en-US" sz="1600" dirty="0" smtClean="0"/>
              <a:t>Blade trajectory </a:t>
            </a:r>
            <a:r>
              <a:rPr lang="en-US" sz="1600" dirty="0"/>
              <a:t>repeatable</a:t>
            </a:r>
            <a:r>
              <a:rPr lang="en-US" sz="1600" dirty="0" smtClean="0"/>
              <a:t>  </a:t>
            </a:r>
          </a:p>
          <a:p>
            <a:pPr algn="l">
              <a:spcBef>
                <a:spcPct val="50000"/>
              </a:spcBef>
            </a:pPr>
            <a:r>
              <a:rPr lang="en-US" sz="1600" dirty="0" smtClean="0"/>
              <a:t>to 10 </a:t>
            </a:r>
            <a:r>
              <a:rPr lang="en-US" sz="1600" dirty="0" err="1"/>
              <a:t>millisec</a:t>
            </a:r>
            <a:r>
              <a:rPr lang="en-US" sz="1600" dirty="0" smtClean="0"/>
              <a:t>!</a:t>
            </a:r>
          </a:p>
          <a:p>
            <a:pPr algn="l">
              <a:spcBef>
                <a:spcPct val="50000"/>
              </a:spcBef>
            </a:pPr>
            <a:r>
              <a:rPr lang="en-US" sz="1600" dirty="0" smtClean="0"/>
              <a:t>Timing interface with GPS</a:t>
            </a:r>
          </a:p>
          <a:p>
            <a:pPr algn="l">
              <a:spcBef>
                <a:spcPct val="50000"/>
              </a:spcBef>
            </a:pPr>
            <a:r>
              <a:rPr lang="en-US" sz="1600" dirty="0" smtClean="0"/>
              <a:t>University of Bonn</a:t>
            </a:r>
            <a:endParaRPr lang="en-US" sz="1600" dirty="0"/>
          </a:p>
        </p:txBody>
      </p:sp>
      <p:pic>
        <p:nvPicPr>
          <p:cNvPr id="6" name="Picture 5" descr="shutter_standing_c.jpg"/>
          <p:cNvPicPr>
            <a:picLocks noChangeAspect="1"/>
          </p:cNvPicPr>
          <p:nvPr/>
        </p:nvPicPr>
        <p:blipFill>
          <a:blip r:embed="rId3"/>
          <a:stretch>
            <a:fillRect/>
          </a:stretch>
        </p:blipFill>
        <p:spPr>
          <a:xfrm>
            <a:off x="4191000" y="914400"/>
            <a:ext cx="4953000" cy="1551404"/>
          </a:xfrm>
          <a:prstGeom prst="rect">
            <a:avLst/>
          </a:prstGeom>
        </p:spPr>
      </p:pic>
      <p:pic>
        <p:nvPicPr>
          <p:cNvPr id="7" name="Picture 6" descr="shutter_construction_c.jpg"/>
          <p:cNvPicPr>
            <a:picLocks noChangeAspect="1"/>
          </p:cNvPicPr>
          <p:nvPr/>
        </p:nvPicPr>
        <p:blipFill>
          <a:blip r:embed="rId4"/>
          <a:stretch>
            <a:fillRect/>
          </a:stretch>
        </p:blipFill>
        <p:spPr>
          <a:xfrm>
            <a:off x="228600" y="838200"/>
            <a:ext cx="3733800" cy="1815329"/>
          </a:xfrm>
          <a:prstGeom prst="rect">
            <a:avLst/>
          </a:prstGeom>
        </p:spPr>
      </p:pic>
    </p:spTree>
  </p:cSld>
  <p:clrMapOvr>
    <a:masterClrMapping/>
  </p:clrMapOvr>
  <p:transition advTm="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9570" name="Rectangle 2"/>
          <p:cNvSpPr>
            <a:spLocks noGrp="1" noChangeArrowheads="1"/>
          </p:cNvSpPr>
          <p:nvPr>
            <p:ph type="title"/>
          </p:nvPr>
        </p:nvSpPr>
        <p:spPr>
          <a:xfrm>
            <a:off x="685800" y="228600"/>
            <a:ext cx="7772400" cy="838200"/>
          </a:xfrm>
        </p:spPr>
        <p:txBody>
          <a:bodyPr/>
          <a:lstStyle/>
          <a:p>
            <a:r>
              <a:rPr lang="en-US"/>
              <a:t>Integration of Upper Cass Core, L1, L2</a:t>
            </a:r>
          </a:p>
        </p:txBody>
      </p:sp>
      <p:sp>
        <p:nvSpPr>
          <p:cNvPr id="2029571" name="Rectangle 3"/>
          <p:cNvSpPr>
            <a:spLocks noGrp="1" noChangeArrowheads="1"/>
          </p:cNvSpPr>
          <p:nvPr>
            <p:ph type="body" idx="1"/>
          </p:nvPr>
        </p:nvSpPr>
        <p:spPr/>
        <p:txBody>
          <a:bodyPr/>
          <a:lstStyle/>
          <a:p>
            <a:endParaRPr lang="en-US"/>
          </a:p>
        </p:txBody>
      </p:sp>
      <p:pic>
        <p:nvPicPr>
          <p:cNvPr id="2029572" name="Picture 4" descr="UCC_on_telescope_IMGP1679"/>
          <p:cNvPicPr>
            <a:picLocks noChangeAspect="1" noChangeArrowheads="1"/>
          </p:cNvPicPr>
          <p:nvPr/>
        </p:nvPicPr>
        <p:blipFill>
          <a:blip r:embed="rId2"/>
          <a:srcRect/>
          <a:stretch>
            <a:fillRect/>
          </a:stretch>
        </p:blipFill>
        <p:spPr bwMode="auto">
          <a:xfrm>
            <a:off x="1219200" y="1066800"/>
            <a:ext cx="7105650" cy="5329238"/>
          </a:xfrm>
          <a:prstGeom prst="rect">
            <a:avLst/>
          </a:prstGeom>
          <a:noFill/>
        </p:spPr>
      </p:pic>
    </p:spTree>
  </p:cSld>
  <p:clrMapOvr>
    <a:masterClrMapping/>
  </p:clrMapOvr>
  <p:transition advTm="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8210" name="Rectangle 2"/>
          <p:cNvSpPr>
            <a:spLocks noGrp="1" noChangeArrowheads="1"/>
          </p:cNvSpPr>
          <p:nvPr>
            <p:ph type="title"/>
          </p:nvPr>
        </p:nvSpPr>
        <p:spPr>
          <a:xfrm>
            <a:off x="304800" y="152400"/>
            <a:ext cx="8534400" cy="423863"/>
          </a:xfrm>
        </p:spPr>
        <p:txBody>
          <a:bodyPr/>
          <a:lstStyle/>
          <a:p>
            <a:r>
              <a:rPr lang="en-US" sz="1800"/>
              <a:t>1.4 Gigapixel  Camera  Assembly with L3 Corrector Lens as Dewar Window</a:t>
            </a:r>
          </a:p>
        </p:txBody>
      </p:sp>
      <p:pic>
        <p:nvPicPr>
          <p:cNvPr id="1758211" name="Picture 3" descr="GPC1_assembly_1"/>
          <p:cNvPicPr>
            <a:picLocks noChangeAspect="1" noChangeArrowheads="1"/>
          </p:cNvPicPr>
          <p:nvPr/>
        </p:nvPicPr>
        <p:blipFill>
          <a:blip r:embed="rId2"/>
          <a:srcRect/>
          <a:stretch>
            <a:fillRect/>
          </a:stretch>
        </p:blipFill>
        <p:spPr bwMode="auto">
          <a:xfrm>
            <a:off x="142875" y="920750"/>
            <a:ext cx="2843213" cy="1889125"/>
          </a:xfrm>
          <a:prstGeom prst="rect">
            <a:avLst/>
          </a:prstGeom>
          <a:noFill/>
        </p:spPr>
      </p:pic>
      <p:pic>
        <p:nvPicPr>
          <p:cNvPr id="1758212" name="Picture 4" descr="GPC1_assembly_2"/>
          <p:cNvPicPr>
            <a:picLocks noChangeAspect="1" noChangeArrowheads="1"/>
          </p:cNvPicPr>
          <p:nvPr/>
        </p:nvPicPr>
        <p:blipFill>
          <a:blip r:embed="rId3"/>
          <a:srcRect/>
          <a:stretch>
            <a:fillRect/>
          </a:stretch>
        </p:blipFill>
        <p:spPr bwMode="auto">
          <a:xfrm>
            <a:off x="3057525" y="900113"/>
            <a:ext cx="2867025" cy="1905000"/>
          </a:xfrm>
          <a:prstGeom prst="rect">
            <a:avLst/>
          </a:prstGeom>
          <a:noFill/>
        </p:spPr>
      </p:pic>
      <p:pic>
        <p:nvPicPr>
          <p:cNvPr id="1758213" name="Picture 5" descr="GPC1_assembly_3"/>
          <p:cNvPicPr>
            <a:picLocks noChangeAspect="1" noChangeArrowheads="1"/>
          </p:cNvPicPr>
          <p:nvPr/>
        </p:nvPicPr>
        <p:blipFill>
          <a:blip r:embed="rId4"/>
          <a:srcRect/>
          <a:stretch>
            <a:fillRect/>
          </a:stretch>
        </p:blipFill>
        <p:spPr bwMode="auto">
          <a:xfrm>
            <a:off x="6062663" y="911225"/>
            <a:ext cx="2890837" cy="1919288"/>
          </a:xfrm>
          <a:prstGeom prst="rect">
            <a:avLst/>
          </a:prstGeom>
          <a:noFill/>
        </p:spPr>
      </p:pic>
      <p:pic>
        <p:nvPicPr>
          <p:cNvPr id="1758214" name="Picture 6" descr="GPC1_assembly_5"/>
          <p:cNvPicPr>
            <a:picLocks noChangeAspect="1" noChangeArrowheads="1"/>
          </p:cNvPicPr>
          <p:nvPr/>
        </p:nvPicPr>
        <p:blipFill>
          <a:blip r:embed="rId5"/>
          <a:srcRect/>
          <a:stretch>
            <a:fillRect/>
          </a:stretch>
        </p:blipFill>
        <p:spPr bwMode="auto">
          <a:xfrm>
            <a:off x="685800" y="2971800"/>
            <a:ext cx="2273300" cy="3424238"/>
          </a:xfrm>
          <a:prstGeom prst="rect">
            <a:avLst/>
          </a:prstGeom>
          <a:noFill/>
        </p:spPr>
      </p:pic>
      <p:pic>
        <p:nvPicPr>
          <p:cNvPr id="1758215" name="Picture 7" descr="GPC1_assembly_6"/>
          <p:cNvPicPr>
            <a:picLocks noChangeAspect="1" noChangeArrowheads="1"/>
          </p:cNvPicPr>
          <p:nvPr/>
        </p:nvPicPr>
        <p:blipFill>
          <a:blip r:embed="rId6"/>
          <a:srcRect/>
          <a:stretch>
            <a:fillRect/>
          </a:stretch>
        </p:blipFill>
        <p:spPr bwMode="auto">
          <a:xfrm>
            <a:off x="3200400" y="2938463"/>
            <a:ext cx="5257800" cy="3490912"/>
          </a:xfrm>
          <a:prstGeom prst="rect">
            <a:avLst/>
          </a:prstGeom>
          <a:noFill/>
        </p:spPr>
      </p:pic>
    </p:spTree>
  </p:cSld>
  <p:clrMapOvr>
    <a:masterClrMapping/>
  </p:clrMapOvr>
  <p:transition advTm="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31618" name="Picture 2" descr="100_1503"/>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advTm="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2"/>
          </p:nvPr>
        </p:nvSpPr>
        <p:spPr>
          <a:noFill/>
        </p:spPr>
        <p:txBody>
          <a:bodyPr/>
          <a:lstStyle/>
          <a:p>
            <a:fld id="{16FD7269-9C21-364F-AD86-6011CE9FB8B3}" type="slidenum">
              <a:rPr lang="en-US"/>
              <a:pPr/>
              <a:t>28</a:t>
            </a:fld>
            <a:endParaRPr lang="en-US"/>
          </a:p>
        </p:txBody>
      </p:sp>
      <p:pic>
        <p:nvPicPr>
          <p:cNvPr id="43011" name="Picture 2" descr="100_153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09600" y="228600"/>
            <a:ext cx="8001000" cy="762000"/>
          </a:xfrm>
        </p:spPr>
        <p:txBody>
          <a:bodyPr/>
          <a:lstStyle/>
          <a:p>
            <a:r>
              <a:rPr lang="en-GB" sz="1800" b="0"/>
              <a:t>PS1 Calibration Unit – back illuminated screen with projector fiber fed from NIST tunable laser - Measure the system throughtput as a function of wavelength for every pixel every day.</a:t>
            </a:r>
            <a:br>
              <a:rPr lang="en-GB" sz="1800" b="0"/>
            </a:br>
            <a:endParaRPr lang="en-US" sz="1800" b="0"/>
          </a:p>
        </p:txBody>
      </p:sp>
      <p:sp>
        <p:nvSpPr>
          <p:cNvPr id="96259" name="Text Box 3"/>
          <p:cNvSpPr txBox="1">
            <a:spLocks noChangeArrowheads="1"/>
          </p:cNvSpPr>
          <p:nvPr/>
        </p:nvSpPr>
        <p:spPr bwMode="auto">
          <a:xfrm>
            <a:off x="1676400" y="5105400"/>
            <a:ext cx="4343400" cy="366713"/>
          </a:xfrm>
          <a:prstGeom prst="rect">
            <a:avLst/>
          </a:prstGeom>
          <a:noFill/>
          <a:ln w="9525">
            <a:noFill/>
            <a:miter lim="800000"/>
            <a:headEnd/>
            <a:tailEnd/>
          </a:ln>
          <a:effectLst/>
        </p:spPr>
        <p:txBody>
          <a:bodyPr>
            <a:prstTxWarp prst="textNoShape">
              <a:avLst/>
            </a:prstTxWarp>
            <a:spAutoFit/>
          </a:bodyPr>
          <a:lstStyle/>
          <a:p>
            <a:pPr algn="l" eaLnBrk="1" hangingPunct="1">
              <a:spcBef>
                <a:spcPct val="50000"/>
              </a:spcBef>
            </a:pPr>
            <a:endParaRPr lang="en-US" sz="1800"/>
          </a:p>
        </p:txBody>
      </p:sp>
      <p:pic>
        <p:nvPicPr>
          <p:cNvPr id="96260" name="Picture 4" descr="CS_Projector"/>
          <p:cNvPicPr>
            <a:picLocks noChangeAspect="1" noChangeArrowheads="1"/>
          </p:cNvPicPr>
          <p:nvPr/>
        </p:nvPicPr>
        <p:blipFill>
          <a:blip r:embed="rId3"/>
          <a:srcRect/>
          <a:stretch>
            <a:fillRect/>
          </a:stretch>
        </p:blipFill>
        <p:spPr bwMode="auto">
          <a:xfrm>
            <a:off x="0" y="1219200"/>
            <a:ext cx="4165600" cy="5638800"/>
          </a:xfrm>
          <a:prstGeom prst="rect">
            <a:avLst/>
          </a:prstGeom>
          <a:noFill/>
        </p:spPr>
      </p:pic>
      <p:pic>
        <p:nvPicPr>
          <p:cNvPr id="96261" name="Picture 5" descr="CS_screen1"/>
          <p:cNvPicPr>
            <a:picLocks noChangeAspect="1" noChangeArrowheads="1"/>
          </p:cNvPicPr>
          <p:nvPr/>
        </p:nvPicPr>
        <p:blipFill>
          <a:blip r:embed="rId4"/>
          <a:srcRect/>
          <a:stretch>
            <a:fillRect/>
          </a:stretch>
        </p:blipFill>
        <p:spPr bwMode="auto">
          <a:xfrm>
            <a:off x="4419600" y="1524000"/>
            <a:ext cx="4452938" cy="5334000"/>
          </a:xfrm>
          <a:prstGeom prst="rect">
            <a:avLst/>
          </a:prstGeom>
          <a:noFill/>
        </p:spPr>
      </p:pic>
    </p:spTree>
  </p:cSld>
  <p:clrMapOvr>
    <a:masterClrMapping/>
  </p:clrMapOvr>
  <p:transition advTm="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7737" name="Rectangle 9"/>
          <p:cNvSpPr>
            <a:spLocks noGrp="1" noChangeArrowheads="1"/>
          </p:cNvSpPr>
          <p:nvPr>
            <p:ph type="title"/>
          </p:nvPr>
        </p:nvSpPr>
        <p:spPr/>
        <p:txBody>
          <a:bodyPr/>
          <a:lstStyle/>
          <a:p>
            <a:r>
              <a:rPr lang="en-US" dirty="0"/>
              <a:t>PS1</a:t>
            </a:r>
            <a:r>
              <a:rPr lang="en-US" dirty="0" smtClean="0"/>
              <a:t> Effective area per </a:t>
            </a:r>
            <a:r>
              <a:rPr lang="en-US" dirty="0" err="1" smtClean="0"/>
              <a:t>bandpass</a:t>
            </a:r>
            <a:endParaRPr lang="en-US" dirty="0"/>
          </a:p>
        </p:txBody>
      </p:sp>
      <p:pic>
        <p:nvPicPr>
          <p:cNvPr id="457738" name="Picture 10" descr="Z:\Shared\PPT\tmp\ps1_crossection.png"/>
          <p:cNvPicPr>
            <a:picLocks noChangeAspect="1" noChangeArrowheads="1"/>
          </p:cNvPicPr>
          <p:nvPr/>
        </p:nvPicPr>
        <p:blipFill>
          <a:blip r:embed="rId2"/>
          <a:srcRect/>
          <a:stretch>
            <a:fillRect/>
          </a:stretch>
        </p:blipFill>
        <p:spPr bwMode="auto">
          <a:xfrm>
            <a:off x="1270000" y="1055688"/>
            <a:ext cx="6581775" cy="5484812"/>
          </a:xfrm>
          <a:prstGeom prst="rect">
            <a:avLst/>
          </a:prstGeom>
          <a:noFill/>
        </p:spPr>
      </p:pic>
      <p:sp>
        <p:nvSpPr>
          <p:cNvPr id="457732" name="Text Box 4"/>
          <p:cNvSpPr txBox="1">
            <a:spLocks noChangeArrowheads="1"/>
          </p:cNvSpPr>
          <p:nvPr/>
        </p:nvSpPr>
        <p:spPr bwMode="auto">
          <a:xfrm>
            <a:off x="2822575" y="5465763"/>
            <a:ext cx="354013" cy="457200"/>
          </a:xfrm>
          <a:prstGeom prst="rect">
            <a:avLst/>
          </a:prstGeom>
          <a:noFill/>
          <a:ln w="9525">
            <a:noFill/>
            <a:miter lim="800000"/>
            <a:headEnd/>
            <a:tailEnd/>
          </a:ln>
          <a:effectLst/>
        </p:spPr>
        <p:txBody>
          <a:bodyPr wrap="none">
            <a:prstTxWarp prst="textNoShape">
              <a:avLst/>
            </a:prstTxWarp>
            <a:spAutoFit/>
          </a:bodyPr>
          <a:lstStyle/>
          <a:p>
            <a:r>
              <a:rPr lang="en-US"/>
              <a:t>g</a:t>
            </a:r>
          </a:p>
        </p:txBody>
      </p:sp>
      <p:sp>
        <p:nvSpPr>
          <p:cNvPr id="457733" name="Text Box 5"/>
          <p:cNvSpPr txBox="1">
            <a:spLocks noChangeArrowheads="1"/>
          </p:cNvSpPr>
          <p:nvPr/>
        </p:nvSpPr>
        <p:spPr bwMode="auto">
          <a:xfrm>
            <a:off x="3875088" y="5465763"/>
            <a:ext cx="285750" cy="457200"/>
          </a:xfrm>
          <a:prstGeom prst="rect">
            <a:avLst/>
          </a:prstGeom>
          <a:noFill/>
          <a:ln w="9525">
            <a:noFill/>
            <a:miter lim="800000"/>
            <a:headEnd/>
            <a:tailEnd/>
          </a:ln>
          <a:effectLst/>
        </p:spPr>
        <p:txBody>
          <a:bodyPr wrap="none">
            <a:prstTxWarp prst="textNoShape">
              <a:avLst/>
            </a:prstTxWarp>
            <a:spAutoFit/>
          </a:bodyPr>
          <a:lstStyle/>
          <a:p>
            <a:r>
              <a:rPr lang="en-US"/>
              <a:t>r</a:t>
            </a:r>
          </a:p>
        </p:txBody>
      </p:sp>
      <p:sp>
        <p:nvSpPr>
          <p:cNvPr id="457734" name="Text Box 6"/>
          <p:cNvSpPr txBox="1">
            <a:spLocks noChangeArrowheads="1"/>
          </p:cNvSpPr>
          <p:nvPr/>
        </p:nvSpPr>
        <p:spPr bwMode="auto">
          <a:xfrm>
            <a:off x="4929188" y="5465763"/>
            <a:ext cx="252412" cy="457200"/>
          </a:xfrm>
          <a:prstGeom prst="rect">
            <a:avLst/>
          </a:prstGeom>
          <a:noFill/>
          <a:ln w="9525">
            <a:noFill/>
            <a:miter lim="800000"/>
            <a:headEnd/>
            <a:tailEnd/>
          </a:ln>
          <a:effectLst/>
        </p:spPr>
        <p:txBody>
          <a:bodyPr wrap="none">
            <a:prstTxWarp prst="textNoShape">
              <a:avLst/>
            </a:prstTxWarp>
            <a:spAutoFit/>
          </a:bodyPr>
          <a:lstStyle/>
          <a:p>
            <a:r>
              <a:rPr lang="en-US"/>
              <a:t>i</a:t>
            </a:r>
          </a:p>
        </p:txBody>
      </p:sp>
      <p:sp>
        <p:nvSpPr>
          <p:cNvPr id="457735" name="Text Box 7"/>
          <p:cNvSpPr txBox="1">
            <a:spLocks noChangeArrowheads="1"/>
          </p:cNvSpPr>
          <p:nvPr/>
        </p:nvSpPr>
        <p:spPr bwMode="auto">
          <a:xfrm>
            <a:off x="5678488" y="5465763"/>
            <a:ext cx="336550" cy="457200"/>
          </a:xfrm>
          <a:prstGeom prst="rect">
            <a:avLst/>
          </a:prstGeom>
          <a:noFill/>
          <a:ln w="9525">
            <a:noFill/>
            <a:miter lim="800000"/>
            <a:headEnd/>
            <a:tailEnd/>
          </a:ln>
          <a:effectLst/>
        </p:spPr>
        <p:txBody>
          <a:bodyPr wrap="none">
            <a:prstTxWarp prst="textNoShape">
              <a:avLst/>
            </a:prstTxWarp>
            <a:spAutoFit/>
          </a:bodyPr>
          <a:lstStyle/>
          <a:p>
            <a:r>
              <a:rPr lang="en-US"/>
              <a:t>z</a:t>
            </a:r>
          </a:p>
        </p:txBody>
      </p:sp>
      <p:sp>
        <p:nvSpPr>
          <p:cNvPr id="457736" name="Text Box 8"/>
          <p:cNvSpPr txBox="1">
            <a:spLocks noChangeArrowheads="1"/>
          </p:cNvSpPr>
          <p:nvPr/>
        </p:nvSpPr>
        <p:spPr bwMode="auto">
          <a:xfrm>
            <a:off x="6459538" y="5465763"/>
            <a:ext cx="336550" cy="457200"/>
          </a:xfrm>
          <a:prstGeom prst="rect">
            <a:avLst/>
          </a:prstGeom>
          <a:noFill/>
          <a:ln w="9525">
            <a:noFill/>
            <a:miter lim="800000"/>
            <a:headEnd/>
            <a:tailEnd/>
          </a:ln>
          <a:effectLst/>
        </p:spPr>
        <p:txBody>
          <a:bodyPr wrap="none">
            <a:prstTxWarp prst="textNoShape">
              <a:avLst/>
            </a:prstTxWarp>
            <a:spAutoFit/>
          </a:bodyPr>
          <a:lstStyle/>
          <a:p>
            <a:r>
              <a:rPr lang="en-US"/>
              <a: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srcRect t="13628" b="13628"/>
          <a:stretch>
            <a:fillRect/>
          </a:stretch>
        </p:blipFill>
        <p:spPr bwMode="auto">
          <a:xfrm>
            <a:off x="6096000" y="3330527"/>
            <a:ext cx="3748087" cy="3527473"/>
          </a:xfrm>
          <a:prstGeom prst="rect">
            <a:avLst/>
          </a:prstGeom>
          <a:noFill/>
        </p:spPr>
      </p:pic>
      <p:sp>
        <p:nvSpPr>
          <p:cNvPr id="94211" name="Line 3"/>
          <p:cNvSpPr>
            <a:spLocks noChangeShapeType="1"/>
          </p:cNvSpPr>
          <p:nvPr/>
        </p:nvSpPr>
        <p:spPr bwMode="auto">
          <a:xfrm flipH="1">
            <a:off x="6265863" y="4598988"/>
            <a:ext cx="801687" cy="109537"/>
          </a:xfrm>
          <a:prstGeom prst="line">
            <a:avLst/>
          </a:prstGeom>
          <a:noFill/>
          <a:ln w="9360">
            <a:solidFill>
              <a:srgbClr val="000000"/>
            </a:solidFill>
            <a:round/>
            <a:headEnd/>
            <a:tailEnd type="triangle" w="med" len="med"/>
          </a:ln>
        </p:spPr>
        <p:txBody>
          <a:bodyPr>
            <a:prstTxWarp prst="textNoShape">
              <a:avLst/>
            </a:prstTxWarp>
          </a:bodyPr>
          <a:lstStyle/>
          <a:p>
            <a:endParaRPr lang="en-US"/>
          </a:p>
        </p:txBody>
      </p:sp>
      <p:sp>
        <p:nvSpPr>
          <p:cNvPr id="94215" name="Rectangle 7"/>
          <p:cNvSpPr>
            <a:spLocks noGrp="1" noChangeArrowheads="1"/>
          </p:cNvSpPr>
          <p:nvPr>
            <p:ph type="title"/>
          </p:nvPr>
        </p:nvSpPr>
        <p:spPr>
          <a:xfrm>
            <a:off x="304800" y="2133600"/>
            <a:ext cx="6400800" cy="5867400"/>
          </a:xfrm>
          <a:ln/>
        </p:spPr>
        <p:txBody>
          <a:bodyPr lIns="81639" tIns="42452" rIns="81639" bIns="42452"/>
          <a:lstStyle/>
          <a:p>
            <a:pPr algn="l" defTabSz="457200">
              <a:tabLst>
                <a:tab pos="723900" algn="l"/>
                <a:tab pos="1447800" algn="l"/>
                <a:tab pos="2171700" algn="l"/>
                <a:tab pos="2895600" algn="l"/>
                <a:tab pos="3619500" algn="l"/>
                <a:tab pos="4343400" algn="l"/>
                <a:tab pos="5067300" algn="l"/>
                <a:tab pos="5791200" algn="l"/>
              </a:tabLst>
            </a:pPr>
            <a:r>
              <a:rPr lang="en-GB" sz="1600" b="0" dirty="0" smtClean="0"/>
              <a:t>PS</a:t>
            </a:r>
            <a:r>
              <a:rPr lang="en-GB" sz="1600" b="0" dirty="0" smtClean="0">
                <a:ea typeface="ＭＳ Ｐゴシック" charset="-128"/>
                <a:cs typeface="ＭＳ Ｐゴシック" charset="-128"/>
              </a:rPr>
              <a:t>1 </a:t>
            </a:r>
            <a:r>
              <a:rPr lang="en-GB" sz="1600" b="0" dirty="0">
                <a:ea typeface="ＭＳ Ｐゴシック" charset="-128"/>
                <a:cs typeface="ＭＳ Ｐゴシック" charset="-128"/>
              </a:rPr>
              <a:t>Calibration Screen</a:t>
            </a:r>
            <a:br>
              <a:rPr lang="en-GB" sz="1600" b="0" dirty="0">
                <a:ea typeface="ＭＳ Ｐゴシック" charset="-128"/>
                <a:cs typeface="ＭＳ Ｐゴシック" charset="-128"/>
              </a:rPr>
            </a:br>
            <a:r>
              <a:rPr lang="en-GB" sz="1600" b="0" dirty="0">
                <a:ea typeface="ＭＳ Ｐゴシック" charset="-128"/>
                <a:cs typeface="ＭＳ Ｐゴシック" charset="-128"/>
              </a:rPr>
              <a:t>(Chris Stubbs + NIST)</a:t>
            </a:r>
            <a:br>
              <a:rPr lang="en-GB" sz="1600" b="0" dirty="0">
                <a:ea typeface="ＭＳ Ｐゴシック" charset="-128"/>
                <a:cs typeface="ＭＳ Ｐゴシック" charset="-128"/>
              </a:rPr>
            </a:br>
            <a:r>
              <a:rPr lang="en-GB" sz="1600" b="0" dirty="0">
                <a:ea typeface="ＭＳ Ｐゴシック" charset="-128"/>
                <a:cs typeface="ＭＳ Ｐゴシック" charset="-128"/>
              </a:rPr>
              <a:t/>
            </a:r>
            <a:br>
              <a:rPr lang="en-GB" sz="1600" b="0" dirty="0">
                <a:ea typeface="ＭＳ Ｐゴシック" charset="-128"/>
                <a:cs typeface="ＭＳ Ｐゴシック" charset="-128"/>
              </a:rPr>
            </a:br>
            <a:r>
              <a:rPr lang="en-GB" sz="1600" b="0" dirty="0">
                <a:ea typeface="ＭＳ Ｐゴシック" charset="-128"/>
                <a:cs typeface="ＭＳ Ｐゴシック" charset="-128"/>
              </a:rPr>
              <a:t>Illuminate a screen with monochromatic </a:t>
            </a:r>
            <a:r>
              <a:rPr lang="en-GB" sz="1600" b="0" dirty="0" smtClean="0">
                <a:ea typeface="ＭＳ Ｐゴシック" charset="-128"/>
                <a:cs typeface="ＭＳ Ｐゴシック" charset="-128"/>
              </a:rPr>
              <a:t>light</a:t>
            </a:r>
            <a:br>
              <a:rPr lang="en-GB" sz="1600" b="0" dirty="0" smtClean="0">
                <a:ea typeface="ＭＳ Ｐゴシック" charset="-128"/>
                <a:cs typeface="ＭＳ Ｐゴシック" charset="-128"/>
              </a:rPr>
            </a:br>
            <a:r>
              <a:rPr lang="en-GB" sz="1600" b="0" dirty="0" smtClean="0"/>
              <a:t>from NIST laser </a:t>
            </a:r>
            <a:r>
              <a:rPr lang="en-GB" sz="1600" b="0" dirty="0" smtClean="0">
                <a:ea typeface="ＭＳ Ｐゴシック" charset="-128"/>
                <a:cs typeface="ＭＳ Ｐゴシック" charset="-128"/>
              </a:rPr>
              <a:t> </a:t>
            </a:r>
            <a:r>
              <a:rPr lang="en-GB" sz="1600" b="0" dirty="0">
                <a:ea typeface="ＭＳ Ｐゴシック" charset="-128"/>
                <a:cs typeface="ＭＳ Ｐゴシック" charset="-128"/>
              </a:rPr>
              <a:t>that can be tuned over the</a:t>
            </a:r>
            <a:r>
              <a:rPr lang="en-GB" sz="1600" b="0" dirty="0" smtClean="0">
                <a:ea typeface="ＭＳ Ｐゴシック" charset="-128"/>
                <a:cs typeface="ＭＳ Ｐゴシック" charset="-128"/>
              </a:rPr>
              <a:t> </a:t>
            </a:r>
            <a:br>
              <a:rPr lang="en-GB" sz="1600" b="0" dirty="0" smtClean="0">
                <a:ea typeface="ＭＳ Ｐゴシック" charset="-128"/>
                <a:cs typeface="ＭＳ Ｐゴシック" charset="-128"/>
              </a:rPr>
            </a:br>
            <a:r>
              <a:rPr lang="en-GB" sz="1600" b="0" dirty="0" smtClean="0">
                <a:ea typeface="ＭＳ Ｐゴシック" charset="-128"/>
                <a:cs typeface="ＭＳ Ｐゴシック" charset="-128"/>
              </a:rPr>
              <a:t>entire </a:t>
            </a:r>
            <a:r>
              <a:rPr lang="en-GB" sz="1600" b="0" dirty="0">
                <a:ea typeface="ＭＳ Ｐゴシック" charset="-128"/>
                <a:cs typeface="ＭＳ Ｐゴシック" charset="-128"/>
              </a:rPr>
              <a:t>400nm-</a:t>
            </a:r>
            <a:r>
              <a:rPr lang="en-GB" sz="1600" b="0" dirty="0" smtClean="0">
                <a:ea typeface="ＭＳ Ｐゴシック" charset="-128"/>
                <a:cs typeface="ＭＳ Ｐゴシック" charset="-128"/>
              </a:rPr>
              <a:t>1020nm wavelength range</a:t>
            </a:r>
            <a:r>
              <a:rPr lang="en-GB" sz="1600" b="0" dirty="0" smtClean="0"/>
              <a:t> of PS1</a:t>
            </a:r>
            <a:r>
              <a:rPr lang="en-GB" sz="1600" b="0" dirty="0" smtClean="0">
                <a:ea typeface="ＭＳ Ｐゴシック" charset="-128"/>
                <a:cs typeface="ＭＳ Ｐゴシック" charset="-128"/>
              </a:rPr>
              <a:t/>
            </a:r>
            <a:br>
              <a:rPr lang="en-GB" sz="1600" b="0" dirty="0" smtClean="0">
                <a:ea typeface="ＭＳ Ｐゴシック" charset="-128"/>
                <a:cs typeface="ＭＳ Ｐゴシック" charset="-128"/>
              </a:rPr>
            </a:br>
            <a:r>
              <a:rPr lang="en-GB" sz="1600" b="0" dirty="0">
                <a:ea typeface="ＭＳ Ｐゴシック" charset="-128"/>
                <a:cs typeface="ＭＳ Ｐゴシック" charset="-128"/>
              </a:rPr>
              <a:t/>
            </a:r>
            <a:br>
              <a:rPr lang="en-GB" sz="1600" b="0" dirty="0">
                <a:ea typeface="ＭＳ Ｐゴシック" charset="-128"/>
                <a:cs typeface="ＭＳ Ｐゴシック" charset="-128"/>
              </a:rPr>
            </a:br>
            <a:r>
              <a:rPr lang="en-GB" sz="1600" b="0" dirty="0">
                <a:ea typeface="ＭＳ Ｐゴシック" charset="-128"/>
                <a:cs typeface="ＭＳ Ｐゴシック" charset="-128"/>
              </a:rPr>
              <a:t>Measure the system </a:t>
            </a:r>
            <a:r>
              <a:rPr lang="en-GB" sz="1600" b="0" dirty="0" err="1">
                <a:ea typeface="ＭＳ Ｐゴシック" charset="-128"/>
                <a:cs typeface="ＭＳ Ｐゴシック" charset="-128"/>
              </a:rPr>
              <a:t>throughtput</a:t>
            </a:r>
            <a:r>
              <a:rPr lang="en-GB" sz="1600" b="0" dirty="0">
                <a:ea typeface="ＭＳ Ｐゴシック" charset="-128"/>
                <a:cs typeface="ＭＳ Ｐゴシック" charset="-128"/>
              </a:rPr>
              <a:t> as a function of wavelength for every </a:t>
            </a:r>
            <a:r>
              <a:rPr lang="en-GB" sz="1600" b="0" dirty="0" smtClean="0">
                <a:ea typeface="ＭＳ Ｐゴシック" charset="-128"/>
                <a:cs typeface="ＭＳ Ｐゴシック" charset="-128"/>
              </a:rPr>
              <a:t>pixel.  </a:t>
            </a:r>
            <a:br>
              <a:rPr lang="en-GB" sz="1600" b="0" dirty="0" smtClean="0">
                <a:ea typeface="ＭＳ Ｐゴシック" charset="-128"/>
                <a:cs typeface="ＭＳ Ｐゴシック" charset="-128"/>
              </a:rPr>
            </a:br>
            <a:r>
              <a:rPr lang="en-GB" sz="1600" b="0" dirty="0" smtClean="0"/>
              <a:t/>
            </a:r>
            <a:br>
              <a:rPr lang="en-GB" sz="1600" b="0" dirty="0" smtClean="0"/>
            </a:br>
            <a:r>
              <a:rPr lang="en-GB" sz="1600" b="0" dirty="0" smtClean="0"/>
              <a:t>Monitor with with white light flats. </a:t>
            </a:r>
            <a:r>
              <a:rPr lang="en-GB" sz="1600" b="0" dirty="0" smtClean="0">
                <a:ea typeface="ＭＳ Ｐゴシック" charset="-128"/>
                <a:cs typeface="ＭＳ Ｐゴシック" charset="-128"/>
              </a:rPr>
              <a:t/>
            </a:r>
            <a:br>
              <a:rPr lang="en-GB" sz="1600" b="0" dirty="0" smtClean="0">
                <a:ea typeface="ＭＳ Ｐゴシック" charset="-128"/>
                <a:cs typeface="ＭＳ Ｐゴシック" charset="-128"/>
              </a:rPr>
            </a:br>
            <a:r>
              <a:rPr lang="en-GB" sz="1600" b="0" dirty="0">
                <a:ea typeface="ＭＳ Ｐゴシック" charset="-128"/>
                <a:cs typeface="ＭＳ Ｐゴシック" charset="-128"/>
              </a:rPr>
              <a:t/>
            </a:r>
            <a:br>
              <a:rPr lang="en-GB" sz="1600" b="0" dirty="0">
                <a:ea typeface="ＭＳ Ｐゴシック" charset="-128"/>
                <a:cs typeface="ＭＳ Ｐゴシック" charset="-128"/>
              </a:rPr>
            </a:br>
            <a:r>
              <a:rPr lang="en-GB" sz="1600" b="0" dirty="0">
                <a:ea typeface="ＭＳ Ｐゴシック" charset="-128"/>
                <a:cs typeface="ＭＳ Ｐゴシック" charset="-128"/>
              </a:rPr>
              <a:t>-&gt;improved calibration</a:t>
            </a:r>
          </a:p>
        </p:txBody>
      </p:sp>
      <p:pic>
        <p:nvPicPr>
          <p:cNvPr id="9" name="Picture 8" descr="cal_screen_green.jpg"/>
          <p:cNvPicPr>
            <a:picLocks noChangeAspect="1"/>
          </p:cNvPicPr>
          <p:nvPr/>
        </p:nvPicPr>
        <p:blipFill>
          <a:blip r:embed="rId4"/>
          <a:stretch>
            <a:fillRect/>
          </a:stretch>
        </p:blipFill>
        <p:spPr>
          <a:xfrm>
            <a:off x="0" y="0"/>
            <a:ext cx="4633783" cy="3048000"/>
          </a:xfrm>
          <a:prstGeom prst="rect">
            <a:avLst/>
          </a:prstGeom>
        </p:spPr>
      </p:pic>
      <p:pic>
        <p:nvPicPr>
          <p:cNvPr id="10" name="Picture 9" descr="cal_screen.jpg"/>
          <p:cNvPicPr>
            <a:picLocks noChangeAspect="1"/>
          </p:cNvPicPr>
          <p:nvPr/>
        </p:nvPicPr>
        <p:blipFill>
          <a:blip r:embed="rId5"/>
          <a:stretch>
            <a:fillRect/>
          </a:stretch>
        </p:blipFill>
        <p:spPr>
          <a:xfrm rot="16200000">
            <a:off x="4857750" y="1162050"/>
            <a:ext cx="2743200" cy="2400300"/>
          </a:xfrm>
          <a:prstGeom prst="rect">
            <a:avLst/>
          </a:prstGeom>
        </p:spPr>
      </p:pic>
    </p:spTree>
  </p:cSld>
  <p:clrMapOvr>
    <a:masterClrMapping/>
  </p:clrMapOvr>
  <p:transition advTm="5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0"/>
            <a:ext cx="7772400" cy="838200"/>
          </a:xfrm>
        </p:spPr>
        <p:txBody>
          <a:bodyPr/>
          <a:lstStyle/>
          <a:p>
            <a:r>
              <a:rPr lang="en-US" dirty="0">
                <a:ea typeface="ＭＳ Ｐゴシック" charset="-128"/>
                <a:cs typeface="ＭＳ Ｐゴシック" charset="-128"/>
              </a:rPr>
              <a:t>PS1 Remote Operations </a:t>
            </a:r>
            <a:r>
              <a:rPr lang="en-US" dirty="0" smtClean="0">
                <a:ea typeface="ＭＳ Ｐゴシック" charset="-128"/>
                <a:cs typeface="ＭＳ Ｐゴシック" charset="-128"/>
              </a:rPr>
              <a:t>Center</a:t>
            </a:r>
            <a:endParaRPr lang="en-US" dirty="0">
              <a:ea typeface="ＭＳ Ｐゴシック" charset="-128"/>
              <a:cs typeface="ＭＳ Ｐゴシック" charset="-128"/>
            </a:endParaRPr>
          </a:p>
        </p:txBody>
      </p:sp>
      <p:sp>
        <p:nvSpPr>
          <p:cNvPr id="148483" name="Rectangle 3"/>
          <p:cNvSpPr>
            <a:spLocks noGrp="1" noChangeArrowheads="1"/>
          </p:cNvSpPr>
          <p:nvPr>
            <p:ph type="body" idx="1"/>
          </p:nvPr>
        </p:nvSpPr>
        <p:spPr/>
        <p:txBody>
          <a:bodyPr/>
          <a:lstStyle/>
          <a:p>
            <a:endParaRPr lang="en-US">
              <a:ea typeface="ＭＳ Ｐゴシック" charset="-128"/>
              <a:cs typeface="ＭＳ Ｐゴシック" charset="-128"/>
            </a:endParaRPr>
          </a:p>
        </p:txBody>
      </p:sp>
      <p:pic>
        <p:nvPicPr>
          <p:cNvPr id="148484" name="Picture 4" descr="panstarrs013"/>
          <p:cNvPicPr>
            <a:picLocks noChangeAspect="1" noChangeArrowheads="1"/>
          </p:cNvPicPr>
          <p:nvPr/>
        </p:nvPicPr>
        <p:blipFill>
          <a:blip r:embed="rId2"/>
          <a:srcRect/>
          <a:stretch>
            <a:fillRect/>
          </a:stretch>
        </p:blipFill>
        <p:spPr bwMode="auto">
          <a:xfrm>
            <a:off x="533400" y="762000"/>
            <a:ext cx="8153400" cy="5430838"/>
          </a:xfrm>
          <a:prstGeom prst="rect">
            <a:avLst/>
          </a:prstGeom>
          <a:noFill/>
          <a:ln w="9525">
            <a:noFill/>
            <a:miter lim="800000"/>
            <a:headEnd/>
            <a:tailEnd/>
          </a:ln>
        </p:spPr>
      </p:pic>
      <p:sp>
        <p:nvSpPr>
          <p:cNvPr id="5" name="Rectangle 2"/>
          <p:cNvSpPr txBox="1">
            <a:spLocks noChangeArrowheads="1"/>
          </p:cNvSpPr>
          <p:nvPr/>
        </p:nvSpPr>
        <p:spPr bwMode="auto">
          <a:xfrm>
            <a:off x="838200" y="60198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smtClean="0">
                <a:solidFill>
                  <a:schemeClr val="tx2"/>
                </a:solidFill>
                <a:latin typeface="+mj-lt"/>
                <a:ea typeface="ＭＳ Ｐゴシック" charset="-128"/>
                <a:cs typeface="ＭＳ Ｐゴシック" charset="-128"/>
              </a:rPr>
              <a:t>UH Institute for Astronomy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smtClean="0">
                <a:solidFill>
                  <a:schemeClr val="tx2"/>
                </a:solidFill>
                <a:latin typeface="+mj-lt"/>
                <a:ea typeface="ＭＳ Ｐゴシック" charset="-128"/>
                <a:cs typeface="ＭＳ Ｐゴシック" charset="-128"/>
              </a:rPr>
              <a:t>Advanced Technology Research Center, </a:t>
            </a:r>
            <a:r>
              <a:rPr lang="en-US" b="1" kern="0" dirty="0" err="1" smtClean="0">
                <a:solidFill>
                  <a:schemeClr val="tx2"/>
                </a:solidFill>
                <a:latin typeface="+mj-lt"/>
                <a:ea typeface="ＭＳ Ｐゴシック" charset="-128"/>
                <a:cs typeface="ＭＳ Ｐゴシック" charset="-128"/>
              </a:rPr>
              <a:t>Pukalani</a:t>
            </a:r>
            <a:r>
              <a:rPr lang="en-US" b="1" kern="0" dirty="0" smtClean="0">
                <a:solidFill>
                  <a:schemeClr val="tx2"/>
                </a:solidFill>
                <a:latin typeface="+mj-lt"/>
                <a:ea typeface="ＭＳ Ｐゴシック" charset="-128"/>
                <a:cs typeface="ＭＳ Ｐゴシック" charset="-128"/>
              </a:rPr>
              <a:t> </a:t>
            </a:r>
            <a:r>
              <a:rPr kumimoji="0" lang="en-US" b="1"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 Maui</a:t>
            </a:r>
            <a:endParaRPr kumimoji="0" lang="en-US" b="1"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Tree>
  </p:cSld>
  <p:clrMapOvr>
    <a:masterClrMapping/>
  </p:clrMapOvr>
  <p:transition advTm="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8600" y="457200"/>
            <a:ext cx="6705600" cy="838200"/>
          </a:xfrm>
        </p:spPr>
        <p:txBody>
          <a:bodyPr/>
          <a:lstStyle/>
          <a:p>
            <a:r>
              <a:rPr lang="en-US">
                <a:ea typeface="ＭＳ 明朝" pitchFamily="-65" charset="-128"/>
                <a:cs typeface="ＭＳ 明朝" pitchFamily="-65" charset="-128"/>
              </a:rPr>
              <a:t>Tonry’s Orthogonal Transfer Arrays</a:t>
            </a:r>
          </a:p>
        </p:txBody>
      </p:sp>
      <p:sp>
        <p:nvSpPr>
          <p:cNvPr id="77827" name="Rectangle 3"/>
          <p:cNvSpPr>
            <a:spLocks noChangeArrowheads="1"/>
          </p:cNvSpPr>
          <p:nvPr/>
        </p:nvSpPr>
        <p:spPr bwMode="auto">
          <a:xfrm>
            <a:off x="2709863" y="2667000"/>
            <a:ext cx="9144000" cy="0"/>
          </a:xfrm>
          <a:prstGeom prst="rect">
            <a:avLst/>
          </a:prstGeom>
          <a:noFill/>
          <a:ln w="12700">
            <a:noFill/>
            <a:miter lim="800000"/>
            <a:headEnd type="none" w="sm" len="sm"/>
            <a:tailEnd type="none" w="sm" len="sm"/>
          </a:ln>
          <a:effectLst/>
        </p:spPr>
        <p:txBody>
          <a:bodyPr>
            <a:prstTxWarp prst="textNoShape">
              <a:avLst/>
            </a:prstTxWarp>
            <a:spAutoFit/>
          </a:bodyPr>
          <a:lstStyle/>
          <a:p>
            <a:endParaRPr lang="en-US"/>
          </a:p>
        </p:txBody>
      </p:sp>
      <p:pic>
        <p:nvPicPr>
          <p:cNvPr id="77828" name="Picture 4" descr="OTCCD drawing"/>
          <p:cNvPicPr>
            <a:picLocks noChangeAspect="1" noChangeArrowheads="1"/>
          </p:cNvPicPr>
          <p:nvPr/>
        </p:nvPicPr>
        <p:blipFill>
          <a:blip r:embed="rId3"/>
          <a:srcRect/>
          <a:stretch>
            <a:fillRect/>
          </a:stretch>
        </p:blipFill>
        <p:spPr bwMode="auto">
          <a:xfrm>
            <a:off x="4038600" y="1600200"/>
            <a:ext cx="4614863" cy="1889125"/>
          </a:xfrm>
          <a:prstGeom prst="rect">
            <a:avLst/>
          </a:prstGeom>
          <a:noFill/>
        </p:spPr>
      </p:pic>
      <p:pic>
        <p:nvPicPr>
          <p:cNvPr id="77829" name="Picture 5" descr="ot_mdm"/>
          <p:cNvPicPr>
            <a:picLocks noChangeAspect="1" noChangeArrowheads="1"/>
          </p:cNvPicPr>
          <p:nvPr/>
        </p:nvPicPr>
        <p:blipFill>
          <a:blip r:embed="rId4"/>
          <a:srcRect l="3247" t="52641" r="6213" b="14772"/>
          <a:stretch>
            <a:fillRect/>
          </a:stretch>
        </p:blipFill>
        <p:spPr bwMode="auto">
          <a:xfrm>
            <a:off x="930275" y="3757613"/>
            <a:ext cx="7612063" cy="2636837"/>
          </a:xfrm>
          <a:prstGeom prst="rect">
            <a:avLst/>
          </a:prstGeom>
          <a:noFill/>
        </p:spPr>
      </p:pic>
      <p:sp>
        <p:nvSpPr>
          <p:cNvPr id="77830" name="Rectangle 6"/>
          <p:cNvSpPr>
            <a:spLocks noGrp="1" noChangeArrowheads="1"/>
          </p:cNvSpPr>
          <p:nvPr>
            <p:ph type="body" idx="1"/>
          </p:nvPr>
        </p:nvSpPr>
        <p:spPr>
          <a:xfrm>
            <a:off x="269875" y="1739900"/>
            <a:ext cx="3616325" cy="1689100"/>
          </a:xfrm>
        </p:spPr>
        <p:txBody>
          <a:bodyPr/>
          <a:lstStyle/>
          <a:p>
            <a:pPr>
              <a:lnSpc>
                <a:spcPct val="90000"/>
              </a:lnSpc>
            </a:pPr>
            <a:r>
              <a:rPr lang="en-US" sz="1800"/>
              <a:t>Orthogonal Transfer Array: A new pixel/CCD chip design to noiselessly remove image motion at high speed (~10 usec)</a:t>
            </a:r>
          </a:p>
          <a:p>
            <a:pPr lvl="1">
              <a:lnSpc>
                <a:spcPct val="90000"/>
              </a:lnSpc>
            </a:pPr>
            <a:endParaRPr lang="en-US" sz="1800"/>
          </a:p>
        </p:txBody>
      </p:sp>
      <p:sp>
        <p:nvSpPr>
          <p:cNvPr id="77831" name="Text Box 7"/>
          <p:cNvSpPr txBox="1">
            <a:spLocks noChangeArrowheads="1"/>
          </p:cNvSpPr>
          <p:nvPr/>
        </p:nvSpPr>
        <p:spPr bwMode="auto">
          <a:xfrm>
            <a:off x="838200" y="6324600"/>
            <a:ext cx="2205038" cy="336550"/>
          </a:xfrm>
          <a:prstGeom prst="rect">
            <a:avLst/>
          </a:prstGeom>
          <a:noFill/>
          <a:ln w="12700">
            <a:noFill/>
            <a:miter lim="800000"/>
            <a:headEnd type="none" w="sm" len="sm"/>
            <a:tailEnd type="none" w="sm" len="sm"/>
          </a:ln>
          <a:effectLst/>
        </p:spPr>
        <p:txBody>
          <a:bodyPr wrap="none">
            <a:prstTxWarp prst="textNoShape">
              <a:avLst/>
            </a:prstTxWarp>
            <a:spAutoFit/>
          </a:bodyPr>
          <a:lstStyle/>
          <a:p>
            <a:pPr algn="l"/>
            <a:r>
              <a:rPr lang="en-US" sz="1600" i="1">
                <a:solidFill>
                  <a:srgbClr val="FFFFFF"/>
                </a:solidFill>
              </a:rPr>
              <a:t>Normal guiding (0.73”)</a:t>
            </a:r>
            <a:endParaRPr lang="en-US" sz="2000">
              <a:solidFill>
                <a:srgbClr val="FFFFFF"/>
              </a:solidFill>
            </a:endParaRPr>
          </a:p>
        </p:txBody>
      </p:sp>
      <p:sp>
        <p:nvSpPr>
          <p:cNvPr id="77832" name="Text Box 8"/>
          <p:cNvSpPr txBox="1">
            <a:spLocks noChangeArrowheads="1"/>
          </p:cNvSpPr>
          <p:nvPr/>
        </p:nvSpPr>
        <p:spPr bwMode="auto">
          <a:xfrm>
            <a:off x="6781800" y="6324600"/>
            <a:ext cx="1889125" cy="336550"/>
          </a:xfrm>
          <a:prstGeom prst="rect">
            <a:avLst/>
          </a:prstGeom>
          <a:noFill/>
          <a:ln w="12700">
            <a:noFill/>
            <a:miter lim="800000"/>
            <a:headEnd type="none" w="sm" len="sm"/>
            <a:tailEnd type="none" w="sm" len="sm"/>
          </a:ln>
          <a:effectLst/>
        </p:spPr>
        <p:txBody>
          <a:bodyPr wrap="none">
            <a:prstTxWarp prst="textNoShape">
              <a:avLst/>
            </a:prstTxWarp>
            <a:spAutoFit/>
          </a:bodyPr>
          <a:lstStyle/>
          <a:p>
            <a:pPr algn="l"/>
            <a:r>
              <a:rPr lang="en-US" sz="1600" i="1">
                <a:solidFill>
                  <a:srgbClr val="FFFFFF"/>
                </a:solidFill>
              </a:rPr>
              <a:t>OT tracking (0.50”)</a:t>
            </a:r>
            <a:endParaRPr lang="en-US" sz="2000">
              <a:solidFill>
                <a:srgbClr val="FFFFFF"/>
              </a:solidFill>
            </a:endParaRPr>
          </a:p>
        </p:txBody>
      </p:sp>
      <p:pic>
        <p:nvPicPr>
          <p:cNvPr id="77833" name="Picture 9"/>
          <p:cNvPicPr>
            <a:picLocks noChangeAspect="1" noChangeArrowheads="1"/>
          </p:cNvPicPr>
          <p:nvPr/>
        </p:nvPicPr>
        <p:blipFill>
          <a:blip r:embed="rId5"/>
          <a:srcRect/>
          <a:stretch>
            <a:fillRect/>
          </a:stretch>
        </p:blipFill>
        <p:spPr bwMode="auto">
          <a:xfrm>
            <a:off x="7315200" y="228600"/>
            <a:ext cx="1295400" cy="1208088"/>
          </a:xfrm>
          <a:prstGeom prst="rect">
            <a:avLst/>
          </a:prstGeom>
          <a:noFill/>
        </p:spPr>
      </p:pic>
      <p:sp>
        <p:nvSpPr>
          <p:cNvPr id="77834" name="Text Box 10"/>
          <p:cNvSpPr txBox="1">
            <a:spLocks noChangeArrowheads="1"/>
          </p:cNvSpPr>
          <p:nvPr/>
        </p:nvSpPr>
        <p:spPr bwMode="auto">
          <a:xfrm>
            <a:off x="304800" y="152400"/>
            <a:ext cx="3733800" cy="457200"/>
          </a:xfrm>
          <a:prstGeom prst="rect">
            <a:avLst/>
          </a:prstGeom>
          <a:noFill/>
          <a:ln w="12700">
            <a:noFill/>
            <a:miter lim="800000"/>
            <a:headEnd type="none" w="sm" len="sm"/>
            <a:tailEnd type="none" w="sm" len="sm"/>
          </a:ln>
          <a:effectLst/>
        </p:spPr>
        <p:txBody>
          <a:bodyPr>
            <a:prstTxWarp prst="textNoShape">
              <a:avLst/>
            </a:prstTxWarp>
            <a:spAutoFit/>
          </a:bodyPr>
          <a:lstStyle/>
          <a:p>
            <a:pPr>
              <a:spcBef>
                <a:spcPct val="50000"/>
              </a:spcBef>
            </a:pPr>
            <a:r>
              <a:rPr lang="en-US" sz="1600">
                <a:solidFill>
                  <a:schemeClr val="bg2"/>
                </a:solidFill>
              </a:rPr>
              <a:t>New Detector Technology with</a:t>
            </a:r>
            <a:r>
              <a:rPr lang="en-US"/>
              <a:t> </a:t>
            </a:r>
          </a:p>
        </p:txBody>
      </p:sp>
    </p:spTree>
  </p:cSld>
  <p:clrMapOvr>
    <a:masterClrMapping/>
  </p:clrMapOvr>
  <p:transition advTm="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6613525" y="6323013"/>
            <a:ext cx="184150" cy="336550"/>
          </a:xfrm>
          <a:prstGeom prst="rect">
            <a:avLst/>
          </a:prstGeom>
          <a:noFill/>
          <a:ln w="9525">
            <a:noFill/>
            <a:miter lim="800000"/>
            <a:headEnd/>
            <a:tailEnd/>
          </a:ln>
          <a:effectLst/>
        </p:spPr>
        <p:txBody>
          <a:bodyPr wrap="none">
            <a:prstTxWarp prst="textNoShape">
              <a:avLst/>
            </a:prstTxWarp>
            <a:spAutoFit/>
          </a:bodyPr>
          <a:lstStyle/>
          <a:p>
            <a:pPr algn="l"/>
            <a:endParaRPr lang="en-US" baseline="-25000">
              <a:latin typeface="Times" pitchFamily="-65" charset="0"/>
            </a:endParaRPr>
          </a:p>
        </p:txBody>
      </p:sp>
      <p:sp>
        <p:nvSpPr>
          <p:cNvPr id="79875" name="Rectangle 3"/>
          <p:cNvSpPr>
            <a:spLocks noChangeArrowheads="1"/>
          </p:cNvSpPr>
          <p:nvPr/>
        </p:nvSpPr>
        <p:spPr bwMode="auto">
          <a:xfrm>
            <a:off x="457200" y="2438400"/>
            <a:ext cx="7772400" cy="1143000"/>
          </a:xfrm>
          <a:prstGeom prst="rect">
            <a:avLst/>
          </a:prstGeom>
          <a:noFill/>
          <a:ln w="9525">
            <a:noFill/>
            <a:miter lim="800000"/>
            <a:headEnd/>
            <a:tailEnd/>
          </a:ln>
          <a:effectLst/>
        </p:spPr>
        <p:txBody>
          <a:bodyPr anchor="ctr">
            <a:prstTxWarp prst="textNoShape">
              <a:avLst/>
            </a:prstTxWarp>
          </a:bodyPr>
          <a:lstStyle/>
          <a:p>
            <a:pPr algn="l">
              <a:buFontTx/>
              <a:buChar char="•"/>
            </a:pPr>
            <a:endParaRPr lang="en-US" sz="1700" b="1">
              <a:solidFill>
                <a:schemeClr val="bg2"/>
              </a:solidFill>
            </a:endParaRPr>
          </a:p>
        </p:txBody>
      </p:sp>
      <p:pic>
        <p:nvPicPr>
          <p:cNvPr id="79876" name="Picture 4"/>
          <p:cNvPicPr preferRelativeResize="0">
            <a:picLocks noGrp="1" noChangeArrowheads="1"/>
          </p:cNvPicPr>
          <p:nvPr>
            <p:ph sz="half" idx="1"/>
          </p:nvPr>
        </p:nvPicPr>
        <p:blipFill>
          <a:blip r:embed="rId2"/>
          <a:srcRect/>
          <a:stretch>
            <a:fillRect/>
          </a:stretch>
        </p:blipFill>
        <p:spPr>
          <a:xfrm>
            <a:off x="4038600" y="1828800"/>
            <a:ext cx="4819650" cy="4954588"/>
          </a:xfrm>
          <a:noFill/>
          <a:ln/>
        </p:spPr>
      </p:pic>
      <p:sp>
        <p:nvSpPr>
          <p:cNvPr id="79877" name="Rectangle 5"/>
          <p:cNvSpPr>
            <a:spLocks noGrp="1" noChangeArrowheads="1"/>
          </p:cNvSpPr>
          <p:nvPr>
            <p:ph type="title" idx="4294967295"/>
          </p:nvPr>
        </p:nvSpPr>
        <p:spPr>
          <a:xfrm>
            <a:off x="1828800" y="304800"/>
            <a:ext cx="5867400" cy="536575"/>
          </a:xfrm>
        </p:spPr>
        <p:txBody>
          <a:bodyPr/>
          <a:lstStyle/>
          <a:p>
            <a:r>
              <a:rPr lang="en-US" sz="2800"/>
              <a:t>The PS1  Focal  Plane</a:t>
            </a:r>
          </a:p>
        </p:txBody>
      </p:sp>
      <p:sp>
        <p:nvSpPr>
          <p:cNvPr id="79878" name="Text Box 6"/>
          <p:cNvSpPr txBox="1">
            <a:spLocks noChangeArrowheads="1"/>
          </p:cNvSpPr>
          <p:nvPr/>
        </p:nvSpPr>
        <p:spPr bwMode="auto">
          <a:xfrm>
            <a:off x="5638800" y="1143000"/>
            <a:ext cx="3276600" cy="336550"/>
          </a:xfrm>
          <a:prstGeom prst="rect">
            <a:avLst/>
          </a:prstGeom>
          <a:noFill/>
          <a:ln w="9525">
            <a:noFill/>
            <a:miter lim="800000"/>
            <a:headEnd/>
            <a:tailEnd/>
          </a:ln>
          <a:effectLst/>
        </p:spPr>
        <p:txBody>
          <a:bodyPr>
            <a:prstTxWarp prst="textNoShape">
              <a:avLst/>
            </a:prstTxWarp>
            <a:spAutoFit/>
          </a:bodyPr>
          <a:lstStyle/>
          <a:p>
            <a:pPr algn="l">
              <a:spcBef>
                <a:spcPct val="50000"/>
              </a:spcBef>
            </a:pPr>
            <a:endParaRPr lang="en-US" baseline="-25000">
              <a:latin typeface="Times" pitchFamily="-65" charset="0"/>
            </a:endParaRPr>
          </a:p>
        </p:txBody>
      </p:sp>
      <p:sp>
        <p:nvSpPr>
          <p:cNvPr id="79879" name="Text Box 7"/>
          <p:cNvSpPr txBox="1">
            <a:spLocks noChangeArrowheads="1"/>
          </p:cNvSpPr>
          <p:nvPr/>
        </p:nvSpPr>
        <p:spPr bwMode="auto">
          <a:xfrm>
            <a:off x="304800" y="1004888"/>
            <a:ext cx="3581400" cy="2868612"/>
          </a:xfrm>
          <a:prstGeom prst="rect">
            <a:avLst/>
          </a:prstGeom>
          <a:noFill/>
          <a:ln w="9525">
            <a:noFill/>
            <a:miter lim="800000"/>
            <a:headEnd/>
            <a:tailEnd/>
          </a:ln>
          <a:effectLst/>
        </p:spPr>
        <p:txBody>
          <a:bodyPr anchor="b">
            <a:prstTxWarp prst="textNoShape">
              <a:avLst/>
            </a:prstTxWarp>
            <a:spAutoFit/>
          </a:bodyPr>
          <a:lstStyle/>
          <a:p>
            <a:pPr algn="l">
              <a:lnSpc>
                <a:spcPct val="90000"/>
              </a:lnSpc>
              <a:spcBef>
                <a:spcPct val="50000"/>
              </a:spcBef>
              <a:buFontTx/>
              <a:buChar char="•"/>
            </a:pPr>
            <a:r>
              <a:rPr lang="en-US" sz="2000">
                <a:solidFill>
                  <a:schemeClr val="bg2"/>
                </a:solidFill>
              </a:rPr>
              <a:t> The 1.4 Gigapixel Camera is an array of arrays.</a:t>
            </a:r>
          </a:p>
          <a:p>
            <a:pPr algn="l">
              <a:lnSpc>
                <a:spcPct val="90000"/>
              </a:lnSpc>
              <a:spcBef>
                <a:spcPct val="50000"/>
              </a:spcBef>
              <a:buFontTx/>
              <a:buChar char="•"/>
            </a:pPr>
            <a:r>
              <a:rPr lang="en-US" sz="2000">
                <a:solidFill>
                  <a:schemeClr val="bg2"/>
                </a:solidFill>
              </a:rPr>
              <a:t>  Each OTA chip can assign any 600x600 cell to be read at video rates for a guide star signal.</a:t>
            </a:r>
          </a:p>
          <a:p>
            <a:pPr algn="l">
              <a:lnSpc>
                <a:spcPct val="90000"/>
              </a:lnSpc>
              <a:spcBef>
                <a:spcPct val="50000"/>
              </a:spcBef>
              <a:buFontTx/>
              <a:buChar char="•"/>
            </a:pPr>
            <a:r>
              <a:rPr lang="en-US" sz="2000">
                <a:solidFill>
                  <a:schemeClr val="bg2"/>
                </a:solidFill>
              </a:rPr>
              <a:t>  Guide star signals can command local cells to track motion of guide stars.</a:t>
            </a:r>
          </a:p>
        </p:txBody>
      </p:sp>
      <p:pic>
        <p:nvPicPr>
          <p:cNvPr id="79880" name="Picture 8" descr="ota_cells"/>
          <p:cNvPicPr>
            <a:picLocks noGrp="1" noChangeAspect="1" noChangeArrowheads="1"/>
          </p:cNvPicPr>
          <p:nvPr>
            <p:ph sz="half" idx="2"/>
          </p:nvPr>
        </p:nvPicPr>
        <p:blipFill>
          <a:blip r:embed="rId3"/>
          <a:srcRect/>
          <a:stretch>
            <a:fillRect/>
          </a:stretch>
        </p:blipFill>
        <p:spPr>
          <a:xfrm>
            <a:off x="457200" y="4114800"/>
            <a:ext cx="3581400" cy="2205038"/>
          </a:xfrm>
          <a:noFill/>
          <a:ln/>
        </p:spPr>
      </p:pic>
    </p:spTree>
  </p:cSld>
  <p:clrMapOvr>
    <a:masterClrMapping/>
  </p:clrMapOvr>
  <p:transition advTm="5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Slide Number Placeholder 4"/>
          <p:cNvSpPr>
            <a:spLocks noGrp="1"/>
          </p:cNvSpPr>
          <p:nvPr>
            <p:ph type="sldNum" sz="quarter" idx="12"/>
          </p:nvPr>
        </p:nvSpPr>
        <p:spPr>
          <a:noFill/>
        </p:spPr>
        <p:txBody>
          <a:bodyPr/>
          <a:lstStyle/>
          <a:p>
            <a:fld id="{D0008CF0-E872-954C-AA3D-0DE359A899C3}" type="slidenum">
              <a:rPr lang="en-US"/>
              <a:pPr/>
              <a:t>34</a:t>
            </a:fld>
            <a:endParaRPr lang="en-US"/>
          </a:p>
        </p:txBody>
      </p:sp>
      <p:sp>
        <p:nvSpPr>
          <p:cNvPr id="89091" name="Rectangle 2"/>
          <p:cNvSpPr>
            <a:spLocks noGrp="1" noChangeArrowheads="1"/>
          </p:cNvSpPr>
          <p:nvPr>
            <p:ph type="title"/>
          </p:nvPr>
        </p:nvSpPr>
        <p:spPr>
          <a:xfrm>
            <a:off x="1295400" y="0"/>
            <a:ext cx="6734175" cy="801687"/>
          </a:xfrm>
        </p:spPr>
        <p:txBody>
          <a:bodyPr/>
          <a:lstStyle/>
          <a:p>
            <a:pPr eaLnBrk="1" hangingPunct="1"/>
            <a:r>
              <a:rPr lang="en-US" dirty="0"/>
              <a:t>GPC1</a:t>
            </a:r>
            <a:r>
              <a:rPr lang="en-US" dirty="0" smtClean="0"/>
              <a:t> Focal Plane and “Image’’ Format</a:t>
            </a:r>
            <a:endParaRPr lang="en-US" dirty="0"/>
          </a:p>
        </p:txBody>
      </p:sp>
      <p:pic>
        <p:nvPicPr>
          <p:cNvPr id="89092" name="Picture 3" descr="focal_plane_lot3"/>
          <p:cNvPicPr>
            <a:picLocks noChangeAspect="1" noChangeArrowheads="1"/>
          </p:cNvPicPr>
          <p:nvPr/>
        </p:nvPicPr>
        <p:blipFill>
          <a:blip r:embed="rId3"/>
          <a:srcRect/>
          <a:stretch>
            <a:fillRect/>
          </a:stretch>
        </p:blipFill>
        <p:spPr bwMode="auto">
          <a:xfrm>
            <a:off x="3665538" y="930275"/>
            <a:ext cx="5230812" cy="5230813"/>
          </a:xfrm>
          <a:prstGeom prst="rect">
            <a:avLst/>
          </a:prstGeom>
          <a:noFill/>
          <a:ln w="9525">
            <a:noFill/>
            <a:miter lim="800000"/>
            <a:headEnd/>
            <a:tailEnd/>
          </a:ln>
        </p:spPr>
      </p:pic>
      <p:sp>
        <p:nvSpPr>
          <p:cNvPr id="89093" name="Rectangle 4"/>
          <p:cNvSpPr>
            <a:spLocks noChangeArrowheads="1"/>
          </p:cNvSpPr>
          <p:nvPr/>
        </p:nvSpPr>
        <p:spPr bwMode="auto">
          <a:xfrm>
            <a:off x="139700" y="995362"/>
            <a:ext cx="3746500" cy="5634037"/>
          </a:xfrm>
          <a:prstGeom prst="rect">
            <a:avLst/>
          </a:prstGeom>
          <a:noFill/>
          <a:ln w="9525">
            <a:noFill/>
            <a:miter lim="800000"/>
            <a:headEnd/>
            <a:tailEnd/>
          </a:ln>
        </p:spPr>
        <p:txBody>
          <a:bodyPr>
            <a:prstTxWarp prst="textNoShape">
              <a:avLst/>
            </a:prstTxWarp>
          </a:bodyPr>
          <a:lstStyle/>
          <a:p>
            <a:pPr marL="231775" indent="-231775" eaLnBrk="0" hangingPunct="0">
              <a:spcBef>
                <a:spcPct val="20000"/>
              </a:spcBef>
              <a:buClr>
                <a:srgbClr val="0237BC"/>
              </a:buClr>
              <a:buSzPct val="100000"/>
              <a:buFont typeface="Wingdings" charset="2"/>
              <a:buChar char="§"/>
            </a:pPr>
            <a:r>
              <a:rPr lang="en-US" sz="2000" dirty="0" smtClean="0"/>
              <a:t>A GPC “Exposure”</a:t>
            </a:r>
          </a:p>
          <a:p>
            <a:pPr marL="571500" lvl="1" indent="-225425" eaLnBrk="0" hangingPunct="0">
              <a:spcBef>
                <a:spcPct val="20000"/>
              </a:spcBef>
              <a:buClr>
                <a:srgbClr val="0237BC"/>
              </a:buClr>
              <a:buSzPct val="100000"/>
              <a:buFontTx/>
              <a:buChar char="•"/>
            </a:pPr>
            <a:r>
              <a:rPr lang="en-US" sz="2000" dirty="0" smtClean="0"/>
              <a:t>Data from 60 OT </a:t>
            </a:r>
            <a:r>
              <a:rPr lang="en-US" sz="2000" dirty="0" err="1" smtClean="0"/>
              <a:t>CCD’s</a:t>
            </a:r>
            <a:r>
              <a:rPr lang="en-US" sz="2000" dirty="0" smtClean="0"/>
              <a:t>  with 10 micron pixels</a:t>
            </a:r>
          </a:p>
          <a:p>
            <a:pPr marL="571500" lvl="1" indent="-225425" eaLnBrk="0" hangingPunct="0">
              <a:spcBef>
                <a:spcPct val="20000"/>
              </a:spcBef>
              <a:buClr>
                <a:srgbClr val="0237BC"/>
              </a:buClr>
              <a:buSzPct val="100000"/>
              <a:buFontTx/>
              <a:buChar char="•"/>
            </a:pPr>
            <a:r>
              <a:rPr lang="en-US" sz="2000" dirty="0" smtClean="0"/>
              <a:t>Each CCD, 64 cells</a:t>
            </a:r>
          </a:p>
          <a:p>
            <a:pPr marL="571500" lvl="1" indent="-225425" eaLnBrk="0" hangingPunct="0">
              <a:spcBef>
                <a:spcPct val="20000"/>
              </a:spcBef>
              <a:buClr>
                <a:srgbClr val="0237BC"/>
              </a:buClr>
              <a:buSzPct val="100000"/>
              <a:buFontTx/>
              <a:buChar char="•"/>
            </a:pPr>
            <a:r>
              <a:rPr lang="en-US" sz="2000" dirty="0" smtClean="0"/>
              <a:t>Up to one cell per CCD can be run in video mode.</a:t>
            </a:r>
          </a:p>
          <a:p>
            <a:pPr marL="571500" lvl="1" indent="-225425" eaLnBrk="0" hangingPunct="0">
              <a:spcBef>
                <a:spcPct val="20000"/>
              </a:spcBef>
              <a:buClr>
                <a:srgbClr val="0237BC"/>
              </a:buClr>
              <a:buSzPct val="100000"/>
              <a:buFontTx/>
              <a:buChar char="•"/>
            </a:pPr>
            <a:r>
              <a:rPr lang="en-US" sz="2000" dirty="0" smtClean="0"/>
              <a:t>“Image” is 60 fits files</a:t>
            </a:r>
          </a:p>
          <a:p>
            <a:pPr marL="571500" lvl="1" indent="-225425" eaLnBrk="0" hangingPunct="0">
              <a:spcBef>
                <a:spcPct val="20000"/>
              </a:spcBef>
              <a:buClr>
                <a:srgbClr val="0237BC"/>
              </a:buClr>
              <a:buSzPct val="100000"/>
              <a:buFontTx/>
              <a:buChar char="•"/>
            </a:pPr>
            <a:r>
              <a:rPr lang="en-US" sz="2000" dirty="0" smtClean="0"/>
              <a:t>Each FITS file is a cube of 64 images, one of which may itself be a cube of video images.</a:t>
            </a:r>
          </a:p>
          <a:p>
            <a:pPr marL="231775" indent="-231775" eaLnBrk="0" hangingPunct="0">
              <a:spcBef>
                <a:spcPct val="20000"/>
              </a:spcBef>
              <a:buClr>
                <a:srgbClr val="0237BC"/>
              </a:buClr>
              <a:buSzPct val="100000"/>
              <a:buFont typeface="Wingdings" charset="2"/>
              <a:buChar char="§"/>
            </a:pPr>
            <a:r>
              <a:rPr lang="en-US" sz="2000" dirty="0"/>
              <a:t>Cyan circle = 3º</a:t>
            </a:r>
          </a:p>
          <a:p>
            <a:pPr marL="571500" lvl="1" indent="-225425" eaLnBrk="0" hangingPunct="0">
              <a:spcBef>
                <a:spcPct val="20000"/>
              </a:spcBef>
              <a:buClr>
                <a:srgbClr val="0237BC"/>
              </a:buClr>
              <a:buSzPct val="100000"/>
              <a:buFontTx/>
              <a:buChar char="•"/>
            </a:pPr>
            <a:r>
              <a:rPr lang="en-US" sz="2000" dirty="0"/>
              <a:t>1.7% loss</a:t>
            </a:r>
          </a:p>
          <a:p>
            <a:pPr marL="231775" indent="-231775" eaLnBrk="0" hangingPunct="0">
              <a:spcBef>
                <a:spcPct val="20000"/>
              </a:spcBef>
              <a:buClr>
                <a:srgbClr val="0237BC"/>
              </a:buClr>
              <a:buSzPct val="100000"/>
              <a:buFont typeface="Wingdings" charset="2"/>
              <a:buChar char="§"/>
            </a:pPr>
            <a:r>
              <a:rPr lang="en-US" sz="2000" dirty="0"/>
              <a:t>Black circle = 3.3º</a:t>
            </a:r>
          </a:p>
          <a:p>
            <a:pPr marL="571500" lvl="1" indent="-225425" eaLnBrk="0" hangingPunct="0">
              <a:spcBef>
                <a:spcPct val="20000"/>
              </a:spcBef>
              <a:buClr>
                <a:srgbClr val="0237BC"/>
              </a:buClr>
              <a:buSzPct val="100000"/>
              <a:buFontTx/>
              <a:buChar char="•"/>
            </a:pPr>
            <a:r>
              <a:rPr lang="en-US" sz="2000" dirty="0"/>
              <a:t>3.4% loss</a:t>
            </a:r>
            <a:endParaRPr lang="en-US" sz="2000" dirty="0" smtClean="0"/>
          </a:p>
          <a:p>
            <a:pPr marL="231775" indent="-231775" eaLnBrk="0" hangingPunct="0">
              <a:spcBef>
                <a:spcPct val="20000"/>
              </a:spcBef>
              <a:buClr>
                <a:srgbClr val="0237BC"/>
              </a:buClr>
              <a:buSzPct val="100000"/>
            </a:pPr>
            <a:endParaRPr lang="en-US" sz="2000" dirty="0" smtClean="0"/>
          </a:p>
          <a:p>
            <a:pPr marL="231775" indent="-231775" eaLnBrk="0" hangingPunct="0">
              <a:spcBef>
                <a:spcPct val="20000"/>
              </a:spcBef>
              <a:buClr>
                <a:srgbClr val="0237BC"/>
              </a:buClr>
              <a:buSzPct val="100000"/>
              <a:buFont typeface="Wingdings" charset="2"/>
              <a:buChar char="§"/>
            </a:pPr>
            <a:endParaRPr lang="en-US" sz="2400" dirty="0"/>
          </a:p>
        </p:txBody>
      </p:sp>
    </p:spTree>
  </p:cSld>
  <p:clrMapOvr>
    <a:masterClrMapping/>
  </p:clrMapOvr>
  <p:transition advTm="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228600" y="228600"/>
            <a:ext cx="7807680" cy="311073"/>
          </a:xfrm>
          <a:ln/>
        </p:spPr>
        <p:txBody>
          <a:bodyPr tIns="19201"/>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smtClean="0"/>
              <a:t>3pi Survey Observing </a:t>
            </a:r>
            <a:r>
              <a:rPr lang="en-US" dirty="0"/>
              <a:t>Strategy : Extensive Dithers</a:t>
            </a:r>
          </a:p>
        </p:txBody>
      </p:sp>
      <p:sp>
        <p:nvSpPr>
          <p:cNvPr id="92162" name="Rectangle 2"/>
          <p:cNvSpPr>
            <a:spLocks noGrp="1" noChangeArrowheads="1"/>
          </p:cNvSpPr>
          <p:nvPr>
            <p:ph type="body" idx="1"/>
          </p:nvPr>
        </p:nvSpPr>
        <p:spPr>
          <a:xfrm>
            <a:off x="0" y="609600"/>
            <a:ext cx="8228160" cy="4526396"/>
          </a:xfrm>
          <a:ln/>
        </p:spPr>
        <p:txBody>
          <a:bodyPr/>
          <a:lstStyle/>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initial </a:t>
            </a:r>
            <a:r>
              <a:rPr lang="en-US" sz="1800" dirty="0" err="1"/>
              <a:t>tesselation</a:t>
            </a:r>
            <a:r>
              <a:rPr lang="en-US" sz="1800" dirty="0"/>
              <a:t> uses</a:t>
            </a:r>
            <a:r>
              <a:rPr lang="en-US" sz="1800" dirty="0" smtClean="0"/>
              <a:t> quasi-hexagonally spaced bore-sites</a:t>
            </a:r>
            <a:endParaRPr lang="en-US" sz="1800" dirty="0"/>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each hex is </a:t>
            </a:r>
            <a:r>
              <a:rPr lang="en-US" sz="1800" dirty="0" smtClean="0"/>
              <a:t>3.1 </a:t>
            </a:r>
            <a:r>
              <a:rPr lang="en-US" sz="1800" dirty="0"/>
              <a:t>degree </a:t>
            </a:r>
            <a:r>
              <a:rPr lang="en-US" sz="1800" dirty="0" smtClean="0"/>
              <a:t>diameter</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maximum inscribed hex in focal plane (focal plane rotation)</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1800" dirty="0"/>
              <a:t>~20% </a:t>
            </a:r>
            <a:r>
              <a:rPr lang="en-US" sz="1800" dirty="0" err="1"/>
              <a:t>unvignetted</a:t>
            </a:r>
            <a:r>
              <a:rPr lang="en-US" sz="1800" dirty="0"/>
              <a:t> area overlap with neighbors in same </a:t>
            </a:r>
            <a:r>
              <a:rPr lang="en-US" dirty="0"/>
              <a:t>dither</a:t>
            </a:r>
          </a:p>
        </p:txBody>
      </p:sp>
      <p:pic>
        <p:nvPicPr>
          <p:cNvPr id="92163" name="Picture 3"/>
          <p:cNvPicPr>
            <a:picLocks noChangeAspect="1" noChangeArrowheads="1"/>
          </p:cNvPicPr>
          <p:nvPr/>
        </p:nvPicPr>
        <p:blipFill>
          <a:blip r:embed="rId3"/>
          <a:srcRect/>
          <a:stretch>
            <a:fillRect/>
          </a:stretch>
        </p:blipFill>
        <p:spPr bwMode="auto">
          <a:xfrm>
            <a:off x="412208" y="2514600"/>
            <a:ext cx="4007392" cy="4007813"/>
          </a:xfrm>
          <a:prstGeom prst="rect">
            <a:avLst/>
          </a:prstGeom>
          <a:noFill/>
          <a:ln w="9525">
            <a:noFill/>
            <a:round/>
            <a:headEnd/>
            <a:tailEnd/>
          </a:ln>
          <a:effectLst/>
        </p:spPr>
      </p:pic>
      <p:pic>
        <p:nvPicPr>
          <p:cNvPr id="92164" name="Picture 4"/>
          <p:cNvPicPr>
            <a:picLocks noChangeAspect="1" noChangeArrowheads="1"/>
          </p:cNvPicPr>
          <p:nvPr/>
        </p:nvPicPr>
        <p:blipFill>
          <a:blip r:embed="rId4"/>
          <a:srcRect/>
          <a:stretch>
            <a:fillRect/>
          </a:stretch>
        </p:blipFill>
        <p:spPr bwMode="auto">
          <a:xfrm>
            <a:off x="4724400" y="2438400"/>
            <a:ext cx="4038600" cy="4039024"/>
          </a:xfrm>
          <a:prstGeom prst="rect">
            <a:avLst/>
          </a:prstGeom>
          <a:noFill/>
          <a:ln w="9525">
            <a:noFill/>
            <a:round/>
            <a:headEnd/>
            <a:tailEnd/>
          </a:ln>
          <a:effectLst/>
        </p:spPr>
      </p:pic>
      <p:sp>
        <p:nvSpPr>
          <p:cNvPr id="92165" name="Text Box 5"/>
          <p:cNvSpPr txBox="1">
            <a:spLocks noChangeArrowheads="1"/>
          </p:cNvSpPr>
          <p:nvPr/>
        </p:nvSpPr>
        <p:spPr bwMode="auto">
          <a:xfrm>
            <a:off x="518401" y="2177509"/>
            <a:ext cx="168048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 pos="1313299" algn="l"/>
              </a:tabLst>
            </a:pPr>
            <a:r>
              <a:rPr lang="en-US" dirty="0">
                <a:solidFill>
                  <a:srgbClr val="000000"/>
                </a:solidFill>
                <a:ea typeface="DejaVu Sans" charset="0"/>
                <a:cs typeface="DejaVu Sans" charset="0"/>
              </a:rPr>
              <a:t>initial </a:t>
            </a:r>
            <a:r>
              <a:rPr lang="en-US" dirty="0" err="1">
                <a:solidFill>
                  <a:srgbClr val="000000"/>
                </a:solidFill>
                <a:ea typeface="DejaVu Sans" charset="0"/>
                <a:cs typeface="DejaVu Sans" charset="0"/>
              </a:rPr>
              <a:t>tessalation</a:t>
            </a:r>
            <a:endParaRPr lang="en-US" dirty="0">
              <a:solidFill>
                <a:srgbClr val="000000"/>
              </a:solidFill>
              <a:ea typeface="DejaVu Sans" charset="0"/>
              <a:cs typeface="DejaVu Sans" charset="0"/>
            </a:endParaRPr>
          </a:p>
        </p:txBody>
      </p:sp>
      <p:sp>
        <p:nvSpPr>
          <p:cNvPr id="92166" name="Text Box 6"/>
          <p:cNvSpPr txBox="1">
            <a:spLocks noChangeArrowheads="1"/>
          </p:cNvSpPr>
          <p:nvPr/>
        </p:nvSpPr>
        <p:spPr bwMode="auto">
          <a:xfrm>
            <a:off x="4724400" y="2133600"/>
            <a:ext cx="194400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 pos="1313299" algn="l"/>
              </a:tabLst>
            </a:pPr>
            <a:r>
              <a:rPr lang="en-US" dirty="0">
                <a:solidFill>
                  <a:srgbClr val="000000"/>
                </a:solidFill>
                <a:ea typeface="DejaVu Sans" charset="0"/>
                <a:cs typeface="DejaVu Sans" charset="0"/>
              </a:rPr>
              <a:t>second pass, offset</a:t>
            </a:r>
          </a:p>
        </p:txBody>
      </p:sp>
      <p:sp>
        <p:nvSpPr>
          <p:cNvPr id="92167" name="AutoShape 7"/>
          <p:cNvSpPr>
            <a:spLocks noChangeArrowheads="1"/>
          </p:cNvSpPr>
          <p:nvPr/>
        </p:nvSpPr>
        <p:spPr bwMode="auto">
          <a:xfrm rot="21600000">
            <a:off x="1607041" y="3538452"/>
            <a:ext cx="851040" cy="855450"/>
          </a:xfrm>
          <a:prstGeom prst="roundRect">
            <a:avLst>
              <a:gd name="adj" fmla="val 167"/>
            </a:avLst>
          </a:prstGeom>
          <a:noFill/>
          <a:ln w="18360">
            <a:solidFill>
              <a:srgbClr val="0047FF"/>
            </a:solidFill>
            <a:round/>
            <a:headEnd/>
            <a:tailEnd/>
          </a:ln>
          <a:effectLst/>
        </p:spPr>
        <p:txBody>
          <a:bodyPr wrap="none" lIns="82945" tIns="41473" rIns="82945" bIns="41473" anchor="ctr">
            <a:prstTxWarp prst="textNoShape">
              <a:avLst/>
            </a:prstTxWarp>
          </a:bodyPr>
          <a:lstStyle/>
          <a:p>
            <a:endParaRPr lang="en-US"/>
          </a:p>
        </p:txBody>
      </p:sp>
      <p:sp>
        <p:nvSpPr>
          <p:cNvPr id="92168" name="Oval 8"/>
          <p:cNvSpPr>
            <a:spLocks noChangeArrowheads="1"/>
          </p:cNvSpPr>
          <p:nvPr/>
        </p:nvSpPr>
        <p:spPr bwMode="auto">
          <a:xfrm>
            <a:off x="1571040" y="3511089"/>
            <a:ext cx="915840" cy="917377"/>
          </a:xfrm>
          <a:prstGeom prst="ellipse">
            <a:avLst/>
          </a:prstGeom>
          <a:noFill/>
          <a:ln w="18360">
            <a:solidFill>
              <a:srgbClr val="000000"/>
            </a:solidFill>
            <a:round/>
            <a:headEnd/>
            <a:tailEnd/>
          </a:ln>
          <a:effectLst/>
        </p:spPr>
        <p:txBody>
          <a:bodyPr wrap="none" lIns="82945" tIns="41473" rIns="82945" bIns="41473" anchor="ctr">
            <a:prstTxWarp prst="textNoShape">
              <a:avLst/>
            </a:prstTxWarp>
          </a:bodyPr>
          <a:lstStyle/>
          <a:p>
            <a:endParaRPr lang="en-US"/>
          </a:p>
        </p:txBody>
      </p:sp>
      <p:sp>
        <p:nvSpPr>
          <p:cNvPr id="92169" name="Oval 9"/>
          <p:cNvSpPr>
            <a:spLocks noChangeArrowheads="1"/>
          </p:cNvSpPr>
          <p:nvPr/>
        </p:nvSpPr>
        <p:spPr bwMode="auto">
          <a:xfrm>
            <a:off x="1522081" y="3460684"/>
            <a:ext cx="1016640" cy="1016747"/>
          </a:xfrm>
          <a:prstGeom prst="ellipse">
            <a:avLst/>
          </a:prstGeom>
          <a:noFill/>
          <a:ln w="18360">
            <a:solidFill>
              <a:srgbClr val="808080"/>
            </a:solidFill>
            <a:round/>
            <a:headEnd/>
            <a:tailEnd/>
          </a:ln>
          <a:effectLst/>
        </p:spPr>
        <p:txBody>
          <a:bodyPr wrap="none" lIns="82945" tIns="41473" rIns="82945" bIns="41473" anchor="ctr">
            <a:prstTxWarp prst="textNoShape">
              <a:avLst/>
            </a:prstTxWarp>
          </a:bodyPr>
          <a:lstStyle/>
          <a:p>
            <a:endParaRPr lang="en-US"/>
          </a:p>
        </p:txBody>
      </p:sp>
    </p:spTree>
  </p:cSld>
  <p:clrMapOvr>
    <a:masterClrMapping/>
  </p:clrMapOvr>
  <p:transition advTm="5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207360" y="463729"/>
            <a:ext cx="7807680" cy="311073"/>
          </a:xfrm>
          <a:ln/>
        </p:spPr>
        <p:txBody>
          <a:bodyPr tIns="19201"/>
          <a:lstStyle/>
          <a:p>
            <a:pPr>
              <a:tabLst>
                <a:tab pos="656650" algn="l"/>
                <a:tab pos="1313299" algn="l"/>
                <a:tab pos="1969949" algn="l"/>
                <a:tab pos="2626599" algn="l"/>
                <a:tab pos="3283248" algn="l"/>
                <a:tab pos="3939898" algn="l"/>
                <a:tab pos="4596548" algn="l"/>
                <a:tab pos="5253198" algn="l"/>
                <a:tab pos="5909847" algn="l"/>
                <a:tab pos="6566497" algn="l"/>
                <a:tab pos="7223147" algn="l"/>
              </a:tabLst>
            </a:pPr>
            <a:r>
              <a:rPr lang="en-US" dirty="0"/>
              <a:t>Observing Strategy : Extensive Dithers</a:t>
            </a:r>
          </a:p>
        </p:txBody>
      </p:sp>
      <p:sp>
        <p:nvSpPr>
          <p:cNvPr id="93186" name="Rectangle 2"/>
          <p:cNvSpPr>
            <a:spLocks noGrp="1" noChangeArrowheads="1"/>
          </p:cNvSpPr>
          <p:nvPr>
            <p:ph type="body" idx="1"/>
          </p:nvPr>
        </p:nvSpPr>
        <p:spPr>
          <a:xfrm>
            <a:off x="103680" y="829527"/>
            <a:ext cx="8228160" cy="4526396"/>
          </a:xfrm>
          <a:ln/>
        </p:spPr>
        <p:txBody>
          <a:bodyPr/>
          <a:lstStyle/>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initial </a:t>
            </a:r>
            <a:r>
              <a:rPr lang="en-US" dirty="0" err="1"/>
              <a:t>tesselation</a:t>
            </a:r>
            <a:r>
              <a:rPr lang="en-US" dirty="0"/>
              <a:t> uses hexagon-spaced </a:t>
            </a:r>
            <a:r>
              <a:rPr lang="en-US" dirty="0" err="1"/>
              <a:t>boresites</a:t>
            </a:r>
            <a:endParaRPr lang="en-US" dirty="0"/>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each hex is 3.0 degree diameters (best IQ region)</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maximum inscribed hex in focal plane (focal plane rotation)</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dirty="0"/>
              <a:t>repeated, offset </a:t>
            </a:r>
            <a:r>
              <a:rPr lang="en-US" dirty="0" err="1"/>
              <a:t>tessalations</a:t>
            </a:r>
            <a:r>
              <a:rPr lang="en-US" dirty="0"/>
              <a:t> increase density</a:t>
            </a:r>
          </a:p>
        </p:txBody>
      </p:sp>
      <p:pic>
        <p:nvPicPr>
          <p:cNvPr id="93187" name="Picture 3"/>
          <p:cNvPicPr>
            <a:picLocks noChangeAspect="1" noChangeArrowheads="1"/>
          </p:cNvPicPr>
          <p:nvPr/>
        </p:nvPicPr>
        <p:blipFill>
          <a:blip r:embed="rId3"/>
          <a:srcRect/>
          <a:stretch>
            <a:fillRect/>
          </a:stretch>
        </p:blipFill>
        <p:spPr bwMode="auto">
          <a:xfrm>
            <a:off x="4769280" y="2580751"/>
            <a:ext cx="3931200" cy="3931613"/>
          </a:xfrm>
          <a:prstGeom prst="rect">
            <a:avLst/>
          </a:prstGeom>
          <a:noFill/>
          <a:ln w="9525">
            <a:noFill/>
            <a:round/>
            <a:headEnd/>
            <a:tailEnd/>
          </a:ln>
          <a:effectLst/>
        </p:spPr>
      </p:pic>
      <p:pic>
        <p:nvPicPr>
          <p:cNvPr id="93188" name="Picture 4"/>
          <p:cNvPicPr>
            <a:picLocks noChangeAspect="1" noChangeArrowheads="1"/>
          </p:cNvPicPr>
          <p:nvPr/>
        </p:nvPicPr>
        <p:blipFill>
          <a:blip r:embed="rId4"/>
          <a:srcRect/>
          <a:stretch>
            <a:fillRect/>
          </a:stretch>
        </p:blipFill>
        <p:spPr bwMode="auto">
          <a:xfrm>
            <a:off x="423360" y="2580751"/>
            <a:ext cx="3931200" cy="3931613"/>
          </a:xfrm>
          <a:prstGeom prst="rect">
            <a:avLst/>
          </a:prstGeom>
          <a:noFill/>
          <a:ln w="9525">
            <a:noFill/>
            <a:round/>
            <a:headEnd/>
            <a:tailEnd/>
          </a:ln>
          <a:effectLst/>
        </p:spPr>
      </p:pic>
      <p:sp>
        <p:nvSpPr>
          <p:cNvPr id="93189" name="Text Box 5"/>
          <p:cNvSpPr txBox="1">
            <a:spLocks noChangeArrowheads="1"/>
          </p:cNvSpPr>
          <p:nvPr/>
        </p:nvSpPr>
        <p:spPr bwMode="auto">
          <a:xfrm>
            <a:off x="518401" y="2177509"/>
            <a:ext cx="168048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 pos="1313299" algn="l"/>
              </a:tabLst>
            </a:pPr>
            <a:r>
              <a:rPr lang="en-US" dirty="0">
                <a:solidFill>
                  <a:srgbClr val="000000"/>
                </a:solidFill>
                <a:ea typeface="DejaVu Sans" charset="0"/>
                <a:cs typeface="DejaVu Sans" charset="0"/>
              </a:rPr>
              <a:t>initial </a:t>
            </a:r>
            <a:r>
              <a:rPr lang="en-US" dirty="0" err="1">
                <a:solidFill>
                  <a:srgbClr val="000000"/>
                </a:solidFill>
                <a:ea typeface="DejaVu Sans" charset="0"/>
                <a:cs typeface="DejaVu Sans" charset="0"/>
              </a:rPr>
              <a:t>tessalation</a:t>
            </a:r>
            <a:endParaRPr lang="en-US" dirty="0">
              <a:solidFill>
                <a:srgbClr val="000000"/>
              </a:solidFill>
              <a:ea typeface="DejaVu Sans" charset="0"/>
              <a:cs typeface="DejaVu Sans" charset="0"/>
            </a:endParaRPr>
          </a:p>
        </p:txBody>
      </p:sp>
      <p:sp>
        <p:nvSpPr>
          <p:cNvPr id="93190" name="Text Box 6"/>
          <p:cNvSpPr txBox="1">
            <a:spLocks noChangeArrowheads="1"/>
          </p:cNvSpPr>
          <p:nvPr/>
        </p:nvSpPr>
        <p:spPr bwMode="auto">
          <a:xfrm>
            <a:off x="4769280" y="2281200"/>
            <a:ext cx="992160" cy="313953"/>
          </a:xfrm>
          <a:prstGeom prst="rect">
            <a:avLst/>
          </a:prstGeom>
          <a:noFill/>
          <a:ln w="9525">
            <a:noFill/>
            <a:round/>
            <a:headEnd/>
            <a:tailEnd/>
          </a:ln>
          <a:effectLst/>
        </p:spPr>
        <p:txBody>
          <a:bodyPr wrap="none" lIns="81639" tIns="55221" rIns="81639" bIns="40820">
            <a:prstTxWarp prst="textNoShape">
              <a:avLst/>
            </a:prstTxWarp>
          </a:bodyPr>
          <a:lstStyle/>
          <a:p>
            <a:pPr>
              <a:tabLst>
                <a:tab pos="656650" algn="l"/>
              </a:tabLst>
            </a:pPr>
            <a:r>
              <a:rPr lang="en-US" dirty="0">
                <a:solidFill>
                  <a:srgbClr val="000000"/>
                </a:solidFill>
                <a:ea typeface="DejaVu Sans" charset="0"/>
                <a:cs typeface="DejaVu Sans" charset="0"/>
              </a:rPr>
              <a:t>6 passes</a:t>
            </a:r>
          </a:p>
        </p:txBody>
      </p:sp>
    </p:spTree>
  </p:cSld>
  <p:clrMapOvr>
    <a:masterClrMapping/>
  </p:clrMapOvr>
  <p:transition advTm="50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37</a:t>
            </a:fld>
            <a:endParaRPr lang="en-US"/>
          </a:p>
        </p:txBody>
      </p:sp>
      <p:pic>
        <p:nvPicPr>
          <p:cNvPr id="6" name="Picture 5" descr="tessellation_4432.gif"/>
          <p:cNvPicPr>
            <a:picLocks noChangeAspect="1"/>
          </p:cNvPicPr>
          <p:nvPr/>
        </p:nvPicPr>
        <p:blipFill>
          <a:blip r:embed="rId2"/>
          <a:stretch>
            <a:fillRect/>
          </a:stretch>
        </p:blipFill>
        <p:spPr>
          <a:xfrm>
            <a:off x="-304800" y="2057400"/>
            <a:ext cx="4876800" cy="3709625"/>
          </a:xfrm>
          <a:prstGeom prst="rect">
            <a:avLst/>
          </a:prstGeom>
        </p:spPr>
      </p:pic>
      <p:pic>
        <p:nvPicPr>
          <p:cNvPr id="7" name="Picture 3"/>
          <p:cNvPicPr>
            <a:picLocks noChangeAspect="1" noChangeArrowheads="1"/>
          </p:cNvPicPr>
          <p:nvPr/>
        </p:nvPicPr>
        <p:blipFill>
          <a:blip r:embed="rId3"/>
          <a:srcRect/>
          <a:stretch>
            <a:fillRect/>
          </a:stretch>
        </p:blipFill>
        <p:spPr bwMode="auto">
          <a:xfrm>
            <a:off x="4718050" y="1828800"/>
            <a:ext cx="4425950" cy="4100513"/>
          </a:xfrm>
          <a:prstGeom prst="rect">
            <a:avLst/>
          </a:prstGeom>
          <a:noFill/>
          <a:ln w="9525">
            <a:noFill/>
            <a:round/>
            <a:headEnd/>
            <a:tailEnd/>
          </a:ln>
          <a:effectLst/>
        </p:spPr>
      </p:pic>
      <p:sp>
        <p:nvSpPr>
          <p:cNvPr id="8" name="TextBox 7"/>
          <p:cNvSpPr txBox="1"/>
          <p:nvPr/>
        </p:nvSpPr>
        <p:spPr>
          <a:xfrm>
            <a:off x="533400" y="304800"/>
            <a:ext cx="3810000" cy="1754327"/>
          </a:xfrm>
          <a:prstGeom prst="rect">
            <a:avLst/>
          </a:prstGeom>
          <a:noFill/>
        </p:spPr>
        <p:txBody>
          <a:bodyPr wrap="square" rtlCol="0">
            <a:spAutoFit/>
          </a:bodyPr>
          <a:lstStyle/>
          <a:p>
            <a:r>
              <a:rPr lang="en-US" dirty="0" smtClean="0"/>
              <a:t>PS1 Observing Tessellation</a:t>
            </a:r>
          </a:p>
          <a:p>
            <a:r>
              <a:rPr lang="en-US" dirty="0" smtClean="0"/>
              <a:t>Optimized to cover the sky</a:t>
            </a:r>
          </a:p>
          <a:p>
            <a:r>
              <a:rPr lang="en-US" dirty="0" smtClean="0"/>
              <a:t>with as few camera footprints</a:t>
            </a:r>
          </a:p>
          <a:p>
            <a:r>
              <a:rPr lang="en-US" dirty="0" smtClean="0"/>
              <a:t>(4432) as possible, </a:t>
            </a:r>
          </a:p>
          <a:p>
            <a:r>
              <a:rPr lang="en-US" dirty="0" smtClean="0"/>
              <a:t>where camera footprints are approximately hexagonal.</a:t>
            </a:r>
            <a:endParaRPr lang="en-US" dirty="0"/>
          </a:p>
        </p:txBody>
      </p:sp>
      <p:sp>
        <p:nvSpPr>
          <p:cNvPr id="9" name="TextBox 8"/>
          <p:cNvSpPr txBox="1"/>
          <p:nvPr/>
        </p:nvSpPr>
        <p:spPr>
          <a:xfrm>
            <a:off x="4800600" y="0"/>
            <a:ext cx="4343400" cy="1754327"/>
          </a:xfrm>
          <a:prstGeom prst="rect">
            <a:avLst/>
          </a:prstGeom>
          <a:noFill/>
        </p:spPr>
        <p:txBody>
          <a:bodyPr wrap="square" rtlCol="0">
            <a:spAutoFit/>
          </a:bodyPr>
          <a:lstStyle/>
          <a:p>
            <a:r>
              <a:rPr lang="en-US" dirty="0" smtClean="0"/>
              <a:t>PS1 Reduced Data  </a:t>
            </a:r>
          </a:p>
          <a:p>
            <a:r>
              <a:rPr lang="en-US" dirty="0" smtClean="0"/>
              <a:t>Sky Tessellation (</a:t>
            </a:r>
            <a:r>
              <a:rPr lang="en-US" dirty="0" err="1" smtClean="0"/>
              <a:t>Budavari</a:t>
            </a:r>
            <a:r>
              <a:rPr lang="en-US" dirty="0" smtClean="0"/>
              <a:t> Rings)</a:t>
            </a:r>
          </a:p>
          <a:p>
            <a:r>
              <a:rPr lang="en-US" dirty="0" smtClean="0"/>
              <a:t>Optimized to cover the sky</a:t>
            </a:r>
          </a:p>
          <a:p>
            <a:r>
              <a:rPr lang="en-US" dirty="0" smtClean="0"/>
              <a:t>with rectangular tangential projection centers, and which overlap for analysis of objects at boundaries. </a:t>
            </a:r>
            <a:endParaRPr lang="en-US" dirty="0"/>
          </a:p>
        </p:txBody>
      </p:sp>
      <p:sp>
        <p:nvSpPr>
          <p:cNvPr id="10" name="TextBox 9"/>
          <p:cNvSpPr txBox="1"/>
          <p:nvPr/>
        </p:nvSpPr>
        <p:spPr>
          <a:xfrm>
            <a:off x="304800" y="5657671"/>
            <a:ext cx="4267200" cy="1200329"/>
          </a:xfrm>
          <a:prstGeom prst="rect">
            <a:avLst/>
          </a:prstGeom>
          <a:noFill/>
        </p:spPr>
        <p:txBody>
          <a:bodyPr wrap="square" rtlCol="0">
            <a:spAutoFit/>
          </a:bodyPr>
          <a:lstStyle/>
          <a:p>
            <a:r>
              <a:rPr lang="en-US" dirty="0" smtClean="0"/>
              <a:t>Asymmetric, need multiple realizations of </a:t>
            </a:r>
            <a:r>
              <a:rPr lang="en-US" dirty="0" err="1" smtClean="0"/>
              <a:t>tesselation</a:t>
            </a:r>
            <a:r>
              <a:rPr lang="en-US" dirty="0" smtClean="0"/>
              <a:t> to insure overlap.</a:t>
            </a:r>
          </a:p>
          <a:p>
            <a:r>
              <a:rPr lang="en-US" dirty="0" smtClean="0"/>
              <a:t>Camera is rotated to match </a:t>
            </a:r>
            <a:r>
              <a:rPr lang="en-US" dirty="0" err="1" smtClean="0"/>
              <a:t>tesselation</a:t>
            </a:r>
            <a:r>
              <a:rPr lang="en-US" dirty="0" smtClean="0"/>
              <a:t>, pixels may have any orientation</a:t>
            </a:r>
            <a:endParaRPr lang="en-US" dirty="0"/>
          </a:p>
        </p:txBody>
      </p:sp>
      <p:sp>
        <p:nvSpPr>
          <p:cNvPr id="11" name="TextBox 10"/>
          <p:cNvSpPr txBox="1"/>
          <p:nvPr/>
        </p:nvSpPr>
        <p:spPr>
          <a:xfrm>
            <a:off x="5029200" y="5943600"/>
            <a:ext cx="4114800" cy="923330"/>
          </a:xfrm>
          <a:prstGeom prst="rect">
            <a:avLst/>
          </a:prstGeom>
          <a:noFill/>
        </p:spPr>
        <p:txBody>
          <a:bodyPr wrap="square" rtlCol="0">
            <a:spAutoFit/>
          </a:bodyPr>
          <a:lstStyle/>
          <a:p>
            <a:r>
              <a:rPr lang="en-US" dirty="0" smtClean="0"/>
              <a:t>Symmetric, all data is warped on to</a:t>
            </a:r>
          </a:p>
          <a:p>
            <a:r>
              <a:rPr lang="en-US" dirty="0" smtClean="0"/>
              <a:t>The same identical framework.</a:t>
            </a:r>
          </a:p>
          <a:p>
            <a:r>
              <a:rPr lang="en-US" dirty="0" smtClean="0"/>
              <a:t>Pixels oriented in (RA, Dec).</a:t>
            </a:r>
            <a:endParaRPr lang="en-US" dirty="0"/>
          </a:p>
        </p:txBody>
      </p:sp>
    </p:spTree>
  </p:cSld>
  <p:clrMapOvr>
    <a:masterClrMapping/>
  </p:clrMapOvr>
  <p:transition advTm="5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762625" cy="801687"/>
          </a:xfrm>
        </p:spPr>
        <p:txBody>
          <a:bodyPr/>
          <a:lstStyle/>
          <a:p>
            <a:r>
              <a:rPr lang="en-US" dirty="0" smtClean="0"/>
              <a:t>Image Processing Pipeline  (IPP)</a:t>
            </a:r>
            <a:endParaRPr lang="en-US" dirty="0"/>
          </a:p>
        </p:txBody>
      </p:sp>
      <p:pic>
        <p:nvPicPr>
          <p:cNvPr id="5" name="Content Placeholder 4" descr="ipp_cluster1.jpg"/>
          <p:cNvPicPr>
            <a:picLocks noGrp="1" noChangeAspect="1"/>
          </p:cNvPicPr>
          <p:nvPr>
            <p:ph idx="1"/>
          </p:nvPr>
        </p:nvPicPr>
        <p:blipFill>
          <a:blip r:embed="rId2"/>
          <a:srcRect l="-35307" r="-35307"/>
          <a:stretch>
            <a:fillRect/>
          </a:stretch>
        </p:blipFill>
        <p:spPr>
          <a:xfrm>
            <a:off x="-1524000" y="2590800"/>
            <a:ext cx="7315200" cy="4023078"/>
          </a:xfrm>
        </p:spPr>
      </p:pic>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38</a:t>
            </a:fld>
            <a:endParaRPr lang="en-US"/>
          </a:p>
        </p:txBody>
      </p:sp>
      <p:pic>
        <p:nvPicPr>
          <p:cNvPr id="6" name="Picture 5" descr="ipp_cluster2.jpg"/>
          <p:cNvPicPr>
            <a:picLocks noChangeAspect="1"/>
          </p:cNvPicPr>
          <p:nvPr/>
        </p:nvPicPr>
        <p:blipFill>
          <a:blip r:embed="rId3"/>
          <a:stretch>
            <a:fillRect/>
          </a:stretch>
        </p:blipFill>
        <p:spPr>
          <a:xfrm>
            <a:off x="4249410" y="2590800"/>
            <a:ext cx="4894590" cy="3968213"/>
          </a:xfrm>
          <a:prstGeom prst="rect">
            <a:avLst/>
          </a:prstGeom>
        </p:spPr>
      </p:pic>
      <p:sp>
        <p:nvSpPr>
          <p:cNvPr id="8" name="TextBox 7"/>
          <p:cNvSpPr txBox="1"/>
          <p:nvPr/>
        </p:nvSpPr>
        <p:spPr>
          <a:xfrm>
            <a:off x="457200" y="838200"/>
            <a:ext cx="9448800" cy="1323439"/>
          </a:xfrm>
          <a:prstGeom prst="rect">
            <a:avLst/>
          </a:prstGeom>
          <a:noFill/>
        </p:spPr>
        <p:txBody>
          <a:bodyPr wrap="square" rtlCol="0">
            <a:spAutoFit/>
          </a:bodyPr>
          <a:lstStyle/>
          <a:p>
            <a:r>
              <a:rPr lang="en-US" sz="1600" dirty="0" smtClean="0"/>
              <a:t>Currently 1368 CPU’s  at Maui High Performance Computing Center</a:t>
            </a:r>
          </a:p>
          <a:p>
            <a:endParaRPr lang="en-US" sz="1600" dirty="0" smtClean="0"/>
          </a:p>
          <a:p>
            <a:r>
              <a:rPr lang="en-US" sz="1600" dirty="0" smtClean="0"/>
              <a:t>Storage = 2.5 </a:t>
            </a:r>
            <a:r>
              <a:rPr lang="en-US" sz="1600" dirty="0" err="1" smtClean="0"/>
              <a:t>Petabytes</a:t>
            </a:r>
            <a:r>
              <a:rPr lang="en-US" sz="1600" dirty="0" smtClean="0"/>
              <a:t> at MHPCC</a:t>
            </a:r>
          </a:p>
          <a:p>
            <a:endParaRPr lang="en-US" sz="1600" dirty="0" smtClean="0"/>
          </a:p>
          <a:p>
            <a:r>
              <a:rPr lang="en-US" sz="1600" dirty="0" smtClean="0"/>
              <a:t>Slow Mirror of raw data = 780 Terabytes at ATRC</a:t>
            </a:r>
            <a:endParaRPr lang="en-US" sz="1600" dirty="0"/>
          </a:p>
        </p:txBody>
      </p:sp>
    </p:spTree>
  </p:cSld>
  <p:clrMapOvr>
    <a:masterClrMapping/>
  </p:clrMapOvr>
  <p:transition advTm="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39</a:t>
            </a:fld>
            <a:endParaRPr lang="en-US"/>
          </a:p>
        </p:txBody>
      </p:sp>
      <p:pic>
        <p:nvPicPr>
          <p:cNvPr id="31" name="Picture 30" descr="tessellation_4432.gif"/>
          <p:cNvPicPr>
            <a:picLocks noChangeAspect="1"/>
          </p:cNvPicPr>
          <p:nvPr/>
        </p:nvPicPr>
        <p:blipFill>
          <a:blip r:embed="rId2"/>
          <a:stretch>
            <a:fillRect/>
          </a:stretch>
        </p:blipFill>
        <p:spPr>
          <a:xfrm>
            <a:off x="0" y="4419600"/>
            <a:ext cx="3205604" cy="2438400"/>
          </a:xfrm>
          <a:prstGeom prst="rect">
            <a:avLst/>
          </a:prstGeom>
        </p:spPr>
      </p:pic>
      <p:pic>
        <p:nvPicPr>
          <p:cNvPr id="32" name="Picture 3"/>
          <p:cNvPicPr>
            <a:picLocks noChangeAspect="1" noChangeArrowheads="1"/>
          </p:cNvPicPr>
          <p:nvPr/>
        </p:nvPicPr>
        <p:blipFill>
          <a:blip r:embed="rId3"/>
          <a:srcRect/>
          <a:stretch>
            <a:fillRect/>
          </a:stretch>
        </p:blipFill>
        <p:spPr bwMode="auto">
          <a:xfrm>
            <a:off x="6096000" y="4034117"/>
            <a:ext cx="3048000" cy="2823883"/>
          </a:xfrm>
          <a:prstGeom prst="rect">
            <a:avLst/>
          </a:prstGeom>
          <a:noFill/>
          <a:ln w="9525">
            <a:noFill/>
            <a:round/>
            <a:headEnd/>
            <a:tailEnd/>
          </a:ln>
          <a:effectLst/>
        </p:spPr>
      </p:pic>
      <p:sp>
        <p:nvSpPr>
          <p:cNvPr id="34" name="TextBox 33"/>
          <p:cNvSpPr txBox="1"/>
          <p:nvPr/>
        </p:nvSpPr>
        <p:spPr>
          <a:xfrm>
            <a:off x="3733800" y="4549676"/>
            <a:ext cx="1752600" cy="2308324"/>
          </a:xfrm>
          <a:prstGeom prst="rect">
            <a:avLst/>
          </a:prstGeom>
          <a:noFill/>
        </p:spPr>
        <p:txBody>
          <a:bodyPr wrap="square" rtlCol="0">
            <a:spAutoFit/>
          </a:bodyPr>
          <a:lstStyle/>
          <a:p>
            <a:r>
              <a:rPr lang="en-US" dirty="0" smtClean="0"/>
              <a:t> All data must be “warped”</a:t>
            </a:r>
          </a:p>
          <a:p>
            <a:r>
              <a:rPr lang="en-US" dirty="0" smtClean="0"/>
              <a:t>on to identical</a:t>
            </a:r>
          </a:p>
          <a:p>
            <a:r>
              <a:rPr lang="en-US" dirty="0" smtClean="0"/>
              <a:t>regular </a:t>
            </a:r>
            <a:r>
              <a:rPr lang="en-US" dirty="0" err="1" smtClean="0"/>
              <a:t>astrometic</a:t>
            </a:r>
            <a:r>
              <a:rPr lang="en-US" dirty="0" smtClean="0"/>
              <a:t> grid.</a:t>
            </a:r>
          </a:p>
          <a:p>
            <a:r>
              <a:rPr lang="en-US" dirty="0" smtClean="0"/>
              <a:t>Then images can be stacked or subtracted. </a:t>
            </a:r>
            <a:endParaRPr lang="en-US" dirty="0"/>
          </a:p>
        </p:txBody>
      </p:sp>
      <p:cxnSp>
        <p:nvCxnSpPr>
          <p:cNvPr id="38" name="Straight Arrow Connector 37"/>
          <p:cNvCxnSpPr/>
          <p:nvPr/>
        </p:nvCxnSpPr>
        <p:spPr>
          <a:xfrm>
            <a:off x="5410200" y="4953000"/>
            <a:ext cx="914400" cy="1588"/>
          </a:xfrm>
          <a:prstGeom prst="straightConnector1">
            <a:avLst/>
          </a:prstGeom>
          <a:ln>
            <a:headEnd type="none"/>
            <a:tailEnd type="arrow"/>
          </a:ln>
        </p:spPr>
        <p:style>
          <a:lnRef idx="2">
            <a:schemeClr val="accent4"/>
          </a:lnRef>
          <a:fillRef idx="0">
            <a:schemeClr val="accent4"/>
          </a:fillRef>
          <a:effectRef idx="1">
            <a:schemeClr val="accent4"/>
          </a:effectRef>
          <a:fontRef idx="minor">
            <a:schemeClr val="tx1"/>
          </a:fontRef>
        </p:style>
      </p:cxnSp>
      <p:cxnSp>
        <p:nvCxnSpPr>
          <p:cNvPr id="39" name="Straight Arrow Connector 38"/>
          <p:cNvCxnSpPr/>
          <p:nvPr/>
        </p:nvCxnSpPr>
        <p:spPr>
          <a:xfrm>
            <a:off x="2667000" y="4953000"/>
            <a:ext cx="914400" cy="1588"/>
          </a:xfrm>
          <a:prstGeom prst="straightConnector1">
            <a:avLst/>
          </a:prstGeom>
          <a:ln>
            <a:headEnd type="none"/>
            <a:tailEnd type="arrow"/>
          </a:ln>
        </p:spPr>
        <p:style>
          <a:lnRef idx="2">
            <a:schemeClr val="accent4"/>
          </a:lnRef>
          <a:fillRef idx="0">
            <a:schemeClr val="accent4"/>
          </a:fillRef>
          <a:effectRef idx="1">
            <a:schemeClr val="accent4"/>
          </a:effectRef>
          <a:fontRef idx="minor">
            <a:schemeClr val="tx1"/>
          </a:fontRef>
        </p:style>
      </p:cxnSp>
      <p:grpSp>
        <p:nvGrpSpPr>
          <p:cNvPr id="5" name="Group 3"/>
          <p:cNvGrpSpPr>
            <a:grpSpLocks/>
          </p:cNvGrpSpPr>
          <p:nvPr/>
        </p:nvGrpSpPr>
        <p:grpSpPr bwMode="auto">
          <a:xfrm>
            <a:off x="1676400" y="-1143000"/>
            <a:ext cx="5780088" cy="5422900"/>
            <a:chOff x="2504" y="1236"/>
            <a:chExt cx="3641" cy="3416"/>
          </a:xfrm>
        </p:grpSpPr>
        <p:sp>
          <p:nvSpPr>
            <p:cNvPr id="6" name="AutoShape 4"/>
            <p:cNvSpPr>
              <a:spLocks noChangeArrowheads="1"/>
            </p:cNvSpPr>
            <p:nvPr/>
          </p:nvSpPr>
          <p:spPr bwMode="auto">
            <a:xfrm>
              <a:off x="2504" y="3401"/>
              <a:ext cx="413" cy="923"/>
            </a:xfrm>
            <a:prstGeom prst="roundRect">
              <a:avLst>
                <a:gd name="adj" fmla="val 27426"/>
              </a:avLst>
            </a:prstGeom>
            <a:solidFill>
              <a:srgbClr val="C0C0C0"/>
            </a:solidFill>
            <a:ln w="9525">
              <a:solidFill>
                <a:srgbClr val="000000"/>
              </a:solidFill>
              <a:round/>
              <a:headEnd/>
              <a:tailEnd/>
            </a:ln>
            <a:effectLst/>
          </p:spPr>
          <p:txBody>
            <a:bodyPr wrap="none" anchor="ctr">
              <a:prstTxWarp prst="textNoShape">
                <a:avLst/>
              </a:prstTxWarp>
            </a:bodyPr>
            <a:lstStyle/>
            <a:p>
              <a:endParaRPr lang="en-US"/>
            </a:p>
          </p:txBody>
        </p:sp>
        <p:sp>
          <p:nvSpPr>
            <p:cNvPr id="7" name="AutoShape 5"/>
            <p:cNvSpPr>
              <a:spLocks noChangeArrowheads="1"/>
            </p:cNvSpPr>
            <p:nvPr/>
          </p:nvSpPr>
          <p:spPr bwMode="auto">
            <a:xfrm>
              <a:off x="3020" y="3401"/>
              <a:ext cx="413" cy="923"/>
            </a:xfrm>
            <a:prstGeom prst="roundRect">
              <a:avLst>
                <a:gd name="adj" fmla="val 27426"/>
              </a:avLst>
            </a:prstGeom>
            <a:solidFill>
              <a:srgbClr val="C0C0C0"/>
            </a:solidFill>
            <a:ln w="9525">
              <a:solidFill>
                <a:srgbClr val="000000"/>
              </a:solidFill>
              <a:round/>
              <a:headEnd/>
              <a:tailEnd/>
            </a:ln>
            <a:effectLst/>
          </p:spPr>
          <p:txBody>
            <a:bodyPr wrap="none" anchor="ctr">
              <a:prstTxWarp prst="textNoShape">
                <a:avLst/>
              </a:prstTxWarp>
            </a:bodyPr>
            <a:lstStyle/>
            <a:p>
              <a:endParaRPr lang="en-US"/>
            </a:p>
          </p:txBody>
        </p:sp>
        <p:sp>
          <p:nvSpPr>
            <p:cNvPr id="8" name="AutoShape 6"/>
            <p:cNvSpPr>
              <a:spLocks noChangeArrowheads="1"/>
            </p:cNvSpPr>
            <p:nvPr/>
          </p:nvSpPr>
          <p:spPr bwMode="auto">
            <a:xfrm>
              <a:off x="3537" y="3401"/>
              <a:ext cx="413" cy="923"/>
            </a:xfrm>
            <a:prstGeom prst="roundRect">
              <a:avLst>
                <a:gd name="adj" fmla="val 27426"/>
              </a:avLst>
            </a:prstGeom>
            <a:solidFill>
              <a:srgbClr val="C0C0C0"/>
            </a:solidFill>
            <a:ln w="9525">
              <a:solidFill>
                <a:srgbClr val="000000"/>
              </a:solidFill>
              <a:round/>
              <a:headEnd/>
              <a:tailEnd/>
            </a:ln>
            <a:effectLst/>
          </p:spPr>
          <p:txBody>
            <a:bodyPr wrap="none" anchor="ctr">
              <a:prstTxWarp prst="textNoShape">
                <a:avLst/>
              </a:prstTxWarp>
            </a:bodyPr>
            <a:lstStyle/>
            <a:p>
              <a:endParaRPr lang="en-US"/>
            </a:p>
          </p:txBody>
        </p:sp>
        <p:sp>
          <p:nvSpPr>
            <p:cNvPr id="9" name="AutoShape 7"/>
            <p:cNvSpPr>
              <a:spLocks noChangeArrowheads="1"/>
            </p:cNvSpPr>
            <p:nvPr/>
          </p:nvSpPr>
          <p:spPr bwMode="auto">
            <a:xfrm>
              <a:off x="4053" y="3401"/>
              <a:ext cx="413" cy="923"/>
            </a:xfrm>
            <a:prstGeom prst="roundRect">
              <a:avLst>
                <a:gd name="adj" fmla="val 27426"/>
              </a:avLst>
            </a:prstGeom>
            <a:solidFill>
              <a:srgbClr val="C0C0C0"/>
            </a:solidFill>
            <a:ln w="9525">
              <a:solidFill>
                <a:srgbClr val="000000"/>
              </a:solidFill>
              <a:round/>
              <a:headEnd/>
              <a:tailEnd/>
            </a:ln>
            <a:effectLst/>
          </p:spPr>
          <p:txBody>
            <a:bodyPr wrap="none" anchor="ctr">
              <a:prstTxWarp prst="textNoShape">
                <a:avLst/>
              </a:prstTxWarp>
            </a:bodyPr>
            <a:lstStyle/>
            <a:p>
              <a:endParaRPr lang="en-US"/>
            </a:p>
          </p:txBody>
        </p:sp>
        <p:sp>
          <p:nvSpPr>
            <p:cNvPr id="10" name="AutoShape 8"/>
            <p:cNvSpPr>
              <a:spLocks noChangeArrowheads="1"/>
            </p:cNvSpPr>
            <p:nvPr/>
          </p:nvSpPr>
          <p:spPr bwMode="auto">
            <a:xfrm>
              <a:off x="4658" y="3401"/>
              <a:ext cx="413" cy="923"/>
            </a:xfrm>
            <a:prstGeom prst="roundRect">
              <a:avLst>
                <a:gd name="adj" fmla="val 27426"/>
              </a:avLst>
            </a:prstGeom>
            <a:solidFill>
              <a:srgbClr val="C0C0C0"/>
            </a:solidFill>
            <a:ln w="9525">
              <a:solidFill>
                <a:srgbClr val="000000"/>
              </a:solidFill>
              <a:round/>
              <a:headEnd/>
              <a:tailEnd/>
            </a:ln>
            <a:effectLst/>
          </p:spPr>
          <p:txBody>
            <a:bodyPr wrap="none" anchor="ctr">
              <a:prstTxWarp prst="textNoShape">
                <a:avLst/>
              </a:prstTxWarp>
            </a:bodyPr>
            <a:lstStyle/>
            <a:p>
              <a:endParaRPr lang="en-US"/>
            </a:p>
          </p:txBody>
        </p:sp>
        <p:sp>
          <p:nvSpPr>
            <p:cNvPr id="11" name="AutoShape 9"/>
            <p:cNvSpPr>
              <a:spLocks noChangeArrowheads="1"/>
            </p:cNvSpPr>
            <p:nvPr/>
          </p:nvSpPr>
          <p:spPr bwMode="auto">
            <a:xfrm>
              <a:off x="5174" y="3401"/>
              <a:ext cx="413" cy="923"/>
            </a:xfrm>
            <a:prstGeom prst="roundRect">
              <a:avLst>
                <a:gd name="adj" fmla="val 27426"/>
              </a:avLst>
            </a:prstGeom>
            <a:solidFill>
              <a:srgbClr val="C0C0C0"/>
            </a:solidFill>
            <a:ln w="9525">
              <a:solidFill>
                <a:srgbClr val="000000"/>
              </a:solidFill>
              <a:round/>
              <a:headEnd/>
              <a:tailEnd/>
            </a:ln>
            <a:effectLst/>
          </p:spPr>
          <p:txBody>
            <a:bodyPr wrap="none" anchor="ctr">
              <a:prstTxWarp prst="textNoShape">
                <a:avLst/>
              </a:prstTxWarp>
            </a:bodyPr>
            <a:lstStyle/>
            <a:p>
              <a:endParaRPr lang="en-US"/>
            </a:p>
          </p:txBody>
        </p:sp>
        <p:sp>
          <p:nvSpPr>
            <p:cNvPr id="12" name="AutoShape 10"/>
            <p:cNvSpPr>
              <a:spLocks noChangeArrowheads="1"/>
            </p:cNvSpPr>
            <p:nvPr/>
          </p:nvSpPr>
          <p:spPr bwMode="auto">
            <a:xfrm>
              <a:off x="5691" y="3401"/>
              <a:ext cx="413" cy="923"/>
            </a:xfrm>
            <a:prstGeom prst="roundRect">
              <a:avLst>
                <a:gd name="adj" fmla="val 27426"/>
              </a:avLst>
            </a:prstGeom>
            <a:solidFill>
              <a:srgbClr val="C0C0C0"/>
            </a:solidFill>
            <a:ln w="9525">
              <a:solidFill>
                <a:srgbClr val="000000"/>
              </a:solidFill>
              <a:round/>
              <a:headEnd/>
              <a:tailEnd/>
            </a:ln>
            <a:effectLst/>
          </p:spPr>
          <p:txBody>
            <a:bodyPr wrap="none" anchor="ctr">
              <a:prstTxWarp prst="textNoShape">
                <a:avLst/>
              </a:prstTxWarp>
            </a:bodyPr>
            <a:lstStyle/>
            <a:p>
              <a:endParaRPr lang="en-US"/>
            </a:p>
          </p:txBody>
        </p:sp>
        <p:sp>
          <p:nvSpPr>
            <p:cNvPr id="13" name="Text Box 11"/>
            <p:cNvSpPr txBox="1">
              <a:spLocks noChangeArrowheads="1"/>
            </p:cNvSpPr>
            <p:nvPr/>
          </p:nvSpPr>
          <p:spPr bwMode="auto">
            <a:xfrm>
              <a:off x="3163" y="4414"/>
              <a:ext cx="879" cy="239"/>
            </a:xfrm>
            <a:prstGeom prst="rect">
              <a:avLst/>
            </a:prstGeom>
            <a:noFill/>
            <a:ln w="9525">
              <a:noFill/>
              <a:round/>
              <a:headEnd/>
              <a:tailEnd/>
            </a:ln>
            <a:effectLst/>
          </p:spPr>
          <p:txBody>
            <a:bodyPr wrap="none" lIns="90000" tIns="60876" rIns="90000" bIns="45000">
              <a:prstTxWarp prst="textNoShape">
                <a:avLst/>
              </a:prstTxWarp>
            </a:bodyPr>
            <a:lstStyle/>
            <a:p>
              <a:pPr>
                <a:tabLst>
                  <a:tab pos="723900" algn="l"/>
                </a:tabLst>
              </a:pPr>
              <a:r>
                <a:rPr lang="en-US">
                  <a:solidFill>
                    <a:srgbClr val="000000"/>
                  </a:solidFill>
                  <a:ea typeface="DejaVu Sans" charset="0"/>
                  <a:cs typeface="DejaVu Sans" charset="0"/>
                </a:rPr>
                <a:t>OTA Nodes</a:t>
              </a:r>
            </a:p>
          </p:txBody>
        </p:sp>
        <p:sp>
          <p:nvSpPr>
            <p:cNvPr id="14" name="Text Box 12"/>
            <p:cNvSpPr txBox="1">
              <a:spLocks noChangeArrowheads="1"/>
            </p:cNvSpPr>
            <p:nvPr/>
          </p:nvSpPr>
          <p:spPr bwMode="auto">
            <a:xfrm>
              <a:off x="5109" y="4414"/>
              <a:ext cx="830" cy="239"/>
            </a:xfrm>
            <a:prstGeom prst="rect">
              <a:avLst/>
            </a:prstGeom>
            <a:noFill/>
            <a:ln w="9525">
              <a:noFill/>
              <a:round/>
              <a:headEnd/>
              <a:tailEnd/>
            </a:ln>
            <a:effectLst/>
          </p:spPr>
          <p:txBody>
            <a:bodyPr wrap="none" lIns="90000" tIns="60876" rIns="90000" bIns="45000">
              <a:prstTxWarp prst="textNoShape">
                <a:avLst/>
              </a:prstTxWarp>
            </a:bodyPr>
            <a:lstStyle/>
            <a:p>
              <a:pPr>
                <a:tabLst>
                  <a:tab pos="723900" algn="l"/>
                </a:tabLst>
              </a:pPr>
              <a:r>
                <a:rPr lang="en-US">
                  <a:solidFill>
                    <a:srgbClr val="000000"/>
                  </a:solidFill>
                  <a:ea typeface="DejaVu Sans" charset="0"/>
                  <a:cs typeface="DejaVu Sans" charset="0"/>
                </a:rPr>
                <a:t>Sky Nodes</a:t>
              </a:r>
            </a:p>
          </p:txBody>
        </p:sp>
        <p:sp>
          <p:nvSpPr>
            <p:cNvPr id="15" name="AutoShape 13"/>
            <p:cNvSpPr>
              <a:spLocks noChangeArrowheads="1"/>
            </p:cNvSpPr>
            <p:nvPr/>
          </p:nvSpPr>
          <p:spPr bwMode="auto">
            <a:xfrm>
              <a:off x="2504" y="2888"/>
              <a:ext cx="3600" cy="205"/>
            </a:xfrm>
            <a:prstGeom prst="roundRect">
              <a:avLst>
                <a:gd name="adj" fmla="val 486"/>
              </a:avLst>
            </a:prstGeom>
            <a:solidFill>
              <a:srgbClr val="FF8080"/>
            </a:solidFill>
            <a:ln w="9525">
              <a:solidFill>
                <a:srgbClr val="000000"/>
              </a:solidFill>
              <a:round/>
              <a:headEnd/>
              <a:tailEnd/>
            </a:ln>
            <a:effectLst/>
          </p:spPr>
          <p:txBody>
            <a:bodyPr lIns="90000" tIns="60876" rIns="90000" bIns="45000" anchor="ctr" anchorCtr="1">
              <a:prstTxWarp prst="textNoShape">
                <a:avLst/>
              </a:prstTxWarp>
            </a:bodyPr>
            <a:lstStyle/>
            <a:p>
              <a:pPr>
                <a:tabLst>
                  <a:tab pos="723900" algn="l"/>
                  <a:tab pos="1447800" algn="l"/>
                  <a:tab pos="2171700" algn="l"/>
                  <a:tab pos="2895600" algn="l"/>
                  <a:tab pos="3619500" algn="l"/>
                  <a:tab pos="4343400" algn="l"/>
                  <a:tab pos="5067300" algn="l"/>
                </a:tabLst>
              </a:pPr>
              <a:r>
                <a:rPr lang="en-US">
                  <a:solidFill>
                    <a:srgbClr val="000000"/>
                  </a:solidFill>
                  <a:ea typeface="DejaVu Sans" charset="0"/>
                  <a:cs typeface="DejaVu Sans" charset="0"/>
                </a:rPr>
                <a:t>Big Switch</a:t>
              </a:r>
            </a:p>
          </p:txBody>
        </p:sp>
        <p:sp>
          <p:nvSpPr>
            <p:cNvPr id="16" name="Line 14"/>
            <p:cNvSpPr>
              <a:spLocks noChangeShapeType="1"/>
            </p:cNvSpPr>
            <p:nvPr/>
          </p:nvSpPr>
          <p:spPr bwMode="auto">
            <a:xfrm>
              <a:off x="2711" y="3093"/>
              <a:ext cx="1" cy="308"/>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17" name="Line 15"/>
            <p:cNvSpPr>
              <a:spLocks noChangeShapeType="1"/>
            </p:cNvSpPr>
            <p:nvPr/>
          </p:nvSpPr>
          <p:spPr bwMode="auto">
            <a:xfrm>
              <a:off x="3227" y="3093"/>
              <a:ext cx="1" cy="308"/>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18" name="Line 16"/>
            <p:cNvSpPr>
              <a:spLocks noChangeShapeType="1"/>
            </p:cNvSpPr>
            <p:nvPr/>
          </p:nvSpPr>
          <p:spPr bwMode="auto">
            <a:xfrm>
              <a:off x="3743" y="3093"/>
              <a:ext cx="1" cy="308"/>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19" name="Line 17"/>
            <p:cNvSpPr>
              <a:spLocks noChangeShapeType="1"/>
            </p:cNvSpPr>
            <p:nvPr/>
          </p:nvSpPr>
          <p:spPr bwMode="auto">
            <a:xfrm>
              <a:off x="4260" y="3093"/>
              <a:ext cx="1" cy="308"/>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20" name="Line 18"/>
            <p:cNvSpPr>
              <a:spLocks noChangeShapeType="1"/>
            </p:cNvSpPr>
            <p:nvPr/>
          </p:nvSpPr>
          <p:spPr bwMode="auto">
            <a:xfrm>
              <a:off x="4865" y="3093"/>
              <a:ext cx="1" cy="308"/>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21" name="Line 19"/>
            <p:cNvSpPr>
              <a:spLocks noChangeShapeType="1"/>
            </p:cNvSpPr>
            <p:nvPr/>
          </p:nvSpPr>
          <p:spPr bwMode="auto">
            <a:xfrm>
              <a:off x="5381" y="3093"/>
              <a:ext cx="1" cy="308"/>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22" name="Line 20"/>
            <p:cNvSpPr>
              <a:spLocks noChangeShapeType="1"/>
            </p:cNvSpPr>
            <p:nvPr/>
          </p:nvSpPr>
          <p:spPr bwMode="auto">
            <a:xfrm>
              <a:off x="5897" y="3093"/>
              <a:ext cx="1" cy="308"/>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23" name="Line 21"/>
            <p:cNvSpPr>
              <a:spLocks noChangeShapeType="1"/>
            </p:cNvSpPr>
            <p:nvPr/>
          </p:nvSpPr>
          <p:spPr bwMode="auto">
            <a:xfrm flipV="1">
              <a:off x="6048" y="1235"/>
              <a:ext cx="1" cy="1646"/>
            </a:xfrm>
            <a:prstGeom prst="line">
              <a:avLst/>
            </a:prstGeom>
            <a:noFill/>
            <a:ln w="9525">
              <a:solidFill>
                <a:srgbClr val="000000"/>
              </a:solidFill>
              <a:round/>
              <a:headEnd/>
              <a:tailEnd type="triangle" w="med" len="med"/>
            </a:ln>
            <a:effectLst/>
          </p:spPr>
          <p:txBody>
            <a:bodyPr>
              <a:prstTxWarp prst="textNoShape">
                <a:avLst/>
              </a:prstTxWarp>
            </a:bodyPr>
            <a:lstStyle/>
            <a:p>
              <a:endParaRPr lang="en-US"/>
            </a:p>
          </p:txBody>
        </p:sp>
        <p:sp>
          <p:nvSpPr>
            <p:cNvPr id="24" name="Text Box 22"/>
            <p:cNvSpPr txBox="1">
              <a:spLocks noChangeArrowheads="1"/>
            </p:cNvSpPr>
            <p:nvPr/>
          </p:nvSpPr>
          <p:spPr bwMode="auto">
            <a:xfrm>
              <a:off x="4752" y="1296"/>
              <a:ext cx="1394" cy="422"/>
            </a:xfrm>
            <a:prstGeom prst="rect">
              <a:avLst/>
            </a:prstGeom>
            <a:noFill/>
            <a:ln w="9525">
              <a:noFill/>
              <a:round/>
              <a:headEnd/>
              <a:tailEnd/>
            </a:ln>
            <a:effectLst/>
          </p:spPr>
          <p:txBody>
            <a:bodyPr wrap="none" lIns="90000" tIns="60876" rIns="90000" bIns="45000">
              <a:prstTxWarp prst="textNoShape">
                <a:avLst/>
              </a:prstTxWarp>
            </a:bodyPr>
            <a:lstStyle/>
            <a:p>
              <a:pPr>
                <a:tabLst>
                  <a:tab pos="723900" algn="l"/>
                  <a:tab pos="1447800" algn="l"/>
                  <a:tab pos="2171700" algn="l"/>
                </a:tabLst>
              </a:pPr>
              <a:r>
                <a:rPr lang="en-US">
                  <a:solidFill>
                    <a:srgbClr val="000000"/>
                  </a:solidFill>
                  <a:ea typeface="DejaVu Sans" charset="0"/>
                  <a:cs typeface="DejaVu Sans" charset="0"/>
                </a:rPr>
                <a:t>connection to</a:t>
              </a:r>
            </a:p>
            <a:p>
              <a:pPr>
                <a:tabLst>
                  <a:tab pos="723900" algn="l"/>
                  <a:tab pos="1447800" algn="l"/>
                  <a:tab pos="2171700" algn="l"/>
                </a:tabLst>
              </a:pPr>
              <a:r>
                <a:rPr lang="en-US">
                  <a:solidFill>
                    <a:srgbClr val="000000"/>
                  </a:solidFill>
                  <a:ea typeface="DejaVu Sans" charset="0"/>
                  <a:cs typeface="DejaVu Sans" charset="0"/>
                </a:rPr>
                <a:t>observatory system</a:t>
              </a:r>
            </a:p>
          </p:txBody>
        </p:sp>
        <p:sp>
          <p:nvSpPr>
            <p:cNvPr id="25" name="AutoShape 23"/>
            <p:cNvSpPr>
              <a:spLocks noChangeArrowheads="1"/>
            </p:cNvSpPr>
            <p:nvPr/>
          </p:nvSpPr>
          <p:spPr bwMode="auto">
            <a:xfrm>
              <a:off x="2724" y="2149"/>
              <a:ext cx="1020" cy="397"/>
            </a:xfrm>
            <a:prstGeom prst="roundRect">
              <a:avLst>
                <a:gd name="adj" fmla="val 28532"/>
              </a:avLst>
            </a:prstGeom>
            <a:solidFill>
              <a:srgbClr val="C0C0C0"/>
            </a:solidFill>
            <a:ln w="9525">
              <a:solidFill>
                <a:srgbClr val="000000"/>
              </a:solidFill>
              <a:round/>
              <a:headEnd/>
              <a:tailEnd/>
            </a:ln>
            <a:effectLst/>
          </p:spPr>
          <p:txBody>
            <a:bodyPr lIns="90000" tIns="60876" rIns="90000" bIns="45000" anchor="ctr" anchorCtr="1">
              <a:prstTxWarp prst="textNoShape">
                <a:avLst/>
              </a:prstTxWarp>
            </a:bodyPr>
            <a:lstStyle/>
            <a:p>
              <a:pPr algn="ctr">
                <a:tabLst>
                  <a:tab pos="723900" algn="l"/>
                  <a:tab pos="1447800" algn="l"/>
                </a:tabLst>
              </a:pPr>
              <a:r>
                <a:rPr lang="en-US">
                  <a:solidFill>
                    <a:srgbClr val="000000"/>
                  </a:solidFill>
                  <a:ea typeface="DejaVu Sans" charset="0"/>
                  <a:cs typeface="DejaVu Sans" charset="0"/>
                </a:rPr>
                <a:t>metadata db</a:t>
              </a:r>
            </a:p>
            <a:p>
              <a:pPr algn="ctr">
                <a:tabLst>
                  <a:tab pos="723900" algn="l"/>
                  <a:tab pos="1447800" algn="l"/>
                </a:tabLst>
              </a:pPr>
              <a:r>
                <a:rPr lang="en-US">
                  <a:solidFill>
                    <a:srgbClr val="000000"/>
                  </a:solidFill>
                  <a:ea typeface="DejaVu Sans" charset="0"/>
                  <a:cs typeface="DejaVu Sans" charset="0"/>
                </a:rPr>
                <a:t>server</a:t>
              </a:r>
            </a:p>
          </p:txBody>
        </p:sp>
        <p:sp>
          <p:nvSpPr>
            <p:cNvPr id="26" name="AutoShape 24"/>
            <p:cNvSpPr>
              <a:spLocks noChangeArrowheads="1"/>
            </p:cNvSpPr>
            <p:nvPr/>
          </p:nvSpPr>
          <p:spPr bwMode="auto">
            <a:xfrm>
              <a:off x="3841" y="2149"/>
              <a:ext cx="1020" cy="397"/>
            </a:xfrm>
            <a:prstGeom prst="roundRect">
              <a:avLst>
                <a:gd name="adj" fmla="val 28532"/>
              </a:avLst>
            </a:prstGeom>
            <a:solidFill>
              <a:srgbClr val="C0C0C0"/>
            </a:solidFill>
            <a:ln w="9525">
              <a:solidFill>
                <a:srgbClr val="000000"/>
              </a:solidFill>
              <a:round/>
              <a:headEnd/>
              <a:tailEnd/>
            </a:ln>
            <a:effectLst/>
          </p:spPr>
          <p:txBody>
            <a:bodyPr lIns="90000" tIns="60876" rIns="90000" bIns="45000" anchor="ctr" anchorCtr="1">
              <a:prstTxWarp prst="textNoShape">
                <a:avLst/>
              </a:prstTxWarp>
            </a:bodyPr>
            <a:lstStyle/>
            <a:p>
              <a:pPr algn="ctr">
                <a:tabLst>
                  <a:tab pos="723900" algn="l"/>
                  <a:tab pos="1447800" algn="l"/>
                </a:tabLst>
              </a:pPr>
              <a:r>
                <a:rPr lang="en-US">
                  <a:solidFill>
                    <a:srgbClr val="000000"/>
                  </a:solidFill>
                  <a:ea typeface="DejaVu Sans" charset="0"/>
                  <a:cs typeface="DejaVu Sans" charset="0"/>
                </a:rPr>
                <a:t>pantasks</a:t>
              </a:r>
            </a:p>
            <a:p>
              <a:pPr algn="ctr">
                <a:tabLst>
                  <a:tab pos="723900" algn="l"/>
                  <a:tab pos="1447800" algn="l"/>
                </a:tabLst>
              </a:pPr>
              <a:r>
                <a:rPr lang="en-US">
                  <a:solidFill>
                    <a:srgbClr val="000000"/>
                  </a:solidFill>
                  <a:ea typeface="DejaVu Sans" charset="0"/>
                  <a:cs typeface="DejaVu Sans" charset="0"/>
                </a:rPr>
                <a:t>server</a:t>
              </a:r>
            </a:p>
          </p:txBody>
        </p:sp>
        <p:sp>
          <p:nvSpPr>
            <p:cNvPr id="27" name="Line 25"/>
            <p:cNvSpPr>
              <a:spLocks noChangeShapeType="1"/>
            </p:cNvSpPr>
            <p:nvPr/>
          </p:nvSpPr>
          <p:spPr bwMode="auto">
            <a:xfrm flipV="1">
              <a:off x="3257" y="2545"/>
              <a:ext cx="1" cy="342"/>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28" name="Line 26"/>
            <p:cNvSpPr>
              <a:spLocks noChangeShapeType="1"/>
            </p:cNvSpPr>
            <p:nvPr/>
          </p:nvSpPr>
          <p:spPr bwMode="auto">
            <a:xfrm flipV="1">
              <a:off x="4351" y="2545"/>
              <a:ext cx="1" cy="342"/>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29" name="AutoShape 27"/>
            <p:cNvSpPr>
              <a:spLocks noChangeArrowheads="1"/>
            </p:cNvSpPr>
            <p:nvPr/>
          </p:nvSpPr>
          <p:spPr bwMode="auto">
            <a:xfrm>
              <a:off x="4970" y="2149"/>
              <a:ext cx="1020" cy="397"/>
            </a:xfrm>
            <a:prstGeom prst="roundRect">
              <a:avLst>
                <a:gd name="adj" fmla="val 28532"/>
              </a:avLst>
            </a:prstGeom>
            <a:solidFill>
              <a:srgbClr val="C0C0C0"/>
            </a:solidFill>
            <a:ln w="9525">
              <a:solidFill>
                <a:srgbClr val="000000"/>
              </a:solidFill>
              <a:round/>
              <a:headEnd/>
              <a:tailEnd/>
            </a:ln>
            <a:effectLst/>
          </p:spPr>
          <p:txBody>
            <a:bodyPr lIns="90000" tIns="60876" rIns="90000" bIns="45000" anchor="ctr" anchorCtr="1">
              <a:prstTxWarp prst="textNoShape">
                <a:avLst/>
              </a:prstTxWarp>
            </a:bodyPr>
            <a:lstStyle/>
            <a:p>
              <a:pPr algn="ctr">
                <a:tabLst>
                  <a:tab pos="723900" algn="l"/>
                  <a:tab pos="1447800" algn="l"/>
                </a:tabLst>
              </a:pPr>
              <a:r>
                <a:rPr lang="en-US">
                  <a:solidFill>
                    <a:srgbClr val="000000"/>
                  </a:solidFill>
                  <a:ea typeface="DejaVu Sans" charset="0"/>
                  <a:cs typeface="DejaVu Sans" charset="0"/>
                </a:rPr>
                <a:t>DVO</a:t>
              </a:r>
            </a:p>
            <a:p>
              <a:pPr algn="ctr">
                <a:tabLst>
                  <a:tab pos="723900" algn="l"/>
                  <a:tab pos="1447800" algn="l"/>
                </a:tabLst>
              </a:pPr>
              <a:r>
                <a:rPr lang="en-US">
                  <a:solidFill>
                    <a:srgbClr val="000000"/>
                  </a:solidFill>
                  <a:ea typeface="DejaVu Sans" charset="0"/>
                  <a:cs typeface="DejaVu Sans" charset="0"/>
                </a:rPr>
                <a:t>server</a:t>
              </a:r>
            </a:p>
          </p:txBody>
        </p:sp>
        <p:sp>
          <p:nvSpPr>
            <p:cNvPr id="30" name="Line 28"/>
            <p:cNvSpPr>
              <a:spLocks noChangeShapeType="1"/>
            </p:cNvSpPr>
            <p:nvPr/>
          </p:nvSpPr>
          <p:spPr bwMode="auto">
            <a:xfrm flipV="1">
              <a:off x="5493" y="2551"/>
              <a:ext cx="1" cy="342"/>
            </a:xfrm>
            <a:prstGeom prst="line">
              <a:avLst/>
            </a:prstGeom>
            <a:noFill/>
            <a:ln w="9525">
              <a:solidFill>
                <a:srgbClr val="000000"/>
              </a:solidFill>
              <a:round/>
              <a:headEnd/>
              <a:tailEnd/>
            </a:ln>
            <a:effectLst/>
          </p:spPr>
          <p:txBody>
            <a:bodyPr>
              <a:prstTxWarp prst="textNoShape">
                <a:avLst/>
              </a:prstTxWarp>
            </a:bodyPr>
            <a:lstStyle/>
            <a:p>
              <a:endParaRPr lang="en-US"/>
            </a:p>
          </p:txBody>
        </p:sp>
      </p:grpSp>
    </p:spTree>
  </p:cSld>
  <p:clrMapOvr>
    <a:masterClrMapping/>
  </p:clrMapOvr>
  <p:transition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Slide Number Placeholder 5"/>
          <p:cNvSpPr>
            <a:spLocks noGrp="1"/>
          </p:cNvSpPr>
          <p:nvPr>
            <p:ph type="sldNum" sz="quarter" idx="12"/>
          </p:nvPr>
        </p:nvSpPr>
        <p:spPr>
          <a:noFill/>
        </p:spPr>
        <p:txBody>
          <a:bodyPr/>
          <a:lstStyle/>
          <a:p>
            <a:fld id="{FDDC531F-3E63-684B-8C56-266D10D734BE}" type="slidenum">
              <a:rPr lang="en-US"/>
              <a:pPr/>
              <a:t>4</a:t>
            </a:fld>
            <a:endParaRPr lang="en-US"/>
          </a:p>
        </p:txBody>
      </p:sp>
      <p:sp>
        <p:nvSpPr>
          <p:cNvPr id="105475" name="Rectangle 2"/>
          <p:cNvSpPr>
            <a:spLocks noGrp="1" noChangeArrowheads="1"/>
          </p:cNvSpPr>
          <p:nvPr>
            <p:ph type="title"/>
          </p:nvPr>
        </p:nvSpPr>
        <p:spPr/>
        <p:txBody>
          <a:bodyPr/>
          <a:lstStyle/>
          <a:p>
            <a:pPr eaLnBrk="1" hangingPunct="1"/>
            <a:r>
              <a:rPr lang="en-US" sz="2000" dirty="0"/>
              <a:t>PS1</a:t>
            </a:r>
            <a:r>
              <a:rPr lang="en-US" sz="2000" dirty="0" smtClean="0"/>
              <a:t> and Comparison Surveys</a:t>
            </a:r>
            <a:endParaRPr lang="en-US" sz="2000" dirty="0"/>
          </a:p>
        </p:txBody>
      </p:sp>
      <p:pic>
        <p:nvPicPr>
          <p:cNvPr id="8" name="Picture 7" descr="newtable.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47320" y="1371600"/>
            <a:ext cx="8996680" cy="3352800"/>
          </a:xfrm>
          <a:prstGeom prst="rect">
            <a:avLst/>
          </a:prstGeom>
        </p:spPr>
      </p:pic>
    </p:spTree>
  </p:cSld>
  <p:clrMapOvr>
    <a:masterClrMapping/>
  </p:clrMapOvr>
  <p:transition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dirty="0"/>
              <a:t>What are the stressing aspects of the problem?</a:t>
            </a:r>
          </a:p>
        </p:txBody>
      </p:sp>
      <p:sp>
        <p:nvSpPr>
          <p:cNvPr id="9219" name="Rectangle 3"/>
          <p:cNvSpPr>
            <a:spLocks noGrp="1" noChangeArrowheads="1"/>
          </p:cNvSpPr>
          <p:nvPr>
            <p:ph type="body" idx="1"/>
          </p:nvPr>
        </p:nvSpPr>
        <p:spPr>
          <a:xfrm>
            <a:off x="609600" y="1143000"/>
            <a:ext cx="8229600" cy="3962400"/>
          </a:xfrm>
          <a:noFill/>
          <a:ln w="76200">
            <a:solidFill>
              <a:srgbClr val="FF0000"/>
            </a:solidFill>
          </a:ln>
        </p:spPr>
        <p:txBody>
          <a:bodyPr/>
          <a:lstStyle/>
          <a:p>
            <a:pPr>
              <a:lnSpc>
                <a:spcPct val="80000"/>
              </a:lnSpc>
            </a:pPr>
            <a:r>
              <a:rPr lang="en-US" sz="2400" b="1"/>
              <a:t>Dynamic</a:t>
            </a:r>
          </a:p>
          <a:p>
            <a:pPr lvl="1">
              <a:lnSpc>
                <a:spcPct val="80000"/>
              </a:lnSpc>
            </a:pPr>
            <a:r>
              <a:rPr lang="en-US" sz="2000"/>
              <a:t>Continuous addition of new products, organized with existing products to support access</a:t>
            </a:r>
          </a:p>
          <a:p>
            <a:pPr lvl="1">
              <a:lnSpc>
                <a:spcPct val="80000"/>
              </a:lnSpc>
            </a:pPr>
            <a:r>
              <a:rPr lang="en-US" sz="2000"/>
              <a:t>Continuous maintenance of celestial object properties based on time-history of detections</a:t>
            </a:r>
          </a:p>
          <a:p>
            <a:pPr>
              <a:lnSpc>
                <a:spcPct val="80000"/>
              </a:lnSpc>
            </a:pPr>
            <a:r>
              <a:rPr lang="en-US" sz="2400" b="1"/>
              <a:t>Fast</a:t>
            </a:r>
          </a:p>
          <a:p>
            <a:pPr lvl="1">
              <a:lnSpc>
                <a:spcPct val="80000"/>
              </a:lnSpc>
            </a:pPr>
            <a:r>
              <a:rPr lang="en-US" sz="2000"/>
              <a:t>~10</a:t>
            </a:r>
            <a:r>
              <a:rPr lang="en-US" sz="2000" baseline="30000"/>
              <a:t>8</a:t>
            </a:r>
            <a:r>
              <a:rPr lang="en-US" sz="2000"/>
              <a:t> new records per day, ~10</a:t>
            </a:r>
            <a:r>
              <a:rPr lang="en-US" sz="2000" baseline="30000"/>
              <a:t>8</a:t>
            </a:r>
            <a:r>
              <a:rPr lang="en-US" sz="2000"/>
              <a:t> record updates per day</a:t>
            </a:r>
          </a:p>
          <a:p>
            <a:pPr>
              <a:lnSpc>
                <a:spcPct val="80000"/>
              </a:lnSpc>
            </a:pPr>
            <a:r>
              <a:rPr lang="en-US" sz="2400" b="1"/>
              <a:t>Spatial</a:t>
            </a:r>
          </a:p>
          <a:p>
            <a:pPr lvl="1">
              <a:lnSpc>
                <a:spcPct val="80000"/>
              </a:lnSpc>
            </a:pPr>
            <a:r>
              <a:rPr lang="en-US" sz="2000"/>
              <a:t>All records have a position on the surface of a sphere</a:t>
            </a:r>
          </a:p>
          <a:p>
            <a:pPr lvl="1">
              <a:lnSpc>
                <a:spcPct val="80000"/>
              </a:lnSpc>
            </a:pPr>
            <a:r>
              <a:rPr lang="en-US" sz="2000"/>
              <a:t>Implicit distance calculations are important for many uses</a:t>
            </a:r>
          </a:p>
          <a:p>
            <a:pPr>
              <a:lnSpc>
                <a:spcPct val="80000"/>
              </a:lnSpc>
            </a:pPr>
            <a:r>
              <a:rPr lang="en-US" sz="2400" b="1"/>
              <a:t>Large</a:t>
            </a:r>
          </a:p>
          <a:p>
            <a:pPr lvl="1">
              <a:lnSpc>
                <a:spcPct val="80000"/>
              </a:lnSpc>
            </a:pPr>
            <a:r>
              <a:rPr lang="en-US" sz="2000"/>
              <a:t>One year: ~10</a:t>
            </a:r>
            <a:r>
              <a:rPr lang="en-US" sz="2000" baseline="30000"/>
              <a:t>11</a:t>
            </a:r>
            <a:r>
              <a:rPr lang="en-US" sz="2000"/>
              <a:t> records</a:t>
            </a:r>
          </a:p>
        </p:txBody>
      </p:sp>
      <p:sp>
        <p:nvSpPr>
          <p:cNvPr id="9221" name="Rectangle 5"/>
          <p:cNvSpPr>
            <a:spLocks noChangeArrowheads="1"/>
          </p:cNvSpPr>
          <p:nvPr/>
        </p:nvSpPr>
        <p:spPr bwMode="auto">
          <a:xfrm>
            <a:off x="609600" y="5791200"/>
            <a:ext cx="8229600" cy="762000"/>
          </a:xfrm>
          <a:prstGeom prst="rect">
            <a:avLst/>
          </a:prstGeom>
          <a:noFill/>
          <a:ln w="57150">
            <a:solidFill>
              <a:srgbClr val="008000"/>
            </a:solidFill>
            <a:miter lim="800000"/>
            <a:headEnd/>
            <a:tailEnd/>
          </a:ln>
          <a:effectLst/>
        </p:spPr>
        <p:txBody>
          <a:bodyPr>
            <a:prstTxWarp prst="textNoShape">
              <a:avLst/>
            </a:prstTxWarp>
          </a:bodyPr>
          <a:lstStyle/>
          <a:p>
            <a:pPr marL="342900" indent="-342900">
              <a:lnSpc>
                <a:spcPct val="80000"/>
              </a:lnSpc>
              <a:spcBef>
                <a:spcPct val="20000"/>
              </a:spcBef>
              <a:buFontTx/>
              <a:buChar char="•"/>
            </a:pPr>
            <a:r>
              <a:rPr lang="en-US" sz="2400" b="1">
                <a:solidFill>
                  <a:srgbClr val="006699"/>
                </a:solidFill>
              </a:rPr>
              <a:t>Simple</a:t>
            </a:r>
          </a:p>
          <a:p>
            <a:pPr marL="342900" indent="-342900">
              <a:lnSpc>
                <a:spcPct val="80000"/>
              </a:lnSpc>
              <a:spcBef>
                <a:spcPct val="20000"/>
              </a:spcBef>
              <a:buFontTx/>
              <a:buChar char="•"/>
            </a:pPr>
            <a:r>
              <a:rPr lang="en-US" sz="2400" b="1">
                <a:solidFill>
                  <a:srgbClr val="006699"/>
                </a:solidFill>
              </a:rPr>
              <a:t>Lenient</a:t>
            </a:r>
          </a:p>
        </p:txBody>
      </p:sp>
    </p:spTree>
  </p:cSld>
  <p:clrMapOvr>
    <a:masterClrMapping/>
  </p:clrMapOvr>
  <p:transition advTm="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228600"/>
            <a:ext cx="6505575" cy="801687"/>
          </a:xfrm>
        </p:spPr>
        <p:txBody>
          <a:bodyPr/>
          <a:lstStyle/>
          <a:p>
            <a:r>
              <a:rPr lang="en-US" dirty="0" smtClean="0"/>
              <a:t> PSPS – relational hierarchical database</a:t>
            </a:r>
            <a:endParaRPr lang="en-US" sz="4000" dirty="0"/>
          </a:p>
        </p:txBody>
      </p:sp>
      <p:sp>
        <p:nvSpPr>
          <p:cNvPr id="12291" name="Rectangle 3"/>
          <p:cNvSpPr>
            <a:spLocks noGrp="1" noChangeArrowheads="1"/>
          </p:cNvSpPr>
          <p:nvPr>
            <p:ph type="body" idx="1"/>
          </p:nvPr>
        </p:nvSpPr>
        <p:spPr>
          <a:xfrm>
            <a:off x="4343400" y="1765300"/>
            <a:ext cx="4711700" cy="5473700"/>
          </a:xfrm>
        </p:spPr>
        <p:txBody>
          <a:bodyPr/>
          <a:lstStyle/>
          <a:p>
            <a:pPr>
              <a:lnSpc>
                <a:spcPct val="90000"/>
              </a:lnSpc>
            </a:pPr>
            <a:r>
              <a:rPr lang="en-US" sz="2000"/>
              <a:t>Web Based Interface – the “link” with the human</a:t>
            </a:r>
          </a:p>
          <a:p>
            <a:pPr>
              <a:lnSpc>
                <a:spcPct val="90000"/>
              </a:lnSpc>
            </a:pPr>
            <a:r>
              <a:rPr lang="en-US" sz="2000"/>
              <a:t>Data Retrieval Layer – the “gate-keeper” of the data collections</a:t>
            </a:r>
          </a:p>
          <a:p>
            <a:pPr>
              <a:lnSpc>
                <a:spcPct val="90000"/>
              </a:lnSpc>
            </a:pPr>
            <a:r>
              <a:rPr lang="en-US" sz="2000"/>
              <a:t>PS1 data collection managers</a:t>
            </a:r>
          </a:p>
          <a:p>
            <a:pPr lvl="1">
              <a:lnSpc>
                <a:spcPct val="90000"/>
              </a:lnSpc>
              <a:buFont typeface="Wingdings" pitchFamily="-65" charset="2"/>
              <a:buChar char="§"/>
            </a:pPr>
            <a:r>
              <a:rPr lang="en-US" sz="2000"/>
              <a:t>Object Data Manager</a:t>
            </a:r>
          </a:p>
          <a:p>
            <a:pPr lvl="1">
              <a:lnSpc>
                <a:spcPct val="90000"/>
              </a:lnSpc>
              <a:buFont typeface="Wingdings" pitchFamily="-65" charset="2"/>
              <a:buChar char="§"/>
            </a:pPr>
            <a:r>
              <a:rPr lang="en-US" sz="2000"/>
              <a:t>Solar System Data Manager</a:t>
            </a:r>
          </a:p>
          <a:p>
            <a:pPr>
              <a:lnSpc>
                <a:spcPct val="90000"/>
              </a:lnSpc>
            </a:pPr>
            <a:r>
              <a:rPr lang="en-US" sz="2000"/>
              <a:t>Other (future/PS4) data collection managers; e.g.,</a:t>
            </a:r>
          </a:p>
          <a:p>
            <a:pPr lvl="1">
              <a:lnSpc>
                <a:spcPct val="90000"/>
              </a:lnSpc>
            </a:pPr>
            <a:r>
              <a:rPr lang="en-US" sz="2000"/>
              <a:t>“Postage stamp” cutouts</a:t>
            </a:r>
          </a:p>
          <a:p>
            <a:pPr lvl="1">
              <a:lnSpc>
                <a:spcPct val="90000"/>
              </a:lnSpc>
            </a:pPr>
            <a:r>
              <a:rPr lang="en-US" sz="2000"/>
              <a:t>Metadata database (vice attributes managed in PS1 ODM)</a:t>
            </a:r>
          </a:p>
          <a:p>
            <a:pPr lvl="1">
              <a:lnSpc>
                <a:spcPct val="90000"/>
              </a:lnSpc>
            </a:pPr>
            <a:r>
              <a:rPr lang="en-US" sz="2000"/>
              <a:t>Cumulative sky image server</a:t>
            </a:r>
          </a:p>
          <a:p>
            <a:pPr lvl="1">
              <a:lnSpc>
                <a:spcPct val="90000"/>
              </a:lnSpc>
            </a:pPr>
            <a:r>
              <a:rPr lang="en-US" sz="2000"/>
              <a:t>Filtered transient database (or other special clients)</a:t>
            </a:r>
          </a:p>
        </p:txBody>
      </p:sp>
      <p:grpSp>
        <p:nvGrpSpPr>
          <p:cNvPr id="2" name="Group 4"/>
          <p:cNvGrpSpPr>
            <a:grpSpLocks/>
          </p:cNvGrpSpPr>
          <p:nvPr/>
        </p:nvGrpSpPr>
        <p:grpSpPr bwMode="auto">
          <a:xfrm>
            <a:off x="1858963" y="3649663"/>
            <a:ext cx="1095375" cy="598487"/>
            <a:chOff x="2441" y="1476"/>
            <a:chExt cx="543" cy="297"/>
          </a:xfrm>
        </p:grpSpPr>
        <p:sp>
          <p:nvSpPr>
            <p:cNvPr id="12293" name="Rectangle 5"/>
            <p:cNvSpPr>
              <a:spLocks noChangeArrowheads="1"/>
            </p:cNvSpPr>
            <p:nvPr/>
          </p:nvSpPr>
          <p:spPr bwMode="auto">
            <a:xfrm>
              <a:off x="2441" y="1476"/>
              <a:ext cx="543" cy="297"/>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12294" name="Text Box 6"/>
            <p:cNvSpPr txBox="1">
              <a:spLocks noChangeArrowheads="1"/>
            </p:cNvSpPr>
            <p:nvPr/>
          </p:nvSpPr>
          <p:spPr bwMode="auto">
            <a:xfrm>
              <a:off x="2496" y="1521"/>
              <a:ext cx="427" cy="167"/>
            </a:xfrm>
            <a:prstGeom prst="rect">
              <a:avLst/>
            </a:prstGeom>
            <a:noFill/>
            <a:ln w="12700">
              <a:noFill/>
              <a:miter lim="800000"/>
              <a:headEnd/>
              <a:tailEnd/>
            </a:ln>
            <a:effectLst/>
          </p:spPr>
          <p:txBody>
            <a:bodyPr>
              <a:prstTxWarp prst="textNoShape">
                <a:avLst/>
              </a:prstTxWarp>
              <a:spAutoFit/>
            </a:bodyPr>
            <a:lstStyle/>
            <a:p>
              <a:pPr eaLnBrk="0" hangingPunct="0">
                <a:spcBef>
                  <a:spcPct val="50000"/>
                </a:spcBef>
              </a:pPr>
              <a:r>
                <a:rPr lang="en-US" sz="1600"/>
                <a:t>DRL</a:t>
              </a:r>
            </a:p>
          </p:txBody>
        </p:sp>
      </p:grpSp>
      <p:grpSp>
        <p:nvGrpSpPr>
          <p:cNvPr id="3" name="Group 7"/>
          <p:cNvGrpSpPr>
            <a:grpSpLocks/>
          </p:cNvGrpSpPr>
          <p:nvPr/>
        </p:nvGrpSpPr>
        <p:grpSpPr bwMode="auto">
          <a:xfrm>
            <a:off x="1127125" y="2614613"/>
            <a:ext cx="1093788" cy="600075"/>
            <a:chOff x="2441" y="1476"/>
            <a:chExt cx="543" cy="297"/>
          </a:xfrm>
        </p:grpSpPr>
        <p:sp>
          <p:nvSpPr>
            <p:cNvPr id="12296" name="Rectangle 8"/>
            <p:cNvSpPr>
              <a:spLocks noChangeArrowheads="1"/>
            </p:cNvSpPr>
            <p:nvPr/>
          </p:nvSpPr>
          <p:spPr bwMode="auto">
            <a:xfrm>
              <a:off x="2441" y="1476"/>
              <a:ext cx="543" cy="297"/>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12297" name="Text Box 9"/>
            <p:cNvSpPr txBox="1">
              <a:spLocks noChangeArrowheads="1"/>
            </p:cNvSpPr>
            <p:nvPr/>
          </p:nvSpPr>
          <p:spPr bwMode="auto">
            <a:xfrm>
              <a:off x="2496" y="1521"/>
              <a:ext cx="427" cy="166"/>
            </a:xfrm>
            <a:prstGeom prst="rect">
              <a:avLst/>
            </a:prstGeom>
            <a:noFill/>
            <a:ln w="12700">
              <a:noFill/>
              <a:miter lim="800000"/>
              <a:headEnd/>
              <a:tailEnd/>
            </a:ln>
            <a:effectLst/>
          </p:spPr>
          <p:txBody>
            <a:bodyPr>
              <a:prstTxWarp prst="textNoShape">
                <a:avLst/>
              </a:prstTxWarp>
              <a:spAutoFit/>
            </a:bodyPr>
            <a:lstStyle/>
            <a:p>
              <a:pPr eaLnBrk="0" hangingPunct="0">
                <a:spcBef>
                  <a:spcPct val="50000"/>
                </a:spcBef>
              </a:pPr>
              <a:r>
                <a:rPr lang="en-US" sz="1600"/>
                <a:t>WBI</a:t>
              </a:r>
            </a:p>
          </p:txBody>
        </p:sp>
      </p:grpSp>
      <p:grpSp>
        <p:nvGrpSpPr>
          <p:cNvPr id="4" name="Group 10"/>
          <p:cNvGrpSpPr>
            <a:grpSpLocks/>
          </p:cNvGrpSpPr>
          <p:nvPr/>
        </p:nvGrpSpPr>
        <p:grpSpPr bwMode="auto">
          <a:xfrm>
            <a:off x="2543175" y="2614613"/>
            <a:ext cx="1143000" cy="601662"/>
            <a:chOff x="1602" y="1647"/>
            <a:chExt cx="720" cy="379"/>
          </a:xfrm>
        </p:grpSpPr>
        <p:sp>
          <p:nvSpPr>
            <p:cNvPr id="12299" name="Rectangle 11"/>
            <p:cNvSpPr>
              <a:spLocks noChangeArrowheads="1"/>
            </p:cNvSpPr>
            <p:nvPr/>
          </p:nvSpPr>
          <p:spPr bwMode="auto">
            <a:xfrm>
              <a:off x="1619" y="1647"/>
              <a:ext cx="689" cy="378"/>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12300" name="Text Box 12"/>
            <p:cNvSpPr txBox="1">
              <a:spLocks noChangeArrowheads="1"/>
            </p:cNvSpPr>
            <p:nvPr/>
          </p:nvSpPr>
          <p:spPr bwMode="auto">
            <a:xfrm>
              <a:off x="1602" y="1660"/>
              <a:ext cx="720" cy="366"/>
            </a:xfrm>
            <a:prstGeom prst="rect">
              <a:avLst/>
            </a:prstGeom>
            <a:noFill/>
            <a:ln w="12700">
              <a:noFill/>
              <a:miter lim="800000"/>
              <a:headEnd/>
              <a:tailEnd/>
            </a:ln>
            <a:effectLst/>
          </p:spPr>
          <p:txBody>
            <a:bodyPr>
              <a:prstTxWarp prst="textNoShape">
                <a:avLst/>
              </a:prstTxWarp>
              <a:spAutoFit/>
            </a:bodyPr>
            <a:lstStyle/>
            <a:p>
              <a:pPr eaLnBrk="0" hangingPunct="0">
                <a:spcBef>
                  <a:spcPct val="50000"/>
                </a:spcBef>
              </a:pPr>
              <a:r>
                <a:rPr lang="en-US" sz="1600"/>
                <a:t>Other S/W Client</a:t>
              </a:r>
            </a:p>
          </p:txBody>
        </p:sp>
      </p:grpSp>
      <p:grpSp>
        <p:nvGrpSpPr>
          <p:cNvPr id="5" name="Group 13"/>
          <p:cNvGrpSpPr>
            <a:grpSpLocks/>
          </p:cNvGrpSpPr>
          <p:nvPr/>
        </p:nvGrpSpPr>
        <p:grpSpPr bwMode="auto">
          <a:xfrm>
            <a:off x="1286815" y="1460500"/>
            <a:ext cx="1070098" cy="752475"/>
            <a:chOff x="949" y="1986"/>
            <a:chExt cx="531" cy="373"/>
          </a:xfrm>
        </p:grpSpPr>
        <p:sp>
          <p:nvSpPr>
            <p:cNvPr id="12302" name="Oval 14"/>
            <p:cNvSpPr>
              <a:spLocks noChangeArrowheads="1"/>
            </p:cNvSpPr>
            <p:nvPr/>
          </p:nvSpPr>
          <p:spPr bwMode="auto">
            <a:xfrm>
              <a:off x="949" y="1986"/>
              <a:ext cx="390" cy="373"/>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2303" name="Text Box 15"/>
            <p:cNvSpPr txBox="1">
              <a:spLocks noChangeArrowheads="1"/>
            </p:cNvSpPr>
            <p:nvPr/>
          </p:nvSpPr>
          <p:spPr bwMode="auto">
            <a:xfrm>
              <a:off x="953" y="2055"/>
              <a:ext cx="527" cy="151"/>
            </a:xfrm>
            <a:prstGeom prst="rect">
              <a:avLst/>
            </a:prstGeom>
            <a:noFill/>
            <a:ln w="12700">
              <a:noFill/>
              <a:miter lim="800000"/>
              <a:headEnd/>
              <a:tailEnd/>
            </a:ln>
            <a:effectLst/>
          </p:spPr>
          <p:txBody>
            <a:bodyPr>
              <a:prstTxWarp prst="textNoShape">
                <a:avLst/>
              </a:prstTxWarp>
              <a:spAutoFit/>
            </a:bodyPr>
            <a:lstStyle/>
            <a:p>
              <a:pPr eaLnBrk="0" hangingPunct="0">
                <a:spcBef>
                  <a:spcPct val="50000"/>
                </a:spcBef>
              </a:pPr>
              <a:r>
                <a:rPr lang="en-US" sz="1400" dirty="0"/>
                <a:t>Human</a:t>
              </a:r>
            </a:p>
          </p:txBody>
        </p:sp>
      </p:grpSp>
      <p:sp>
        <p:nvSpPr>
          <p:cNvPr id="12304" name="Rectangle 16"/>
          <p:cNvSpPr>
            <a:spLocks noChangeArrowheads="1"/>
          </p:cNvSpPr>
          <p:nvPr/>
        </p:nvSpPr>
        <p:spPr bwMode="auto">
          <a:xfrm>
            <a:off x="533400" y="4667250"/>
            <a:ext cx="1093788" cy="598488"/>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12305" name="Text Box 17"/>
          <p:cNvSpPr txBox="1">
            <a:spLocks noChangeArrowheads="1"/>
          </p:cNvSpPr>
          <p:nvPr/>
        </p:nvSpPr>
        <p:spPr bwMode="auto">
          <a:xfrm>
            <a:off x="644525" y="4757738"/>
            <a:ext cx="860425" cy="336550"/>
          </a:xfrm>
          <a:prstGeom prst="rect">
            <a:avLst/>
          </a:prstGeom>
          <a:solidFill>
            <a:schemeClr val="bg1"/>
          </a:solidFill>
          <a:ln w="12700">
            <a:noFill/>
            <a:miter lim="800000"/>
            <a:headEnd/>
            <a:tailEnd/>
          </a:ln>
          <a:effectLst/>
        </p:spPr>
        <p:txBody>
          <a:bodyPr>
            <a:prstTxWarp prst="textNoShape">
              <a:avLst/>
            </a:prstTxWarp>
            <a:spAutoFit/>
          </a:bodyPr>
          <a:lstStyle/>
          <a:p>
            <a:pPr eaLnBrk="0" hangingPunct="0">
              <a:spcBef>
                <a:spcPct val="50000"/>
              </a:spcBef>
            </a:pPr>
            <a:r>
              <a:rPr lang="en-US" sz="1600"/>
              <a:t>ODM</a:t>
            </a:r>
          </a:p>
        </p:txBody>
      </p:sp>
      <p:sp>
        <p:nvSpPr>
          <p:cNvPr id="12306" name="Rectangle 18"/>
          <p:cNvSpPr>
            <a:spLocks noChangeArrowheads="1"/>
          </p:cNvSpPr>
          <p:nvPr/>
        </p:nvSpPr>
        <p:spPr bwMode="auto">
          <a:xfrm>
            <a:off x="1930400" y="4667250"/>
            <a:ext cx="1093788" cy="598488"/>
          </a:xfrm>
          <a:prstGeom prst="rect">
            <a:avLst/>
          </a:prstGeom>
          <a:solidFill>
            <a:schemeClr val="bg1"/>
          </a:solidFill>
          <a:ln w="25400">
            <a:solidFill>
              <a:schemeClr val="tx1"/>
            </a:solidFill>
            <a:miter lim="800000"/>
            <a:headEnd/>
            <a:tailEnd/>
          </a:ln>
          <a:effectLst/>
        </p:spPr>
        <p:txBody>
          <a:bodyPr wrap="none" lIns="0" rIns="0" anchor="ctr">
            <a:prstTxWarp prst="textNoShape">
              <a:avLst/>
            </a:prstTxWarp>
          </a:bodyPr>
          <a:lstStyle/>
          <a:p>
            <a:endParaRPr lang="en-US"/>
          </a:p>
        </p:txBody>
      </p:sp>
      <p:sp>
        <p:nvSpPr>
          <p:cNvPr id="12307" name="Text Box 19"/>
          <p:cNvSpPr txBox="1">
            <a:spLocks noChangeArrowheads="1"/>
          </p:cNvSpPr>
          <p:nvPr/>
        </p:nvSpPr>
        <p:spPr bwMode="auto">
          <a:xfrm>
            <a:off x="2041525" y="4757738"/>
            <a:ext cx="860425" cy="336550"/>
          </a:xfrm>
          <a:prstGeom prst="rect">
            <a:avLst/>
          </a:prstGeom>
          <a:solidFill>
            <a:schemeClr val="bg1"/>
          </a:solidFill>
          <a:ln w="12700">
            <a:noFill/>
            <a:miter lim="800000"/>
            <a:headEnd/>
            <a:tailEnd/>
          </a:ln>
          <a:effectLst/>
        </p:spPr>
        <p:txBody>
          <a:bodyPr lIns="0" rIns="0">
            <a:prstTxWarp prst="textNoShape">
              <a:avLst/>
            </a:prstTxWarp>
            <a:spAutoFit/>
          </a:bodyPr>
          <a:lstStyle/>
          <a:p>
            <a:pPr eaLnBrk="0" hangingPunct="0">
              <a:spcBef>
                <a:spcPct val="50000"/>
              </a:spcBef>
            </a:pPr>
            <a:r>
              <a:rPr lang="en-US" sz="1600"/>
              <a:t>SSDM</a:t>
            </a:r>
          </a:p>
        </p:txBody>
      </p:sp>
      <p:grpSp>
        <p:nvGrpSpPr>
          <p:cNvPr id="6" name="Group 20"/>
          <p:cNvGrpSpPr>
            <a:grpSpLocks/>
          </p:cNvGrpSpPr>
          <p:nvPr/>
        </p:nvGrpSpPr>
        <p:grpSpPr bwMode="auto">
          <a:xfrm>
            <a:off x="3328988" y="4667250"/>
            <a:ext cx="1093787" cy="598488"/>
            <a:chOff x="2097" y="2940"/>
            <a:chExt cx="689" cy="377"/>
          </a:xfrm>
        </p:grpSpPr>
        <p:sp>
          <p:nvSpPr>
            <p:cNvPr id="12309" name="Rectangle 21"/>
            <p:cNvSpPr>
              <a:spLocks noChangeArrowheads="1"/>
            </p:cNvSpPr>
            <p:nvPr/>
          </p:nvSpPr>
          <p:spPr bwMode="auto">
            <a:xfrm>
              <a:off x="2097" y="2940"/>
              <a:ext cx="689" cy="377"/>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a:p>
          </p:txBody>
        </p:sp>
        <p:sp>
          <p:nvSpPr>
            <p:cNvPr id="12310" name="Text Box 22"/>
            <p:cNvSpPr txBox="1">
              <a:spLocks noChangeArrowheads="1"/>
            </p:cNvSpPr>
            <p:nvPr/>
          </p:nvSpPr>
          <p:spPr bwMode="auto">
            <a:xfrm>
              <a:off x="2160" y="2965"/>
              <a:ext cx="542" cy="308"/>
            </a:xfrm>
            <a:prstGeom prst="rect">
              <a:avLst/>
            </a:prstGeom>
            <a:solidFill>
              <a:schemeClr val="bg1"/>
            </a:solidFill>
            <a:ln w="12700">
              <a:noFill/>
              <a:miter lim="800000"/>
              <a:headEnd/>
              <a:tailEnd/>
            </a:ln>
            <a:effectLst/>
          </p:spPr>
          <p:txBody>
            <a:bodyPr lIns="0" tIns="0" rIns="0" bIns="0">
              <a:prstTxWarp prst="textNoShape">
                <a:avLst/>
              </a:prstTxWarp>
              <a:spAutoFit/>
            </a:bodyPr>
            <a:lstStyle/>
            <a:p>
              <a:pPr eaLnBrk="0" hangingPunct="0">
                <a:spcBef>
                  <a:spcPct val="50000"/>
                </a:spcBef>
              </a:pPr>
              <a:r>
                <a:rPr lang="en-US" sz="1600"/>
                <a:t>Other DM</a:t>
              </a:r>
            </a:p>
          </p:txBody>
        </p:sp>
      </p:grpSp>
      <p:sp>
        <p:nvSpPr>
          <p:cNvPr id="12311" name="Line 23"/>
          <p:cNvSpPr>
            <a:spLocks noChangeShapeType="1"/>
          </p:cNvSpPr>
          <p:nvPr/>
        </p:nvSpPr>
        <p:spPr bwMode="auto">
          <a:xfrm>
            <a:off x="1673225" y="2222500"/>
            <a:ext cx="0" cy="388938"/>
          </a:xfrm>
          <a:prstGeom prst="line">
            <a:avLst/>
          </a:prstGeom>
          <a:noFill/>
          <a:ln w="25400">
            <a:solidFill>
              <a:schemeClr val="tx1"/>
            </a:solidFill>
            <a:round/>
            <a:headEnd type="arrow" w="med" len="med"/>
            <a:tailEnd type="arrow" w="med" len="med"/>
          </a:ln>
          <a:effectLst/>
        </p:spPr>
        <p:txBody>
          <a:bodyPr>
            <a:prstTxWarp prst="textNoShape">
              <a:avLst/>
            </a:prstTxWarp>
          </a:bodyPr>
          <a:lstStyle/>
          <a:p>
            <a:endParaRPr lang="en-US"/>
          </a:p>
        </p:txBody>
      </p:sp>
      <p:sp>
        <p:nvSpPr>
          <p:cNvPr id="12312" name="Line 24"/>
          <p:cNvSpPr>
            <a:spLocks noChangeShapeType="1"/>
          </p:cNvSpPr>
          <p:nvPr/>
        </p:nvSpPr>
        <p:spPr bwMode="auto">
          <a:xfrm>
            <a:off x="2058988" y="3222625"/>
            <a:ext cx="0" cy="388938"/>
          </a:xfrm>
          <a:prstGeom prst="line">
            <a:avLst/>
          </a:prstGeom>
          <a:noFill/>
          <a:ln w="25400">
            <a:solidFill>
              <a:schemeClr val="tx1"/>
            </a:solidFill>
            <a:round/>
            <a:headEnd type="arrow" w="med" len="med"/>
            <a:tailEnd type="arrow" w="med" len="med"/>
          </a:ln>
          <a:effectLst/>
        </p:spPr>
        <p:txBody>
          <a:bodyPr>
            <a:prstTxWarp prst="textNoShape">
              <a:avLst/>
            </a:prstTxWarp>
          </a:bodyPr>
          <a:lstStyle/>
          <a:p>
            <a:endParaRPr lang="en-US"/>
          </a:p>
        </p:txBody>
      </p:sp>
      <p:sp>
        <p:nvSpPr>
          <p:cNvPr id="12313" name="Line 25"/>
          <p:cNvSpPr>
            <a:spLocks noChangeShapeType="1"/>
          </p:cNvSpPr>
          <p:nvPr/>
        </p:nvSpPr>
        <p:spPr bwMode="auto">
          <a:xfrm>
            <a:off x="2741613" y="3233738"/>
            <a:ext cx="0" cy="388937"/>
          </a:xfrm>
          <a:prstGeom prst="line">
            <a:avLst/>
          </a:prstGeom>
          <a:noFill/>
          <a:ln w="25400">
            <a:solidFill>
              <a:schemeClr val="tx1"/>
            </a:solidFill>
            <a:round/>
            <a:headEnd type="arrow" w="med" len="med"/>
            <a:tailEnd type="arrow" w="med" len="med"/>
          </a:ln>
          <a:effectLst/>
        </p:spPr>
        <p:txBody>
          <a:bodyPr>
            <a:prstTxWarp prst="textNoShape">
              <a:avLst/>
            </a:prstTxWarp>
          </a:bodyPr>
          <a:lstStyle/>
          <a:p>
            <a:endParaRPr lang="en-US"/>
          </a:p>
        </p:txBody>
      </p:sp>
      <p:sp>
        <p:nvSpPr>
          <p:cNvPr id="12314" name="Line 26"/>
          <p:cNvSpPr>
            <a:spLocks noChangeShapeType="1"/>
          </p:cNvSpPr>
          <p:nvPr/>
        </p:nvSpPr>
        <p:spPr bwMode="auto">
          <a:xfrm flipH="1">
            <a:off x="1590675" y="4254500"/>
            <a:ext cx="519113" cy="411163"/>
          </a:xfrm>
          <a:prstGeom prst="line">
            <a:avLst/>
          </a:prstGeom>
          <a:noFill/>
          <a:ln w="25400">
            <a:solidFill>
              <a:schemeClr val="tx1"/>
            </a:solidFill>
            <a:round/>
            <a:headEnd type="arrow" w="med" len="med"/>
            <a:tailEnd type="arrow" w="med" len="med"/>
          </a:ln>
          <a:effectLst/>
        </p:spPr>
        <p:txBody>
          <a:bodyPr>
            <a:prstTxWarp prst="textNoShape">
              <a:avLst/>
            </a:prstTxWarp>
          </a:bodyPr>
          <a:lstStyle/>
          <a:p>
            <a:endParaRPr lang="en-US"/>
          </a:p>
        </p:txBody>
      </p:sp>
      <p:sp>
        <p:nvSpPr>
          <p:cNvPr id="12315" name="Line 27"/>
          <p:cNvSpPr>
            <a:spLocks noChangeShapeType="1"/>
          </p:cNvSpPr>
          <p:nvPr/>
        </p:nvSpPr>
        <p:spPr bwMode="auto">
          <a:xfrm>
            <a:off x="2843213" y="4271963"/>
            <a:ext cx="465137" cy="388937"/>
          </a:xfrm>
          <a:prstGeom prst="line">
            <a:avLst/>
          </a:prstGeom>
          <a:noFill/>
          <a:ln w="25400">
            <a:solidFill>
              <a:schemeClr val="tx1"/>
            </a:solidFill>
            <a:round/>
            <a:headEnd type="arrow" w="med" len="med"/>
            <a:tailEnd type="arrow" w="med" len="med"/>
          </a:ln>
          <a:effectLst/>
        </p:spPr>
        <p:txBody>
          <a:bodyPr>
            <a:prstTxWarp prst="textNoShape">
              <a:avLst/>
            </a:prstTxWarp>
          </a:bodyPr>
          <a:lstStyle/>
          <a:p>
            <a:endParaRPr lang="en-US"/>
          </a:p>
        </p:txBody>
      </p:sp>
      <p:sp>
        <p:nvSpPr>
          <p:cNvPr id="12316" name="Line 28"/>
          <p:cNvSpPr>
            <a:spLocks noChangeShapeType="1"/>
          </p:cNvSpPr>
          <p:nvPr/>
        </p:nvSpPr>
        <p:spPr bwMode="auto">
          <a:xfrm flipH="1">
            <a:off x="2413000" y="4251325"/>
            <a:ext cx="0" cy="400050"/>
          </a:xfrm>
          <a:prstGeom prst="line">
            <a:avLst/>
          </a:prstGeom>
          <a:noFill/>
          <a:ln w="25400">
            <a:solidFill>
              <a:schemeClr val="tx1"/>
            </a:solidFill>
            <a:round/>
            <a:headEnd type="arrow" w="med" len="med"/>
            <a:tailEnd type="arrow" w="med" len="med"/>
          </a:ln>
          <a:effectLst/>
        </p:spPr>
        <p:txBody>
          <a:bodyPr>
            <a:prstTxWarp prst="textNoShape">
              <a:avLst/>
            </a:prstTxWarp>
          </a:bodyPr>
          <a:lstStyle/>
          <a:p>
            <a:endParaRPr lang="en-US"/>
          </a:p>
        </p:txBody>
      </p:sp>
      <p:grpSp>
        <p:nvGrpSpPr>
          <p:cNvPr id="7" name="Group 29"/>
          <p:cNvGrpSpPr>
            <a:grpSpLocks/>
          </p:cNvGrpSpPr>
          <p:nvPr/>
        </p:nvGrpSpPr>
        <p:grpSpPr bwMode="auto">
          <a:xfrm>
            <a:off x="549275" y="5594350"/>
            <a:ext cx="1093788" cy="598488"/>
            <a:chOff x="2441" y="1476"/>
            <a:chExt cx="543" cy="297"/>
          </a:xfrm>
        </p:grpSpPr>
        <p:sp>
          <p:nvSpPr>
            <p:cNvPr id="12318" name="Rectangle 30"/>
            <p:cNvSpPr>
              <a:spLocks noChangeArrowheads="1"/>
            </p:cNvSpPr>
            <p:nvPr/>
          </p:nvSpPr>
          <p:spPr bwMode="auto">
            <a:xfrm>
              <a:off x="2441" y="1476"/>
              <a:ext cx="543" cy="297"/>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12319" name="Text Box 31"/>
            <p:cNvSpPr txBox="1">
              <a:spLocks noChangeArrowheads="1"/>
            </p:cNvSpPr>
            <p:nvPr/>
          </p:nvSpPr>
          <p:spPr bwMode="auto">
            <a:xfrm>
              <a:off x="2496" y="1521"/>
              <a:ext cx="427" cy="167"/>
            </a:xfrm>
            <a:prstGeom prst="rect">
              <a:avLst/>
            </a:prstGeom>
            <a:noFill/>
            <a:ln w="12700">
              <a:noFill/>
              <a:miter lim="800000"/>
              <a:headEnd/>
              <a:tailEnd/>
            </a:ln>
            <a:effectLst/>
          </p:spPr>
          <p:txBody>
            <a:bodyPr>
              <a:prstTxWarp prst="textNoShape">
                <a:avLst/>
              </a:prstTxWarp>
              <a:spAutoFit/>
            </a:bodyPr>
            <a:lstStyle/>
            <a:p>
              <a:pPr eaLnBrk="0" hangingPunct="0">
                <a:spcBef>
                  <a:spcPct val="50000"/>
                </a:spcBef>
              </a:pPr>
              <a:r>
                <a:rPr lang="en-US" sz="1600"/>
                <a:t>IPP</a:t>
              </a:r>
            </a:p>
          </p:txBody>
        </p:sp>
      </p:grpSp>
      <p:grpSp>
        <p:nvGrpSpPr>
          <p:cNvPr id="8" name="Group 32"/>
          <p:cNvGrpSpPr>
            <a:grpSpLocks/>
          </p:cNvGrpSpPr>
          <p:nvPr/>
        </p:nvGrpSpPr>
        <p:grpSpPr bwMode="auto">
          <a:xfrm>
            <a:off x="1925638" y="5594350"/>
            <a:ext cx="1093787" cy="598488"/>
            <a:chOff x="2441" y="1476"/>
            <a:chExt cx="543" cy="297"/>
          </a:xfrm>
        </p:grpSpPr>
        <p:sp>
          <p:nvSpPr>
            <p:cNvPr id="12321" name="Rectangle 33"/>
            <p:cNvSpPr>
              <a:spLocks noChangeArrowheads="1"/>
            </p:cNvSpPr>
            <p:nvPr/>
          </p:nvSpPr>
          <p:spPr bwMode="auto">
            <a:xfrm>
              <a:off x="2441" y="1476"/>
              <a:ext cx="543" cy="297"/>
            </a:xfrm>
            <a:prstGeom prst="rect">
              <a:avLst/>
            </a:prstGeom>
            <a:noFill/>
            <a:ln w="25400">
              <a:solidFill>
                <a:schemeClr val="tx1"/>
              </a:solidFill>
              <a:miter lim="800000"/>
              <a:headEnd/>
              <a:tailEnd/>
            </a:ln>
            <a:effectLst/>
          </p:spPr>
          <p:txBody>
            <a:bodyPr wrap="none" anchor="ctr">
              <a:prstTxWarp prst="textNoShape">
                <a:avLst/>
              </a:prstTxWarp>
            </a:bodyPr>
            <a:lstStyle/>
            <a:p>
              <a:endParaRPr lang="en-US"/>
            </a:p>
          </p:txBody>
        </p:sp>
        <p:sp>
          <p:nvSpPr>
            <p:cNvPr id="12322" name="Text Box 34"/>
            <p:cNvSpPr txBox="1">
              <a:spLocks noChangeArrowheads="1"/>
            </p:cNvSpPr>
            <p:nvPr/>
          </p:nvSpPr>
          <p:spPr bwMode="auto">
            <a:xfrm>
              <a:off x="2496" y="1521"/>
              <a:ext cx="427" cy="167"/>
            </a:xfrm>
            <a:prstGeom prst="rect">
              <a:avLst/>
            </a:prstGeom>
            <a:noFill/>
            <a:ln w="12700">
              <a:noFill/>
              <a:miter lim="800000"/>
              <a:headEnd/>
              <a:tailEnd/>
            </a:ln>
            <a:effectLst/>
          </p:spPr>
          <p:txBody>
            <a:bodyPr lIns="0" rIns="0">
              <a:prstTxWarp prst="textNoShape">
                <a:avLst/>
              </a:prstTxWarp>
              <a:spAutoFit/>
            </a:bodyPr>
            <a:lstStyle/>
            <a:p>
              <a:pPr eaLnBrk="0" hangingPunct="0">
                <a:spcBef>
                  <a:spcPct val="50000"/>
                </a:spcBef>
              </a:pPr>
              <a:r>
                <a:rPr lang="en-US" sz="1600"/>
                <a:t>MOPS</a:t>
              </a:r>
            </a:p>
          </p:txBody>
        </p:sp>
      </p:grpSp>
      <p:sp>
        <p:nvSpPr>
          <p:cNvPr id="12323" name="Line 35"/>
          <p:cNvSpPr>
            <a:spLocks noChangeShapeType="1"/>
          </p:cNvSpPr>
          <p:nvPr/>
        </p:nvSpPr>
        <p:spPr bwMode="auto">
          <a:xfrm flipH="1" flipV="1">
            <a:off x="1103313" y="5273675"/>
            <a:ext cx="0" cy="296863"/>
          </a:xfrm>
          <a:prstGeom prst="line">
            <a:avLst/>
          </a:prstGeom>
          <a:noFill/>
          <a:ln w="25400">
            <a:solidFill>
              <a:schemeClr val="tx1"/>
            </a:solidFill>
            <a:round/>
            <a:headEnd/>
            <a:tailEnd type="arrow" w="med" len="med"/>
          </a:ln>
          <a:effectLst/>
        </p:spPr>
        <p:txBody>
          <a:bodyPr>
            <a:prstTxWarp prst="textNoShape">
              <a:avLst/>
            </a:prstTxWarp>
          </a:bodyPr>
          <a:lstStyle/>
          <a:p>
            <a:endParaRPr lang="en-US"/>
          </a:p>
        </p:txBody>
      </p:sp>
      <p:sp>
        <p:nvSpPr>
          <p:cNvPr id="12324" name="Line 36"/>
          <p:cNvSpPr>
            <a:spLocks noChangeShapeType="1"/>
          </p:cNvSpPr>
          <p:nvPr/>
        </p:nvSpPr>
        <p:spPr bwMode="auto">
          <a:xfrm flipH="1" flipV="1">
            <a:off x="2468563" y="5267325"/>
            <a:ext cx="0" cy="296863"/>
          </a:xfrm>
          <a:prstGeom prst="line">
            <a:avLst/>
          </a:prstGeom>
          <a:noFill/>
          <a:ln w="25400">
            <a:solidFill>
              <a:schemeClr val="tx1"/>
            </a:solidFill>
            <a:round/>
            <a:headEnd/>
            <a:tailEnd type="arrow" w="med" len="med"/>
          </a:ln>
          <a:effectLst/>
        </p:spPr>
        <p:txBody>
          <a:bodyPr>
            <a:prstTxWarp prst="textNoShape">
              <a:avLst/>
            </a:prstTxWarp>
          </a:bodyPr>
          <a:lstStyle/>
          <a:p>
            <a:endParaRPr lang="en-US"/>
          </a:p>
        </p:txBody>
      </p:sp>
      <p:grpSp>
        <p:nvGrpSpPr>
          <p:cNvPr id="9" name="Group 37"/>
          <p:cNvGrpSpPr>
            <a:grpSpLocks/>
          </p:cNvGrpSpPr>
          <p:nvPr/>
        </p:nvGrpSpPr>
        <p:grpSpPr bwMode="auto">
          <a:xfrm>
            <a:off x="274638" y="2446338"/>
            <a:ext cx="2844800" cy="2965450"/>
            <a:chOff x="173" y="1541"/>
            <a:chExt cx="1792" cy="1868"/>
          </a:xfrm>
        </p:grpSpPr>
        <p:sp>
          <p:nvSpPr>
            <p:cNvPr id="12326" name="Line 38"/>
            <p:cNvSpPr>
              <a:spLocks noChangeShapeType="1"/>
            </p:cNvSpPr>
            <p:nvPr/>
          </p:nvSpPr>
          <p:spPr bwMode="auto">
            <a:xfrm>
              <a:off x="176" y="1544"/>
              <a:ext cx="1344" cy="0"/>
            </a:xfrm>
            <a:prstGeom prst="line">
              <a:avLst/>
            </a:prstGeom>
            <a:noFill/>
            <a:ln w="28575">
              <a:solidFill>
                <a:srgbClr val="FFCC00"/>
              </a:solidFill>
              <a:round/>
              <a:headEnd/>
              <a:tailEnd/>
            </a:ln>
            <a:effectLst/>
          </p:spPr>
          <p:txBody>
            <a:bodyPr>
              <a:prstTxWarp prst="textNoShape">
                <a:avLst/>
              </a:prstTxWarp>
            </a:bodyPr>
            <a:lstStyle/>
            <a:p>
              <a:endParaRPr lang="en-US"/>
            </a:p>
          </p:txBody>
        </p:sp>
        <p:sp>
          <p:nvSpPr>
            <p:cNvPr id="12327" name="Line 39"/>
            <p:cNvSpPr>
              <a:spLocks noChangeShapeType="1"/>
            </p:cNvSpPr>
            <p:nvPr/>
          </p:nvSpPr>
          <p:spPr bwMode="auto">
            <a:xfrm>
              <a:off x="1520" y="1543"/>
              <a:ext cx="0" cy="654"/>
            </a:xfrm>
            <a:prstGeom prst="line">
              <a:avLst/>
            </a:prstGeom>
            <a:noFill/>
            <a:ln w="28575">
              <a:solidFill>
                <a:srgbClr val="FFCC00"/>
              </a:solidFill>
              <a:round/>
              <a:headEnd/>
              <a:tailEnd/>
            </a:ln>
            <a:effectLst/>
          </p:spPr>
          <p:txBody>
            <a:bodyPr>
              <a:prstTxWarp prst="textNoShape">
                <a:avLst/>
              </a:prstTxWarp>
            </a:bodyPr>
            <a:lstStyle/>
            <a:p>
              <a:endParaRPr lang="en-US"/>
            </a:p>
          </p:txBody>
        </p:sp>
        <p:sp>
          <p:nvSpPr>
            <p:cNvPr id="12328" name="Line 40"/>
            <p:cNvSpPr>
              <a:spLocks noChangeShapeType="1"/>
            </p:cNvSpPr>
            <p:nvPr/>
          </p:nvSpPr>
          <p:spPr bwMode="auto">
            <a:xfrm>
              <a:off x="1519" y="2200"/>
              <a:ext cx="438" cy="0"/>
            </a:xfrm>
            <a:prstGeom prst="line">
              <a:avLst/>
            </a:prstGeom>
            <a:noFill/>
            <a:ln w="28575">
              <a:solidFill>
                <a:srgbClr val="FFCC00"/>
              </a:solidFill>
              <a:round/>
              <a:headEnd/>
              <a:tailEnd/>
            </a:ln>
            <a:effectLst/>
          </p:spPr>
          <p:txBody>
            <a:bodyPr>
              <a:prstTxWarp prst="textNoShape">
                <a:avLst/>
              </a:prstTxWarp>
            </a:bodyPr>
            <a:lstStyle/>
            <a:p>
              <a:endParaRPr lang="en-US"/>
            </a:p>
          </p:txBody>
        </p:sp>
        <p:sp>
          <p:nvSpPr>
            <p:cNvPr id="12329" name="Line 41"/>
            <p:cNvSpPr>
              <a:spLocks noChangeShapeType="1"/>
            </p:cNvSpPr>
            <p:nvPr/>
          </p:nvSpPr>
          <p:spPr bwMode="auto">
            <a:xfrm>
              <a:off x="1960" y="2195"/>
              <a:ext cx="0" cy="1214"/>
            </a:xfrm>
            <a:prstGeom prst="line">
              <a:avLst/>
            </a:prstGeom>
            <a:noFill/>
            <a:ln w="28575">
              <a:solidFill>
                <a:srgbClr val="FFCC00"/>
              </a:solidFill>
              <a:round/>
              <a:headEnd/>
              <a:tailEnd/>
            </a:ln>
            <a:effectLst/>
          </p:spPr>
          <p:txBody>
            <a:bodyPr>
              <a:prstTxWarp prst="textNoShape">
                <a:avLst/>
              </a:prstTxWarp>
            </a:bodyPr>
            <a:lstStyle/>
            <a:p>
              <a:endParaRPr lang="en-US"/>
            </a:p>
          </p:txBody>
        </p:sp>
        <p:sp>
          <p:nvSpPr>
            <p:cNvPr id="12330" name="Line 42"/>
            <p:cNvSpPr>
              <a:spLocks noChangeShapeType="1"/>
            </p:cNvSpPr>
            <p:nvPr/>
          </p:nvSpPr>
          <p:spPr bwMode="auto">
            <a:xfrm flipH="1">
              <a:off x="173" y="3408"/>
              <a:ext cx="1792" cy="0"/>
            </a:xfrm>
            <a:prstGeom prst="line">
              <a:avLst/>
            </a:prstGeom>
            <a:noFill/>
            <a:ln w="28575">
              <a:solidFill>
                <a:srgbClr val="FFCC00"/>
              </a:solidFill>
              <a:round/>
              <a:headEnd/>
              <a:tailEnd/>
            </a:ln>
            <a:effectLst/>
          </p:spPr>
          <p:txBody>
            <a:bodyPr>
              <a:prstTxWarp prst="textNoShape">
                <a:avLst/>
              </a:prstTxWarp>
            </a:bodyPr>
            <a:lstStyle/>
            <a:p>
              <a:endParaRPr lang="en-US"/>
            </a:p>
          </p:txBody>
        </p:sp>
        <p:sp>
          <p:nvSpPr>
            <p:cNvPr id="12331" name="Line 43"/>
            <p:cNvSpPr>
              <a:spLocks noChangeShapeType="1"/>
            </p:cNvSpPr>
            <p:nvPr/>
          </p:nvSpPr>
          <p:spPr bwMode="auto">
            <a:xfrm>
              <a:off x="176" y="1541"/>
              <a:ext cx="0" cy="1867"/>
            </a:xfrm>
            <a:prstGeom prst="line">
              <a:avLst/>
            </a:prstGeom>
            <a:noFill/>
            <a:ln w="28575">
              <a:solidFill>
                <a:srgbClr val="FFCC00"/>
              </a:solidFill>
              <a:round/>
              <a:headEnd/>
              <a:tailEnd/>
            </a:ln>
            <a:effectLst/>
          </p:spPr>
          <p:txBody>
            <a:bodyPr>
              <a:prstTxWarp prst="textNoShape">
                <a:avLst/>
              </a:prstTxWarp>
            </a:bodyPr>
            <a:lstStyle/>
            <a:p>
              <a:endParaRPr lang="en-US"/>
            </a:p>
          </p:txBody>
        </p:sp>
      </p:grpSp>
    </p:spTree>
  </p:cSld>
  <p:clrMapOvr>
    <a:masterClrMapping/>
  </p:clrMapOvr>
  <p:transition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1828800"/>
            <a:ext cx="9144000" cy="2895600"/>
            <a:chOff x="-43552" y="1568744"/>
            <a:chExt cx="9269629" cy="3273668"/>
          </a:xfrm>
        </p:grpSpPr>
        <p:sp>
          <p:nvSpPr>
            <p:cNvPr id="5" name="Cloud 4"/>
            <p:cNvSpPr>
              <a:spLocks noChangeArrowheads="1"/>
            </p:cNvSpPr>
            <p:nvPr/>
          </p:nvSpPr>
          <p:spPr bwMode="auto">
            <a:xfrm rot="373978">
              <a:off x="1424920" y="1738620"/>
              <a:ext cx="7296320" cy="3070453"/>
            </a:xfrm>
            <a:custGeom>
              <a:avLst/>
              <a:gdLst>
                <a:gd name="T0" fmla="*/ 7290240 w 43200"/>
                <a:gd name="T1" fmla="*/ 1535227 h 43200"/>
                <a:gd name="T2" fmla="*/ 3648160 w 43200"/>
                <a:gd name="T3" fmla="*/ 3067184 h 43200"/>
                <a:gd name="T4" fmla="*/ 22632 w 43200"/>
                <a:gd name="T5" fmla="*/ 1535227 h 43200"/>
                <a:gd name="T6" fmla="*/ 3648160 w 43200"/>
                <a:gd name="T7" fmla="*/ 175556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1"/>
                    <a:pt x="12969" y="4376"/>
                    <a:pt x="14005" y="5201"/>
                  </a:cubicBezTo>
                  <a:lnTo>
                    <a:pt x="14005" y="5202"/>
                  </a:lnTo>
                  <a:cubicBezTo>
                    <a:pt x="14930" y="2828"/>
                    <a:pt x="16742" y="1343"/>
                    <a:pt x="18715" y="1343"/>
                  </a:cubicBezTo>
                  <a:cubicBezTo>
                    <a:pt x="20114" y="1343"/>
                    <a:pt x="21458" y="2093"/>
                    <a:pt x="22456" y="3431"/>
                  </a:cubicBezTo>
                  <a:lnTo>
                    <a:pt x="22456" y="3432"/>
                  </a:lnTo>
                  <a:cubicBezTo>
                    <a:pt x="23194" y="1415"/>
                    <a:pt x="24707" y="140"/>
                    <a:pt x="26362" y="140"/>
                  </a:cubicBezTo>
                  <a:cubicBezTo>
                    <a:pt x="27723" y="140"/>
                    <a:pt x="29007" y="1006"/>
                    <a:pt x="29832" y="2481"/>
                  </a:cubicBezTo>
                  <a:lnTo>
                    <a:pt x="29832" y="2480"/>
                  </a:lnTo>
                  <a:cubicBezTo>
                    <a:pt x="30755" y="1002"/>
                    <a:pt x="32110" y="149"/>
                    <a:pt x="33538" y="149"/>
                  </a:cubicBezTo>
                  <a:cubicBezTo>
                    <a:pt x="35888" y="149"/>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6"/>
                  </a:cubicBezTo>
                  <a:cubicBezTo>
                    <a:pt x="30535" y="38006"/>
                    <a:pt x="29474" y="37593"/>
                    <a:pt x="28555" y="36813"/>
                  </a:cubicBezTo>
                  <a:lnTo>
                    <a:pt x="28556" y="36813"/>
                  </a:lnTo>
                  <a:cubicBezTo>
                    <a:pt x="27694" y="40699"/>
                    <a:pt x="25069" y="43357"/>
                    <a:pt x="22094" y="43357"/>
                  </a:cubicBezTo>
                  <a:cubicBezTo>
                    <a:pt x="19839" y="43357"/>
                    <a:pt x="17733" y="41821"/>
                    <a:pt x="16480" y="39263"/>
                  </a:cubicBezTo>
                  <a:lnTo>
                    <a:pt x="16480" y="39264"/>
                  </a:lnTo>
                  <a:cubicBezTo>
                    <a:pt x="15279" y="40250"/>
                    <a:pt x="13904" y="40770"/>
                    <a:pt x="12503" y="40770"/>
                  </a:cubicBezTo>
                  <a:cubicBezTo>
                    <a:pt x="9735" y="40770"/>
                    <a:pt x="7180" y="38748"/>
                    <a:pt x="5804" y="35469"/>
                  </a:cubicBezTo>
                  <a:lnTo>
                    <a:pt x="5803" y="35469"/>
                  </a:lnTo>
                  <a:cubicBezTo>
                    <a:pt x="5635" y="35496"/>
                    <a:pt x="5465" y="35509"/>
                    <a:pt x="5296" y="35509"/>
                  </a:cubicBezTo>
                  <a:cubicBezTo>
                    <a:pt x="2888" y="35510"/>
                    <a:pt x="936" y="32860"/>
                    <a:pt x="936" y="29592"/>
                  </a:cubicBezTo>
                  <a:cubicBezTo>
                    <a:pt x="936" y="28090"/>
                    <a:pt x="1356" y="26644"/>
                    <a:pt x="2112" y="25547"/>
                  </a:cubicBezTo>
                  <a:lnTo>
                    <a:pt x="2113" y="25547"/>
                  </a:lnTo>
                  <a:cubicBezTo>
                    <a:pt x="781" y="24481"/>
                    <a:pt x="-36" y="22528"/>
                    <a:pt x="-36" y="20418"/>
                  </a:cubicBezTo>
                  <a:cubicBezTo>
                    <a:pt x="-36" y="17370"/>
                    <a:pt x="1647" y="14817"/>
                    <a:pt x="3863" y="14504"/>
                  </a:cubicBezTo>
                  <a:close/>
                </a:path>
                <a:path w="43200" h="43200" fill="none">
                  <a:moveTo>
                    <a:pt x="4693" y="26177"/>
                  </a:moveTo>
                  <a:lnTo>
                    <a:pt x="4693" y="26177"/>
                  </a:lnTo>
                  <a:cubicBezTo>
                    <a:pt x="4580" y="26189"/>
                    <a:pt x="4468" y="26194"/>
                    <a:pt x="4356" y="26194"/>
                  </a:cubicBezTo>
                  <a:cubicBezTo>
                    <a:pt x="3584" y="26194"/>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93CDDD">
                    <a:alpha val="50000"/>
                  </a:srgbClr>
                </a:gs>
                <a:gs pos="80000">
                  <a:srgbClr val="C6D9F1">
                    <a:alpha val="90000"/>
                  </a:srgbClr>
                </a:gs>
                <a:gs pos="100000">
                  <a:srgbClr val="DCE6F2"/>
                </a:gs>
              </a:gsLst>
              <a:path path="rect">
                <a:fillToRect l="50000" t="50000" r="50000" b="50000"/>
              </a:path>
            </a:gradFill>
            <a:ln w="9525">
              <a:solidFill>
                <a:srgbClr val="93CDDD"/>
              </a:solidFill>
              <a:miter lim="800000"/>
              <a:headEnd/>
              <a:tailEnd/>
            </a:ln>
            <a:effectLst>
              <a:outerShdw blurRad="63500" dist="20000" dir="5400000" rotWithShape="0">
                <a:srgbClr val="000000">
                  <a:alpha val="37999"/>
                </a:srgbClr>
              </a:outerShdw>
            </a:effectLst>
          </p:spPr>
          <p:txBody>
            <a:bodyPr tIns="0" bIns="0" anchor="ctr">
              <a:prstTxWarp prst="textNoShape">
                <a:avLst/>
              </a:prstTxWarp>
            </a:bodyPr>
            <a:lstStyle/>
            <a:p>
              <a:endParaRPr lang="en-US" sz="800">
                <a:solidFill>
                  <a:srgbClr val="000000"/>
                </a:solidFill>
                <a:latin typeface="Calibri" pitchFamily="-65" charset="0"/>
              </a:endParaRPr>
            </a:p>
          </p:txBody>
        </p:sp>
        <p:cxnSp>
          <p:nvCxnSpPr>
            <p:cNvPr id="6" name="Straight Arrow Connector 5"/>
            <p:cNvCxnSpPr>
              <a:cxnSpLocks noChangeShapeType="1"/>
              <a:stCxn id="19" idx="4"/>
              <a:endCxn id="28" idx="2"/>
            </p:cNvCxnSpPr>
            <p:nvPr/>
          </p:nvCxnSpPr>
          <p:spPr bwMode="auto">
            <a:xfrm>
              <a:off x="6298659" y="2564181"/>
              <a:ext cx="687404" cy="547728"/>
            </a:xfrm>
            <a:prstGeom prst="straightConnector1">
              <a:avLst/>
            </a:prstGeom>
            <a:noFill/>
            <a:ln w="19050">
              <a:solidFill>
                <a:srgbClr val="F79646"/>
              </a:solidFill>
              <a:prstDash val="dash"/>
              <a:round/>
              <a:headEnd/>
              <a:tailEnd type="arrow" w="med" len="med"/>
            </a:ln>
            <a:effectLst>
              <a:outerShdw blurRad="63500" dist="20000" dir="5400000" rotWithShape="0">
                <a:srgbClr val="000000">
                  <a:alpha val="37999"/>
                </a:srgbClr>
              </a:outerShdw>
            </a:effectLst>
          </p:spPr>
        </p:cxnSp>
        <p:cxnSp>
          <p:nvCxnSpPr>
            <p:cNvPr id="7" name="Straight Arrow Connector 6"/>
            <p:cNvCxnSpPr>
              <a:cxnSpLocks noChangeShapeType="1"/>
              <a:stCxn id="20" idx="1"/>
              <a:endCxn id="28" idx="2"/>
            </p:cNvCxnSpPr>
            <p:nvPr/>
          </p:nvCxnSpPr>
          <p:spPr bwMode="auto">
            <a:xfrm rot="5400000" flipH="1" flipV="1">
              <a:off x="6342304" y="2915859"/>
              <a:ext cx="447708" cy="839808"/>
            </a:xfrm>
            <a:prstGeom prst="straightConnector1">
              <a:avLst/>
            </a:prstGeom>
            <a:noFill/>
            <a:ln w="19050">
              <a:solidFill>
                <a:srgbClr val="F79646"/>
              </a:solidFill>
              <a:prstDash val="dash"/>
              <a:round/>
              <a:headEnd/>
              <a:tailEnd type="arrow" w="med" len="med"/>
            </a:ln>
            <a:effectLst>
              <a:outerShdw blurRad="63500" dist="20000" dir="5400000" rotWithShape="0">
                <a:srgbClr val="000000">
                  <a:alpha val="37999"/>
                </a:srgbClr>
              </a:outerShdw>
            </a:effectLst>
          </p:spPr>
        </p:cxnSp>
        <p:sp>
          <p:nvSpPr>
            <p:cNvPr id="8" name="Flowchart: Summing Junction 7"/>
            <p:cNvSpPr/>
            <p:nvPr/>
          </p:nvSpPr>
          <p:spPr>
            <a:xfrm>
              <a:off x="51908" y="2732691"/>
              <a:ext cx="382059" cy="419675"/>
            </a:xfrm>
            <a:prstGeom prst="flowChartSummingJunction">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19050">
              <a:solidFill>
                <a:srgbClr val="4BACC6">
                  <a:lumMod val="50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0" bIns="0" anchor="ctr">
              <a:prstTxWarp prst="textNoShape">
                <a:avLst/>
              </a:prstTxWarp>
            </a:bodyPr>
            <a:lstStyle/>
            <a:p>
              <a:endParaRPr lang="en-US" sz="800">
                <a:solidFill>
                  <a:srgbClr val="FFFFFF"/>
                </a:solidFill>
                <a:latin typeface="Calibri" pitchFamily="-65" charset="0"/>
              </a:endParaRPr>
            </a:p>
          </p:txBody>
        </p:sp>
        <p:sp>
          <p:nvSpPr>
            <p:cNvPr id="9" name="TextBox 8"/>
            <p:cNvSpPr txBox="1"/>
            <p:nvPr/>
          </p:nvSpPr>
          <p:spPr>
            <a:xfrm>
              <a:off x="-43552" y="3202403"/>
              <a:ext cx="742968" cy="161937"/>
            </a:xfrm>
            <a:prstGeom prst="rect">
              <a:avLst/>
            </a:prstGeom>
            <a:noFill/>
          </p:spPr>
          <p:txBody>
            <a:bodyPr wrap="none" tIns="0" bIns="0">
              <a:prstTxWarp prst="textNoShape">
                <a:avLst/>
              </a:prstTxWarp>
              <a:spAutoFit/>
            </a:bodyPr>
            <a:lstStyle/>
            <a:p>
              <a:pPr algn="l"/>
              <a:r>
                <a:rPr lang="en-US" sz="1000" b="1">
                  <a:solidFill>
                    <a:srgbClr val="000000"/>
                  </a:solidFill>
                  <a:latin typeface="Calibri" pitchFamily="-65" charset="0"/>
                </a:rPr>
                <a:t>Telescope</a:t>
              </a:r>
            </a:p>
          </p:txBody>
        </p:sp>
        <p:sp>
          <p:nvSpPr>
            <p:cNvPr id="10" name="Flowchart: Multidocument 9"/>
            <p:cNvSpPr>
              <a:spLocks noChangeArrowheads="1"/>
            </p:cNvSpPr>
            <p:nvPr/>
          </p:nvSpPr>
          <p:spPr bwMode="auto">
            <a:xfrm>
              <a:off x="1751953" y="2414945"/>
              <a:ext cx="573101" cy="496924"/>
            </a:xfrm>
            <a:prstGeom prst="flowChartMultidocumen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CSV </a:t>
              </a:r>
            </a:p>
            <a:p>
              <a:r>
                <a:rPr lang="en-US" sz="1000" b="1">
                  <a:solidFill>
                    <a:srgbClr val="FFFFFF"/>
                  </a:solidFill>
                  <a:latin typeface="Calibri" pitchFamily="-65" charset="0"/>
                </a:rPr>
                <a:t>Files</a:t>
              </a:r>
            </a:p>
          </p:txBody>
        </p:sp>
        <p:sp>
          <p:nvSpPr>
            <p:cNvPr id="11" name="Plaque 10"/>
            <p:cNvSpPr>
              <a:spLocks noChangeArrowheads="1"/>
            </p:cNvSpPr>
            <p:nvPr/>
          </p:nvSpPr>
          <p:spPr bwMode="auto">
            <a:xfrm>
              <a:off x="605751" y="2662613"/>
              <a:ext cx="841395" cy="547728"/>
            </a:xfrm>
            <a:prstGeom prst="plaque">
              <a:avLst>
                <a:gd name="adj" fmla="val 16667"/>
              </a:avLst>
            </a:prstGeom>
            <a:gradFill rotWithShape="1">
              <a:gsLst>
                <a:gs pos="0">
                  <a:srgbClr val="9EEAFF"/>
                </a:gs>
                <a:gs pos="35001">
                  <a:srgbClr val="BBEFFF"/>
                </a:gs>
                <a:gs pos="100000">
                  <a:srgbClr val="E4F9FF"/>
                </a:gs>
              </a:gsLst>
              <a:lin ang="16200000" scaled="1"/>
            </a:gradFill>
            <a:ln w="9525">
              <a:solidFill>
                <a:srgbClr val="46AAC5"/>
              </a:solidFill>
              <a:miter lim="800000"/>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Image Procesing Pipeline (IPP)</a:t>
              </a:r>
            </a:p>
          </p:txBody>
        </p:sp>
        <p:sp>
          <p:nvSpPr>
            <p:cNvPr id="12" name="Flowchart: Multidocument 11"/>
            <p:cNvSpPr>
              <a:spLocks noChangeArrowheads="1"/>
            </p:cNvSpPr>
            <p:nvPr/>
          </p:nvSpPr>
          <p:spPr bwMode="auto">
            <a:xfrm>
              <a:off x="1751953" y="3011889"/>
              <a:ext cx="573101" cy="496924"/>
            </a:xfrm>
            <a:prstGeom prst="flowChartMultidocument">
              <a:avLst/>
            </a:prstGeom>
            <a:gradFill rotWithShape="1">
              <a:gsLst>
                <a:gs pos="0">
                  <a:srgbClr val="2787A0"/>
                </a:gs>
                <a:gs pos="80000">
                  <a:srgbClr val="36B1D2"/>
                </a:gs>
                <a:gs pos="100000">
                  <a:srgbClr val="34B3D6"/>
                </a:gs>
              </a:gsLst>
              <a:lin ang="16200000"/>
            </a:gradFill>
            <a:ln w="9525">
              <a:solidFill>
                <a:srgbClr val="46AAC5"/>
              </a:solidFill>
              <a:miter lim="800000"/>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CSV </a:t>
              </a:r>
            </a:p>
            <a:p>
              <a:r>
                <a:rPr lang="en-US" sz="1000" b="1">
                  <a:solidFill>
                    <a:srgbClr val="FFFFFF"/>
                  </a:solidFill>
                  <a:latin typeface="Calibri" pitchFamily="-65" charset="0"/>
                </a:rPr>
                <a:t>Files</a:t>
              </a:r>
            </a:p>
          </p:txBody>
        </p:sp>
        <p:sp>
          <p:nvSpPr>
            <p:cNvPr id="13" name="Octagon 12"/>
            <p:cNvSpPr>
              <a:spLocks noChangeArrowheads="1"/>
            </p:cNvSpPr>
            <p:nvPr/>
          </p:nvSpPr>
          <p:spPr bwMode="auto">
            <a:xfrm>
              <a:off x="2439357" y="2297461"/>
              <a:ext cx="687403" cy="447708"/>
            </a:xfrm>
            <a:prstGeom prst="octagon">
              <a:avLst>
                <a:gd name="adj" fmla="val 29287"/>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Load Workflow</a:t>
              </a:r>
            </a:p>
          </p:txBody>
        </p:sp>
        <p:sp>
          <p:nvSpPr>
            <p:cNvPr id="14" name="Octagon 13"/>
            <p:cNvSpPr>
              <a:spLocks noChangeArrowheads="1"/>
            </p:cNvSpPr>
            <p:nvPr/>
          </p:nvSpPr>
          <p:spPr bwMode="auto">
            <a:xfrm>
              <a:off x="2439357" y="3132548"/>
              <a:ext cx="687403" cy="447708"/>
            </a:xfrm>
            <a:prstGeom prst="octagon">
              <a:avLst>
                <a:gd name="adj" fmla="val 29287"/>
              </a:avLst>
            </a:prstGeom>
            <a:gradFill rotWithShape="1">
              <a:gsLst>
                <a:gs pos="0">
                  <a:srgbClr val="DAFDA7"/>
                </a:gs>
                <a:gs pos="35001">
                  <a:srgbClr val="E4FDC2"/>
                </a:gs>
                <a:gs pos="100000">
                  <a:srgbClr val="F5FFE6"/>
                </a:gs>
              </a:gsLst>
              <a:lin ang="16200000" scaled="1"/>
            </a:gradFill>
            <a:ln w="9525">
              <a:solidFill>
                <a:srgbClr val="98B954"/>
              </a:solidFill>
              <a:miter lim="800000"/>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Load Workflow</a:t>
              </a:r>
            </a:p>
          </p:txBody>
        </p:sp>
        <p:sp>
          <p:nvSpPr>
            <p:cNvPr id="15" name="Can 14"/>
            <p:cNvSpPr>
              <a:spLocks noChangeArrowheads="1"/>
            </p:cNvSpPr>
            <p:nvPr/>
          </p:nvSpPr>
          <p:spPr bwMode="auto">
            <a:xfrm>
              <a:off x="3242651" y="2364141"/>
              <a:ext cx="381009" cy="498512"/>
            </a:xfrm>
            <a:prstGeom prst="can">
              <a:avLst>
                <a:gd name="adj" fmla="val 24999"/>
              </a:avLst>
            </a:prstGeom>
            <a:gradFill rotWithShape="1">
              <a:gsLst>
                <a:gs pos="0">
                  <a:srgbClr val="769535"/>
                </a:gs>
                <a:gs pos="80000">
                  <a:srgbClr val="9BC348"/>
                </a:gs>
                <a:gs pos="100000">
                  <a:srgbClr val="9CC746"/>
                </a:gs>
              </a:gsLst>
              <a:lin ang="16200000"/>
            </a:gradFill>
            <a:ln w="9525">
              <a:solidFill>
                <a:srgbClr val="98B954"/>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Load DB</a:t>
              </a:r>
            </a:p>
          </p:txBody>
        </p:sp>
        <p:sp>
          <p:nvSpPr>
            <p:cNvPr id="16" name="Can 15"/>
            <p:cNvSpPr>
              <a:spLocks noChangeArrowheads="1"/>
            </p:cNvSpPr>
            <p:nvPr/>
          </p:nvSpPr>
          <p:spPr bwMode="auto">
            <a:xfrm>
              <a:off x="3242651" y="3011889"/>
              <a:ext cx="381009" cy="496924"/>
            </a:xfrm>
            <a:prstGeom prst="can">
              <a:avLst>
                <a:gd name="adj" fmla="val 24998"/>
              </a:avLst>
            </a:prstGeom>
            <a:gradFill rotWithShape="1">
              <a:gsLst>
                <a:gs pos="0">
                  <a:srgbClr val="769535"/>
                </a:gs>
                <a:gs pos="80000">
                  <a:srgbClr val="9BC348"/>
                </a:gs>
                <a:gs pos="100000">
                  <a:srgbClr val="9CC746"/>
                </a:gs>
              </a:gsLst>
              <a:lin ang="16200000"/>
            </a:gradFill>
            <a:ln w="9525">
              <a:solidFill>
                <a:srgbClr val="98B954"/>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Load DB</a:t>
              </a:r>
            </a:p>
          </p:txBody>
        </p:sp>
        <p:sp>
          <p:nvSpPr>
            <p:cNvPr id="17" name="Can 16"/>
            <p:cNvSpPr>
              <a:spLocks noChangeArrowheads="1"/>
            </p:cNvSpPr>
            <p:nvPr/>
          </p:nvSpPr>
          <p:spPr bwMode="auto">
            <a:xfrm>
              <a:off x="4547606" y="2546717"/>
              <a:ext cx="382596" cy="596944"/>
            </a:xfrm>
            <a:prstGeom prst="can">
              <a:avLst>
                <a:gd name="adj" fmla="val 25000"/>
              </a:avLst>
            </a:prstGeom>
            <a:gradFill rotWithShape="1">
              <a:gsLst>
                <a:gs pos="0">
                  <a:srgbClr val="2C5D98"/>
                </a:gs>
                <a:gs pos="80000">
                  <a:srgbClr val="3C7BC7"/>
                </a:gs>
                <a:gs pos="100000">
                  <a:srgbClr val="3A7CCB"/>
                </a:gs>
              </a:gsLst>
              <a:lin ang="16200000"/>
            </a:gradFill>
            <a:ln w="9525">
              <a:solidFill>
                <a:srgbClr val="4A7EBB"/>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Cold Slice DB 1</a:t>
              </a:r>
            </a:p>
          </p:txBody>
        </p:sp>
        <p:sp>
          <p:nvSpPr>
            <p:cNvPr id="18" name="Can 17"/>
            <p:cNvSpPr>
              <a:spLocks noChangeArrowheads="1"/>
            </p:cNvSpPr>
            <p:nvPr/>
          </p:nvSpPr>
          <p:spPr bwMode="auto">
            <a:xfrm>
              <a:off x="4541256" y="3377041"/>
              <a:ext cx="382596" cy="596944"/>
            </a:xfrm>
            <a:prstGeom prst="can">
              <a:avLst>
                <a:gd name="adj" fmla="val 25000"/>
              </a:avLst>
            </a:prstGeom>
            <a:gradFill rotWithShape="1">
              <a:gsLst>
                <a:gs pos="0">
                  <a:srgbClr val="2C5D98"/>
                </a:gs>
                <a:gs pos="80000">
                  <a:srgbClr val="3C7BC7"/>
                </a:gs>
                <a:gs pos="100000">
                  <a:srgbClr val="3A7CCB"/>
                </a:gs>
              </a:gsLst>
              <a:lin ang="16200000"/>
            </a:gradFill>
            <a:ln w="9525">
              <a:solidFill>
                <a:srgbClr val="4A7EBB"/>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Cold Slice DB 2</a:t>
              </a:r>
            </a:p>
          </p:txBody>
        </p:sp>
        <p:sp>
          <p:nvSpPr>
            <p:cNvPr id="19" name="Can 18"/>
            <p:cNvSpPr>
              <a:spLocks noChangeArrowheads="1"/>
            </p:cNvSpPr>
            <p:nvPr/>
          </p:nvSpPr>
          <p:spPr bwMode="auto">
            <a:xfrm>
              <a:off x="5916063" y="2265709"/>
              <a:ext cx="382596" cy="596944"/>
            </a:xfrm>
            <a:prstGeom prst="can">
              <a:avLst>
                <a:gd name="adj" fmla="val 25000"/>
              </a:avLst>
            </a:prstGeom>
            <a:gradFill rotWithShape="1">
              <a:gsLst>
                <a:gs pos="0">
                  <a:srgbClr val="CB6C1D"/>
                </a:gs>
                <a:gs pos="80000">
                  <a:srgbClr val="FF8F2A"/>
                </a:gs>
                <a:gs pos="100000">
                  <a:srgbClr val="FF8F26"/>
                </a:gs>
              </a:gsLst>
              <a:lin ang="16200000"/>
            </a:gradFill>
            <a:ln w="9525">
              <a:solidFill>
                <a:srgbClr val="F69240"/>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WarmSlice DB 1</a:t>
              </a:r>
            </a:p>
          </p:txBody>
        </p:sp>
        <p:sp>
          <p:nvSpPr>
            <p:cNvPr id="20" name="Can 19"/>
            <p:cNvSpPr>
              <a:spLocks noChangeArrowheads="1"/>
            </p:cNvSpPr>
            <p:nvPr/>
          </p:nvSpPr>
          <p:spPr bwMode="auto">
            <a:xfrm>
              <a:off x="5954164" y="3559617"/>
              <a:ext cx="382596" cy="596944"/>
            </a:xfrm>
            <a:prstGeom prst="can">
              <a:avLst>
                <a:gd name="adj" fmla="val 25000"/>
              </a:avLst>
            </a:prstGeom>
            <a:gradFill rotWithShape="1">
              <a:gsLst>
                <a:gs pos="0">
                  <a:srgbClr val="CB6C1D"/>
                </a:gs>
                <a:gs pos="80000">
                  <a:srgbClr val="FF8F2A"/>
                </a:gs>
                <a:gs pos="100000">
                  <a:srgbClr val="FF8F26"/>
                </a:gs>
              </a:gsLst>
              <a:lin ang="16200000"/>
            </a:gradFill>
            <a:ln w="9525">
              <a:solidFill>
                <a:srgbClr val="F69240"/>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WarmSlice DB 2</a:t>
              </a:r>
            </a:p>
          </p:txBody>
        </p:sp>
        <p:sp>
          <p:nvSpPr>
            <p:cNvPr id="21" name="Octagon 20"/>
            <p:cNvSpPr>
              <a:spLocks noChangeArrowheads="1"/>
            </p:cNvSpPr>
            <p:nvPr/>
          </p:nvSpPr>
          <p:spPr bwMode="auto">
            <a:xfrm>
              <a:off x="3739549" y="2713417"/>
              <a:ext cx="687404" cy="447708"/>
            </a:xfrm>
            <a:prstGeom prst="octagon">
              <a:avLst>
                <a:gd name="adj" fmla="val 29287"/>
              </a:avLst>
            </a:prstGeom>
            <a:gradFill rotWithShape="1">
              <a:gsLst>
                <a:gs pos="0">
                  <a:srgbClr val="98A4BE"/>
                </a:gs>
                <a:gs pos="50000">
                  <a:srgbClr val="C2C7D6"/>
                </a:gs>
                <a:gs pos="100000">
                  <a:srgbClr val="E1E4EB"/>
                </a:gs>
              </a:gsLst>
              <a:lin ang="18900000" scaled="1"/>
            </a:gradFill>
            <a:ln w="9525">
              <a:solidFill>
                <a:srgbClr val="4A7EBB"/>
              </a:solidFill>
              <a:miter lim="800000"/>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Merge Workflow</a:t>
              </a:r>
            </a:p>
          </p:txBody>
        </p:sp>
        <p:sp>
          <p:nvSpPr>
            <p:cNvPr id="22" name="Octagon 21"/>
            <p:cNvSpPr>
              <a:spLocks noChangeArrowheads="1"/>
            </p:cNvSpPr>
            <p:nvPr/>
          </p:nvSpPr>
          <p:spPr bwMode="auto">
            <a:xfrm>
              <a:off x="3739549" y="3359577"/>
              <a:ext cx="687404" cy="447708"/>
            </a:xfrm>
            <a:prstGeom prst="octagon">
              <a:avLst>
                <a:gd name="adj" fmla="val 29287"/>
              </a:avLst>
            </a:prstGeom>
            <a:gradFill rotWithShape="1">
              <a:gsLst>
                <a:gs pos="0">
                  <a:srgbClr val="98A4BE"/>
                </a:gs>
                <a:gs pos="50000">
                  <a:srgbClr val="C2C7D6"/>
                </a:gs>
                <a:gs pos="100000">
                  <a:srgbClr val="E1E4EB"/>
                </a:gs>
              </a:gsLst>
              <a:lin ang="18900000" scaled="1"/>
            </a:gradFill>
            <a:ln w="9525">
              <a:solidFill>
                <a:srgbClr val="4A7EBB"/>
              </a:solidFill>
              <a:miter lim="800000"/>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Merge Workflow</a:t>
              </a:r>
            </a:p>
          </p:txBody>
        </p:sp>
        <p:sp>
          <p:nvSpPr>
            <p:cNvPr id="23" name="Can 22"/>
            <p:cNvSpPr>
              <a:spLocks noChangeArrowheads="1"/>
            </p:cNvSpPr>
            <p:nvPr/>
          </p:nvSpPr>
          <p:spPr bwMode="auto">
            <a:xfrm>
              <a:off x="6260558" y="2762633"/>
              <a:ext cx="382597" cy="596944"/>
            </a:xfrm>
            <a:prstGeom prst="can">
              <a:avLst>
                <a:gd name="adj" fmla="val 25000"/>
              </a:avLst>
            </a:prstGeom>
            <a:gradFill rotWithShape="1">
              <a:gsLst>
                <a:gs pos="0">
                  <a:srgbClr val="9B2D2A"/>
                </a:gs>
                <a:gs pos="80000">
                  <a:srgbClr val="CB3D3A"/>
                </a:gs>
                <a:gs pos="100000">
                  <a:srgbClr val="CE3B37"/>
                </a:gs>
              </a:gsLst>
              <a:lin ang="16200000"/>
            </a:gradFill>
            <a:ln w="9525">
              <a:solidFill>
                <a:srgbClr val="BE4B48"/>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Hot Slice DB 2</a:t>
              </a:r>
            </a:p>
          </p:txBody>
        </p:sp>
        <p:sp>
          <p:nvSpPr>
            <p:cNvPr id="24" name="Can 23"/>
            <p:cNvSpPr>
              <a:spLocks noChangeArrowheads="1"/>
            </p:cNvSpPr>
            <p:nvPr/>
          </p:nvSpPr>
          <p:spPr bwMode="auto">
            <a:xfrm>
              <a:off x="6336760" y="3658049"/>
              <a:ext cx="382597" cy="596944"/>
            </a:xfrm>
            <a:prstGeom prst="can">
              <a:avLst>
                <a:gd name="adj" fmla="val 25000"/>
              </a:avLst>
            </a:prstGeom>
            <a:gradFill rotWithShape="1">
              <a:gsLst>
                <a:gs pos="0">
                  <a:srgbClr val="9B2D2A"/>
                </a:gs>
                <a:gs pos="80000">
                  <a:srgbClr val="CB3D3A"/>
                </a:gs>
                <a:gs pos="100000">
                  <a:srgbClr val="CE3B37"/>
                </a:gs>
              </a:gsLst>
              <a:lin ang="16200000"/>
            </a:gradFill>
            <a:ln w="9525">
              <a:solidFill>
                <a:srgbClr val="BE4B48"/>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Hot Slice DB 1</a:t>
              </a:r>
            </a:p>
          </p:txBody>
        </p:sp>
        <p:sp>
          <p:nvSpPr>
            <p:cNvPr id="25" name="Octagon 24"/>
            <p:cNvSpPr>
              <a:spLocks noChangeArrowheads="1"/>
            </p:cNvSpPr>
            <p:nvPr/>
          </p:nvSpPr>
          <p:spPr bwMode="auto">
            <a:xfrm>
              <a:off x="5038154" y="2713417"/>
              <a:ext cx="687404" cy="447708"/>
            </a:xfrm>
            <a:prstGeom prst="octagon">
              <a:avLst>
                <a:gd name="adj" fmla="val 29287"/>
              </a:avLst>
            </a:prstGeom>
            <a:gradFill rotWithShape="1">
              <a:gsLst>
                <a:gs pos="0">
                  <a:srgbClr val="FFE980"/>
                </a:gs>
                <a:gs pos="50000">
                  <a:srgbClr val="FFEFB3"/>
                </a:gs>
                <a:gs pos="100000">
                  <a:srgbClr val="FFF6DA"/>
                </a:gs>
              </a:gsLst>
              <a:lin ang="18900000" scaled="1"/>
            </a:gradFill>
            <a:ln w="9525">
              <a:solidFill>
                <a:srgbClr val="000000"/>
              </a:solidFill>
              <a:miter lim="800000"/>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Flip Workflow</a:t>
              </a:r>
            </a:p>
          </p:txBody>
        </p:sp>
        <p:sp>
          <p:nvSpPr>
            <p:cNvPr id="26" name="Octagon 25"/>
            <p:cNvSpPr>
              <a:spLocks noChangeArrowheads="1"/>
            </p:cNvSpPr>
            <p:nvPr/>
          </p:nvSpPr>
          <p:spPr bwMode="auto">
            <a:xfrm>
              <a:off x="5038154" y="3540565"/>
              <a:ext cx="687404" cy="447708"/>
            </a:xfrm>
            <a:prstGeom prst="octagon">
              <a:avLst>
                <a:gd name="adj" fmla="val 29287"/>
              </a:avLst>
            </a:prstGeom>
            <a:gradFill rotWithShape="1">
              <a:gsLst>
                <a:gs pos="0">
                  <a:srgbClr val="FFE980"/>
                </a:gs>
                <a:gs pos="50000">
                  <a:srgbClr val="FFEFB3"/>
                </a:gs>
                <a:gs pos="100000">
                  <a:srgbClr val="FFF6DA"/>
                </a:gs>
              </a:gsLst>
              <a:lin ang="18900000" scaled="1"/>
            </a:gradFill>
            <a:ln w="9525">
              <a:solidFill>
                <a:srgbClr val="000000"/>
              </a:solidFill>
              <a:miter lim="800000"/>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Flip Workflow</a:t>
              </a:r>
            </a:p>
          </p:txBody>
        </p:sp>
        <p:sp>
          <p:nvSpPr>
            <p:cNvPr id="27" name="Flowchart: Magnetic Disk 26"/>
            <p:cNvSpPr>
              <a:spLocks noChangeArrowheads="1"/>
            </p:cNvSpPr>
            <p:nvPr/>
          </p:nvSpPr>
          <p:spPr bwMode="auto">
            <a:xfrm>
              <a:off x="7062265" y="3410381"/>
              <a:ext cx="557225" cy="695377"/>
            </a:xfrm>
            <a:prstGeom prst="flowChartMagneticDisk">
              <a:avLst/>
            </a:prstGeom>
            <a:gradFill rotWithShape="1">
              <a:gsLst>
                <a:gs pos="0">
                  <a:srgbClr val="FFA2A1"/>
                </a:gs>
                <a:gs pos="35001">
                  <a:srgbClr val="FFBEBD"/>
                </a:gs>
                <a:gs pos="100000">
                  <a:srgbClr val="FFE5E5"/>
                </a:gs>
              </a:gsLst>
              <a:lin ang="16200000" scaled="1"/>
            </a:gradFill>
            <a:ln w="9525">
              <a:solidFill>
                <a:srgbClr val="BE4B48"/>
              </a:solidFill>
              <a:prstDash val="dash"/>
              <a:round/>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MainDB Distributed View</a:t>
              </a:r>
            </a:p>
          </p:txBody>
        </p:sp>
        <p:sp>
          <p:nvSpPr>
            <p:cNvPr id="28" name="Flowchart: Magnetic Disk 27"/>
            <p:cNvSpPr>
              <a:spLocks noChangeArrowheads="1"/>
            </p:cNvSpPr>
            <p:nvPr/>
          </p:nvSpPr>
          <p:spPr bwMode="auto">
            <a:xfrm>
              <a:off x="6986063" y="2762633"/>
              <a:ext cx="557225" cy="696965"/>
            </a:xfrm>
            <a:prstGeom prst="flowChartMagneticDisk">
              <a:avLst/>
            </a:prstGeom>
            <a:gradFill rotWithShape="1">
              <a:gsLst>
                <a:gs pos="0">
                  <a:srgbClr val="FFBE86"/>
                </a:gs>
                <a:gs pos="35001">
                  <a:srgbClr val="FFD0AA"/>
                </a:gs>
                <a:gs pos="100000">
                  <a:srgbClr val="FFEBDB"/>
                </a:gs>
              </a:gsLst>
              <a:lin ang="16200000" scaled="1"/>
            </a:gradFill>
            <a:ln w="9525">
              <a:solidFill>
                <a:srgbClr val="F69240"/>
              </a:solidFill>
              <a:prstDash val="dash"/>
              <a:round/>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dirty="0" err="1">
                  <a:solidFill>
                    <a:srgbClr val="000000"/>
                  </a:solidFill>
                  <a:latin typeface="Calibri" pitchFamily="-65" charset="0"/>
                </a:rPr>
                <a:t>MainDB</a:t>
              </a:r>
              <a:endParaRPr lang="en-US" sz="1000" b="1" dirty="0">
                <a:solidFill>
                  <a:srgbClr val="000000"/>
                </a:solidFill>
                <a:latin typeface="Calibri" pitchFamily="-65" charset="0"/>
              </a:endParaRPr>
            </a:p>
            <a:p>
              <a:r>
                <a:rPr lang="en-US" sz="1000" b="1" dirty="0">
                  <a:solidFill>
                    <a:srgbClr val="000000"/>
                  </a:solidFill>
                  <a:latin typeface="Calibri" pitchFamily="-65" charset="0"/>
                </a:rPr>
                <a:t>Distributed View</a:t>
              </a:r>
            </a:p>
          </p:txBody>
        </p:sp>
        <p:sp>
          <p:nvSpPr>
            <p:cNvPr id="29" name="Dodecagon 28"/>
            <p:cNvSpPr>
              <a:spLocks noChangeArrowheads="1"/>
            </p:cNvSpPr>
            <p:nvPr/>
          </p:nvSpPr>
          <p:spPr bwMode="auto">
            <a:xfrm>
              <a:off x="7559163" y="3111909"/>
              <a:ext cx="917596" cy="546141"/>
            </a:xfrm>
            <a:custGeom>
              <a:avLst/>
              <a:gdLst>
                <a:gd name="T0" fmla="*/ 794655 w 917596"/>
                <a:gd name="T1" fmla="*/ 73173 h 546141"/>
                <a:gd name="T2" fmla="*/ 917596 w 917596"/>
                <a:gd name="T3" fmla="*/ 199898 h 546141"/>
                <a:gd name="T4" fmla="*/ 917596 w 917596"/>
                <a:gd name="T5" fmla="*/ 346243 h 546141"/>
                <a:gd name="T6" fmla="*/ 794655 w 917596"/>
                <a:gd name="T7" fmla="*/ 472968 h 546141"/>
                <a:gd name="T8" fmla="*/ 581739 w 917596"/>
                <a:gd name="T9" fmla="*/ 546141 h 546141"/>
                <a:gd name="T10" fmla="*/ 335857 w 917596"/>
                <a:gd name="T11" fmla="*/ 546141 h 546141"/>
                <a:gd name="T12" fmla="*/ 122941 w 917596"/>
                <a:gd name="T13" fmla="*/ 472968 h 546141"/>
                <a:gd name="T14" fmla="*/ 0 w 917596"/>
                <a:gd name="T15" fmla="*/ 346243 h 546141"/>
                <a:gd name="T16" fmla="*/ 0 w 917596"/>
                <a:gd name="T17" fmla="*/ 199898 h 546141"/>
                <a:gd name="T18" fmla="*/ 122941 w 917596"/>
                <a:gd name="T19" fmla="*/ 73173 h 546141"/>
                <a:gd name="T20" fmla="*/ 335857 w 917596"/>
                <a:gd name="T21" fmla="*/ 0 h 546141"/>
                <a:gd name="T22" fmla="*/ 581739 w 917596"/>
                <a:gd name="T23" fmla="*/ 0 h 546141"/>
                <a:gd name="T24" fmla="*/ 0 60000 65536"/>
                <a:gd name="T25" fmla="*/ 0 60000 65536"/>
                <a:gd name="T26" fmla="*/ 0 60000 65536"/>
                <a:gd name="T27" fmla="*/ 0 60000 65536"/>
                <a:gd name="T28" fmla="*/ 5898240 60000 65536"/>
                <a:gd name="T29" fmla="*/ 5898240 60000 65536"/>
                <a:gd name="T30" fmla="*/ 11796480 60000 65536"/>
                <a:gd name="T31" fmla="*/ 11796480 60000 65536"/>
                <a:gd name="T32" fmla="*/ 11796480 60000 65536"/>
                <a:gd name="T33" fmla="*/ 11796480 60000 65536"/>
                <a:gd name="T34" fmla="*/ 17694720 60000 65536"/>
                <a:gd name="T35" fmla="*/ 17694720 60000 65536"/>
                <a:gd name="T36" fmla="*/ 122941 w 917596"/>
                <a:gd name="T37" fmla="*/ 73173 h 546141"/>
                <a:gd name="T38" fmla="*/ 794655 w 917596"/>
                <a:gd name="T39" fmla="*/ 472968 h 5461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7596" h="546141">
                  <a:moveTo>
                    <a:pt x="0" y="199898"/>
                  </a:moveTo>
                  <a:lnTo>
                    <a:pt x="122941" y="73173"/>
                  </a:lnTo>
                  <a:lnTo>
                    <a:pt x="335857" y="0"/>
                  </a:lnTo>
                  <a:lnTo>
                    <a:pt x="581739" y="0"/>
                  </a:lnTo>
                  <a:lnTo>
                    <a:pt x="794655" y="73173"/>
                  </a:lnTo>
                  <a:lnTo>
                    <a:pt x="917596" y="199898"/>
                  </a:lnTo>
                  <a:lnTo>
                    <a:pt x="917596" y="346243"/>
                  </a:lnTo>
                  <a:lnTo>
                    <a:pt x="794655" y="472968"/>
                  </a:lnTo>
                  <a:lnTo>
                    <a:pt x="581739" y="546141"/>
                  </a:lnTo>
                  <a:lnTo>
                    <a:pt x="335857" y="546141"/>
                  </a:lnTo>
                  <a:lnTo>
                    <a:pt x="122941" y="472968"/>
                  </a:lnTo>
                  <a:lnTo>
                    <a:pt x="0" y="346243"/>
                  </a:lnTo>
                  <a:close/>
                </a:path>
              </a:pathLst>
            </a:custGeom>
            <a:gradFill rotWithShape="1">
              <a:gsLst>
                <a:gs pos="0">
                  <a:srgbClr val="D0C2E2"/>
                </a:gs>
                <a:gs pos="50000">
                  <a:srgbClr val="E1D8EC"/>
                </a:gs>
                <a:gs pos="100000">
                  <a:srgbClr val="F0ECF5"/>
                </a:gs>
              </a:gsLst>
              <a:lin ang="18900000" scaled="1"/>
            </a:gradFill>
            <a:ln w="9525">
              <a:solidFill>
                <a:srgbClr val="7D60A0"/>
              </a:solidFill>
              <a:miter lim="800000"/>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CASJobs</a:t>
              </a:r>
            </a:p>
            <a:p>
              <a:r>
                <a:rPr lang="en-US" sz="1000" b="1">
                  <a:solidFill>
                    <a:srgbClr val="000000"/>
                  </a:solidFill>
                  <a:latin typeface="Calibri" pitchFamily="-65" charset="0"/>
                </a:rPr>
                <a:t>Query Service</a:t>
              </a:r>
            </a:p>
          </p:txBody>
        </p:sp>
        <p:sp>
          <p:nvSpPr>
            <p:cNvPr id="30" name="Smiley Face 29"/>
            <p:cNvSpPr/>
            <p:nvPr/>
          </p:nvSpPr>
          <p:spPr>
            <a:xfrm>
              <a:off x="8820213" y="2862351"/>
              <a:ext cx="305647" cy="398033"/>
            </a:xfrm>
            <a:prstGeom prst="smileyFace">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19050">
              <a:solidFill>
                <a:srgbClr val="8064A2">
                  <a:lumMod val="20000"/>
                  <a:lumOff val="80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0" bIns="0" anchor="ctr">
              <a:prstTxWarp prst="textNoShape">
                <a:avLst/>
              </a:prstTxWarp>
            </a:bodyPr>
            <a:lstStyle/>
            <a:p>
              <a:endParaRPr lang="en-US" sz="800">
                <a:solidFill>
                  <a:srgbClr val="FFFFFF"/>
                </a:solidFill>
                <a:latin typeface="Calibri" pitchFamily="-65" charset="0"/>
              </a:endParaRPr>
            </a:p>
          </p:txBody>
        </p:sp>
        <p:sp>
          <p:nvSpPr>
            <p:cNvPr id="31" name="Smiley Face 30"/>
            <p:cNvSpPr/>
            <p:nvPr/>
          </p:nvSpPr>
          <p:spPr>
            <a:xfrm>
              <a:off x="8820213" y="3558909"/>
              <a:ext cx="305647" cy="398033"/>
            </a:xfrm>
            <a:prstGeom prst="smileyFace">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19050">
              <a:solidFill>
                <a:srgbClr val="8064A2">
                  <a:lumMod val="50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0" bIns="0" anchor="ctr">
              <a:prstTxWarp prst="textNoShape">
                <a:avLst/>
              </a:prstTxWarp>
            </a:bodyPr>
            <a:lstStyle/>
            <a:p>
              <a:endParaRPr lang="en-US" sz="800">
                <a:solidFill>
                  <a:srgbClr val="FFFFFF"/>
                </a:solidFill>
                <a:latin typeface="Calibri" pitchFamily="-65" charset="0"/>
              </a:endParaRPr>
            </a:p>
          </p:txBody>
        </p:sp>
        <p:sp>
          <p:nvSpPr>
            <p:cNvPr id="32" name="Can 31"/>
            <p:cNvSpPr>
              <a:spLocks noChangeArrowheads="1"/>
            </p:cNvSpPr>
            <p:nvPr/>
          </p:nvSpPr>
          <p:spPr bwMode="auto">
            <a:xfrm>
              <a:off x="7865558" y="2662613"/>
              <a:ext cx="381009" cy="298472"/>
            </a:xfrm>
            <a:prstGeom prst="can">
              <a:avLst>
                <a:gd name="adj" fmla="val 25000"/>
              </a:avLst>
            </a:prstGeom>
            <a:gradFill rotWithShape="1">
              <a:gsLst>
                <a:gs pos="0">
                  <a:srgbClr val="5D417E"/>
                </a:gs>
                <a:gs pos="80000">
                  <a:srgbClr val="7B58A6"/>
                </a:gs>
                <a:gs pos="100000">
                  <a:srgbClr val="7B57A8"/>
                </a:gs>
              </a:gsLst>
              <a:lin ang="16200000"/>
            </a:gradFill>
            <a:ln w="9525">
              <a:solidFill>
                <a:srgbClr val="FFFFFF"/>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MyDB</a:t>
              </a:r>
            </a:p>
          </p:txBody>
        </p:sp>
        <p:sp>
          <p:nvSpPr>
            <p:cNvPr id="33" name="Can 32"/>
            <p:cNvSpPr>
              <a:spLocks noChangeArrowheads="1"/>
            </p:cNvSpPr>
            <p:nvPr/>
          </p:nvSpPr>
          <p:spPr bwMode="auto">
            <a:xfrm>
              <a:off x="7903659" y="3807285"/>
              <a:ext cx="381009" cy="298472"/>
            </a:xfrm>
            <a:prstGeom prst="can">
              <a:avLst>
                <a:gd name="adj" fmla="val 25000"/>
              </a:avLst>
            </a:prstGeom>
            <a:gradFill rotWithShape="1">
              <a:gsLst>
                <a:gs pos="0">
                  <a:srgbClr val="5D417E"/>
                </a:gs>
                <a:gs pos="80000">
                  <a:srgbClr val="7B58A6"/>
                </a:gs>
                <a:gs pos="100000">
                  <a:srgbClr val="7B57A8"/>
                </a:gs>
              </a:gsLst>
              <a:lin ang="16200000"/>
            </a:gradFill>
            <a:ln w="9525">
              <a:solidFill>
                <a:srgbClr val="403152"/>
              </a:solidFill>
              <a:round/>
              <a:headEnd/>
              <a:tailEnd/>
            </a:ln>
            <a:effectLst>
              <a:outerShdw blurRad="63500" dist="23000" dir="5400000" rotWithShape="0">
                <a:srgbClr val="000000">
                  <a:alpha val="34999"/>
                </a:srgbClr>
              </a:outerShdw>
            </a:effectLst>
          </p:spPr>
          <p:txBody>
            <a:bodyPr lIns="0" tIns="0" rIns="0" bIns="0" anchor="ctr">
              <a:prstTxWarp prst="textNoShape">
                <a:avLst/>
              </a:prstTxWarp>
            </a:bodyPr>
            <a:lstStyle/>
            <a:p>
              <a:r>
                <a:rPr lang="en-US" sz="1000" b="1">
                  <a:solidFill>
                    <a:srgbClr val="FFFFFF"/>
                  </a:solidFill>
                  <a:latin typeface="Calibri" pitchFamily="-65" charset="0"/>
                </a:rPr>
                <a:t>MyDB</a:t>
              </a:r>
            </a:p>
          </p:txBody>
        </p:sp>
        <p:sp>
          <p:nvSpPr>
            <p:cNvPr id="58406" name="Freeform 33"/>
            <p:cNvSpPr>
              <a:spLocks noChangeArrowheads="1"/>
            </p:cNvSpPr>
            <p:nvPr/>
          </p:nvSpPr>
          <p:spPr bwMode="auto">
            <a:xfrm>
              <a:off x="5791684" y="1944499"/>
              <a:ext cx="236078" cy="2808509"/>
            </a:xfrm>
            <a:custGeom>
              <a:avLst/>
              <a:gdLst>
                <a:gd name="T0" fmla="*/ 118367 w 470848"/>
                <a:gd name="T1" fmla="*/ 0 h 4067032"/>
                <a:gd name="T2" fmla="*/ 25732 w 470848"/>
                <a:gd name="T3" fmla="*/ 357948 h 4067032"/>
                <a:gd name="T4" fmla="*/ 1715 w 470848"/>
                <a:gd name="T5" fmla="*/ 963207 h 4067032"/>
                <a:gd name="T6" fmla="*/ 15439 w 470848"/>
                <a:gd name="T7" fmla="*/ 1542432 h 4067032"/>
                <a:gd name="T8" fmla="*/ 70334 w 470848"/>
                <a:gd name="T9" fmla="*/ 1939429 h 4067032"/>
                <a:gd name="T10" fmla="*/ 70334 w 470848"/>
                <a:gd name="T11" fmla="*/ 1939429 h 4067032"/>
                <a:gd name="T12" fmla="*/ 0 60000 65536"/>
                <a:gd name="T13" fmla="*/ 0 60000 65536"/>
                <a:gd name="T14" fmla="*/ 0 60000 65536"/>
                <a:gd name="T15" fmla="*/ 0 60000 65536"/>
                <a:gd name="T16" fmla="*/ 0 60000 65536"/>
                <a:gd name="T17" fmla="*/ 0 60000 65536"/>
                <a:gd name="T18" fmla="*/ 0 w 470848"/>
                <a:gd name="T19" fmla="*/ 0 h 4067032"/>
                <a:gd name="T20" fmla="*/ 470848 w 470848"/>
                <a:gd name="T21" fmla="*/ 4067032 h 4067032"/>
              </a:gdLst>
              <a:ahLst/>
              <a:cxnLst>
                <a:cxn ang="T12">
                  <a:pos x="T0" y="T1"/>
                </a:cxn>
                <a:cxn ang="T13">
                  <a:pos x="T2" y="T3"/>
                </a:cxn>
                <a:cxn ang="T14">
                  <a:pos x="T4" y="T5"/>
                </a:cxn>
                <a:cxn ang="T15">
                  <a:pos x="T6" y="T7"/>
                </a:cxn>
                <a:cxn ang="T16">
                  <a:pos x="T8" y="T9"/>
                </a:cxn>
                <a:cxn ang="T17">
                  <a:pos x="T10" y="T11"/>
                </a:cxn>
              </a:cxnLst>
              <a:rect l="T18" t="T19" r="T20" b="T21"/>
              <a:pathLst>
                <a:path w="470848" h="4067032">
                  <a:moveTo>
                    <a:pt x="470848" y="0"/>
                  </a:moveTo>
                  <a:cubicBezTo>
                    <a:pt x="325272" y="206990"/>
                    <a:pt x="179696" y="413981"/>
                    <a:pt x="102359" y="750626"/>
                  </a:cubicBezTo>
                  <a:cubicBezTo>
                    <a:pt x="25022" y="1087271"/>
                    <a:pt x="13648" y="1605886"/>
                    <a:pt x="6824" y="2019868"/>
                  </a:cubicBezTo>
                  <a:cubicBezTo>
                    <a:pt x="0" y="2433850"/>
                    <a:pt x="15923" y="2893325"/>
                    <a:pt x="61415" y="3234519"/>
                  </a:cubicBezTo>
                  <a:cubicBezTo>
                    <a:pt x="106907" y="3575713"/>
                    <a:pt x="279779" y="4067032"/>
                    <a:pt x="279779" y="4067032"/>
                  </a:cubicBezTo>
                </a:path>
              </a:pathLst>
            </a:custGeom>
            <a:noFill/>
            <a:ln w="63500" cmpd="dbl">
              <a:solidFill>
                <a:srgbClr val="4A7EBB"/>
              </a:solidFill>
              <a:prstDash val="lgDash"/>
              <a:miter lim="800000"/>
              <a:headEnd/>
              <a:tailEnd/>
            </a:ln>
          </p:spPr>
          <p:txBody>
            <a:bodyPr tIns="0" bIns="0" anchor="ctr">
              <a:prstTxWarp prst="textNoShape">
                <a:avLst/>
              </a:prstTxWarp>
            </a:bodyPr>
            <a:lstStyle/>
            <a:p>
              <a:endParaRPr lang="en-US" sz="800">
                <a:solidFill>
                  <a:srgbClr val="000000"/>
                </a:solidFill>
                <a:latin typeface="Calibri" pitchFamily="-65" charset="0"/>
              </a:endParaRPr>
            </a:p>
          </p:txBody>
        </p:sp>
        <p:cxnSp>
          <p:nvCxnSpPr>
            <p:cNvPr id="35" name="Straight Arrow Connector 34"/>
            <p:cNvCxnSpPr>
              <a:cxnSpLocks noChangeShapeType="1"/>
              <a:stCxn id="11" idx="3"/>
              <a:endCxn id="10" idx="1"/>
            </p:cNvCxnSpPr>
            <p:nvPr/>
          </p:nvCxnSpPr>
          <p:spPr bwMode="auto">
            <a:xfrm flipV="1">
              <a:off x="1447146" y="2662613"/>
              <a:ext cx="304807" cy="274657"/>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36" name="Straight Arrow Connector 35"/>
            <p:cNvCxnSpPr>
              <a:cxnSpLocks noChangeShapeType="1"/>
              <a:stCxn id="11" idx="3"/>
              <a:endCxn id="12" idx="1"/>
            </p:cNvCxnSpPr>
            <p:nvPr/>
          </p:nvCxnSpPr>
          <p:spPr bwMode="auto">
            <a:xfrm>
              <a:off x="1447146" y="2937271"/>
              <a:ext cx="304807" cy="323874"/>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37" name="Straight Arrow Connector 36"/>
            <p:cNvCxnSpPr>
              <a:cxnSpLocks noChangeShapeType="1"/>
            </p:cNvCxnSpPr>
            <p:nvPr/>
          </p:nvCxnSpPr>
          <p:spPr bwMode="auto">
            <a:xfrm flipV="1">
              <a:off x="434297" y="2937271"/>
              <a:ext cx="171454" cy="4763"/>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38" name="Straight Arrow Connector 37"/>
            <p:cNvCxnSpPr>
              <a:cxnSpLocks noChangeShapeType="1"/>
              <a:endCxn id="13" idx="3"/>
            </p:cNvCxnSpPr>
            <p:nvPr/>
          </p:nvCxnSpPr>
          <p:spPr bwMode="auto">
            <a:xfrm>
              <a:off x="2286953" y="2613397"/>
              <a:ext cx="152404" cy="0"/>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39" name="Straight Arrow Connector 38"/>
            <p:cNvCxnSpPr>
              <a:cxnSpLocks noChangeShapeType="1"/>
              <a:stCxn id="13" idx="2"/>
              <a:endCxn id="15" idx="2"/>
            </p:cNvCxnSpPr>
            <p:nvPr/>
          </p:nvCxnSpPr>
          <p:spPr bwMode="auto">
            <a:xfrm flipV="1">
              <a:off x="3126760" y="2613397"/>
              <a:ext cx="115891" cy="0"/>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0" name="Straight Arrow Connector 39"/>
            <p:cNvCxnSpPr>
              <a:cxnSpLocks noChangeShapeType="1"/>
              <a:stCxn id="12" idx="3"/>
              <a:endCxn id="14" idx="3"/>
            </p:cNvCxnSpPr>
            <p:nvPr/>
          </p:nvCxnSpPr>
          <p:spPr bwMode="auto">
            <a:xfrm>
              <a:off x="2325054" y="3261145"/>
              <a:ext cx="114303" cy="3175"/>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1" name="Straight Arrow Connector 40"/>
            <p:cNvCxnSpPr>
              <a:cxnSpLocks noChangeShapeType="1"/>
              <a:stCxn id="14" idx="2"/>
              <a:endCxn id="16" idx="2"/>
            </p:cNvCxnSpPr>
            <p:nvPr/>
          </p:nvCxnSpPr>
          <p:spPr bwMode="auto">
            <a:xfrm flipV="1">
              <a:off x="3126760" y="3261145"/>
              <a:ext cx="115891" cy="3175"/>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2" name="Straight Arrow Connector 41"/>
            <p:cNvCxnSpPr>
              <a:cxnSpLocks noChangeShapeType="1"/>
              <a:stCxn id="15" idx="4"/>
              <a:endCxn id="21" idx="3"/>
            </p:cNvCxnSpPr>
            <p:nvPr/>
          </p:nvCxnSpPr>
          <p:spPr bwMode="auto">
            <a:xfrm>
              <a:off x="3623659" y="2613397"/>
              <a:ext cx="215905" cy="100020"/>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3" name="Straight Arrow Connector 42"/>
            <p:cNvCxnSpPr>
              <a:cxnSpLocks noChangeShapeType="1"/>
              <a:stCxn id="16" idx="4"/>
              <a:endCxn id="21" idx="2"/>
            </p:cNvCxnSpPr>
            <p:nvPr/>
          </p:nvCxnSpPr>
          <p:spPr bwMode="auto">
            <a:xfrm flipV="1">
              <a:off x="3623659" y="3161125"/>
              <a:ext cx="215905" cy="100019"/>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4" name="Straight Arrow Connector 43"/>
            <p:cNvCxnSpPr>
              <a:cxnSpLocks noChangeShapeType="1"/>
              <a:stCxn id="21" idx="2"/>
              <a:endCxn id="17" idx="2"/>
            </p:cNvCxnSpPr>
            <p:nvPr/>
          </p:nvCxnSpPr>
          <p:spPr bwMode="auto">
            <a:xfrm>
              <a:off x="4426953" y="2843602"/>
              <a:ext cx="120653" cy="1587"/>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5" name="Straight Arrow Connector 44"/>
            <p:cNvCxnSpPr>
              <a:cxnSpLocks noChangeShapeType="1"/>
              <a:stCxn id="16" idx="4"/>
              <a:endCxn id="22" idx="3"/>
            </p:cNvCxnSpPr>
            <p:nvPr/>
          </p:nvCxnSpPr>
          <p:spPr bwMode="auto">
            <a:xfrm>
              <a:off x="3623659" y="3261145"/>
              <a:ext cx="215905" cy="98432"/>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6" name="Straight Arrow Connector 45"/>
            <p:cNvCxnSpPr>
              <a:cxnSpLocks noChangeShapeType="1"/>
              <a:stCxn id="22" idx="2"/>
              <a:endCxn id="18" idx="2"/>
            </p:cNvCxnSpPr>
            <p:nvPr/>
          </p:nvCxnSpPr>
          <p:spPr bwMode="auto">
            <a:xfrm flipV="1">
              <a:off x="4426953" y="3675513"/>
              <a:ext cx="114303" cy="1587"/>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7" name="Straight Arrow Connector 46"/>
            <p:cNvCxnSpPr>
              <a:cxnSpLocks noChangeShapeType="1"/>
              <a:stCxn id="17" idx="4"/>
              <a:endCxn id="25" idx="3"/>
            </p:cNvCxnSpPr>
            <p:nvPr/>
          </p:nvCxnSpPr>
          <p:spPr bwMode="auto">
            <a:xfrm flipV="1">
              <a:off x="4930202" y="2843602"/>
              <a:ext cx="107953" cy="1587"/>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8" name="Straight Arrow Connector 47"/>
            <p:cNvCxnSpPr>
              <a:cxnSpLocks noChangeShapeType="1"/>
              <a:stCxn id="18" idx="4"/>
              <a:endCxn id="26" idx="3"/>
            </p:cNvCxnSpPr>
            <p:nvPr/>
          </p:nvCxnSpPr>
          <p:spPr bwMode="auto">
            <a:xfrm flipV="1">
              <a:off x="4923852" y="3672338"/>
              <a:ext cx="114303" cy="3175"/>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49" name="Straight Arrow Connector 48"/>
            <p:cNvCxnSpPr>
              <a:cxnSpLocks noChangeShapeType="1"/>
              <a:stCxn id="25" idx="2"/>
              <a:endCxn id="19" idx="2"/>
            </p:cNvCxnSpPr>
            <p:nvPr/>
          </p:nvCxnSpPr>
          <p:spPr bwMode="auto">
            <a:xfrm flipV="1">
              <a:off x="5725558" y="2564181"/>
              <a:ext cx="190504" cy="279421"/>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50" name="Straight Arrow Connector 49"/>
            <p:cNvCxnSpPr>
              <a:cxnSpLocks noChangeShapeType="1"/>
              <a:stCxn id="25" idx="2"/>
              <a:endCxn id="24" idx="1"/>
            </p:cNvCxnSpPr>
            <p:nvPr/>
          </p:nvCxnSpPr>
          <p:spPr bwMode="auto">
            <a:xfrm>
              <a:off x="5725558" y="3029352"/>
              <a:ext cx="801706" cy="628697"/>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51" name="Straight Arrow Connector 50"/>
            <p:cNvCxnSpPr>
              <a:cxnSpLocks noChangeShapeType="1"/>
              <a:stCxn id="26" idx="2"/>
              <a:endCxn id="20" idx="2"/>
            </p:cNvCxnSpPr>
            <p:nvPr/>
          </p:nvCxnSpPr>
          <p:spPr bwMode="auto">
            <a:xfrm flipV="1">
              <a:off x="5725558" y="3858089"/>
              <a:ext cx="228605" cy="0"/>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52" name="Straight Arrow Connector 51"/>
            <p:cNvCxnSpPr>
              <a:cxnSpLocks noChangeShapeType="1"/>
              <a:stCxn id="26" idx="2"/>
              <a:endCxn id="23" idx="2"/>
            </p:cNvCxnSpPr>
            <p:nvPr/>
          </p:nvCxnSpPr>
          <p:spPr bwMode="auto">
            <a:xfrm flipV="1">
              <a:off x="5725558" y="3061105"/>
              <a:ext cx="534999" cy="611233"/>
            </a:xfrm>
            <a:prstGeom prst="straightConnector1">
              <a:avLst/>
            </a:prstGeom>
            <a:noFill/>
            <a:ln w="19050">
              <a:solidFill>
                <a:srgbClr val="7F7F7F"/>
              </a:solidFill>
              <a:round/>
              <a:headEnd/>
              <a:tailEnd type="arrow" w="med" len="med"/>
            </a:ln>
            <a:effectLst>
              <a:outerShdw blurRad="63500" dist="20000" dir="5400000" rotWithShape="0">
                <a:srgbClr val="000000">
                  <a:alpha val="37999"/>
                </a:srgbClr>
              </a:outerShdw>
            </a:effectLst>
          </p:spPr>
        </p:cxnSp>
        <p:cxnSp>
          <p:nvCxnSpPr>
            <p:cNvPr id="53" name="Straight Arrow Connector 52"/>
            <p:cNvCxnSpPr>
              <a:cxnSpLocks noChangeShapeType="1"/>
              <a:stCxn id="24" idx="4"/>
              <a:endCxn id="27" idx="2"/>
            </p:cNvCxnSpPr>
            <p:nvPr/>
          </p:nvCxnSpPr>
          <p:spPr bwMode="auto">
            <a:xfrm flipV="1">
              <a:off x="6719357" y="3758070"/>
              <a:ext cx="342908" cy="198452"/>
            </a:xfrm>
            <a:prstGeom prst="straightConnector1">
              <a:avLst/>
            </a:prstGeom>
            <a:noFill/>
            <a:ln w="19050">
              <a:solidFill>
                <a:srgbClr val="C0504D"/>
              </a:solidFill>
              <a:prstDash val="dash"/>
              <a:round/>
              <a:headEnd/>
              <a:tailEnd type="arrow" w="med" len="med"/>
            </a:ln>
            <a:effectLst>
              <a:outerShdw blurRad="63500" dist="20000" dir="5400000" rotWithShape="0">
                <a:srgbClr val="000000">
                  <a:alpha val="37999"/>
                </a:srgbClr>
              </a:outerShdw>
            </a:effectLst>
          </p:spPr>
        </p:cxnSp>
        <p:cxnSp>
          <p:nvCxnSpPr>
            <p:cNvPr id="54" name="Straight Arrow Connector 53"/>
            <p:cNvCxnSpPr>
              <a:cxnSpLocks noChangeShapeType="1"/>
              <a:stCxn id="23" idx="4"/>
              <a:endCxn id="27" idx="2"/>
            </p:cNvCxnSpPr>
            <p:nvPr/>
          </p:nvCxnSpPr>
          <p:spPr bwMode="auto">
            <a:xfrm>
              <a:off x="6643155" y="3061105"/>
              <a:ext cx="419110" cy="696965"/>
            </a:xfrm>
            <a:prstGeom prst="straightConnector1">
              <a:avLst/>
            </a:prstGeom>
            <a:noFill/>
            <a:ln w="19050">
              <a:solidFill>
                <a:srgbClr val="C0504D"/>
              </a:solidFill>
              <a:prstDash val="dash"/>
              <a:round/>
              <a:headEnd/>
              <a:tailEnd type="arrow" w="med" len="med"/>
            </a:ln>
            <a:effectLst>
              <a:outerShdw blurRad="63500" dist="20000" dir="5400000" rotWithShape="0">
                <a:srgbClr val="000000">
                  <a:alpha val="37999"/>
                </a:srgbClr>
              </a:outerShdw>
            </a:effectLst>
          </p:spPr>
        </p:cxnSp>
        <p:cxnSp>
          <p:nvCxnSpPr>
            <p:cNvPr id="55" name="Straight Arrow Connector 54"/>
            <p:cNvCxnSpPr>
              <a:cxnSpLocks noChangeShapeType="1"/>
              <a:stCxn id="28" idx="4"/>
              <a:endCxn id="29" idx="10"/>
            </p:cNvCxnSpPr>
            <p:nvPr/>
          </p:nvCxnSpPr>
          <p:spPr bwMode="auto">
            <a:xfrm>
              <a:off x="7543288" y="3111909"/>
              <a:ext cx="352433" cy="1588"/>
            </a:xfrm>
            <a:prstGeom prst="straightConnector1">
              <a:avLst/>
            </a:prstGeom>
            <a:noFill/>
            <a:ln w="19050">
              <a:solidFill>
                <a:srgbClr val="8064A2"/>
              </a:solidFill>
              <a:round/>
              <a:headEnd/>
              <a:tailEnd type="arrow" w="med" len="med"/>
            </a:ln>
            <a:effectLst>
              <a:outerShdw blurRad="63500" dist="20000" dir="5400000" rotWithShape="0">
                <a:srgbClr val="000000">
                  <a:alpha val="37999"/>
                </a:srgbClr>
              </a:outerShdw>
            </a:effectLst>
          </p:spPr>
        </p:cxnSp>
        <p:cxnSp>
          <p:nvCxnSpPr>
            <p:cNvPr id="56" name="Straight Arrow Connector 55"/>
            <p:cNvCxnSpPr>
              <a:cxnSpLocks noChangeShapeType="1"/>
              <a:stCxn id="27" idx="4"/>
              <a:endCxn id="29" idx="6"/>
            </p:cNvCxnSpPr>
            <p:nvPr/>
          </p:nvCxnSpPr>
          <p:spPr bwMode="auto">
            <a:xfrm flipV="1">
              <a:off x="7619490" y="3585019"/>
              <a:ext cx="63501" cy="173051"/>
            </a:xfrm>
            <a:prstGeom prst="straightConnector1">
              <a:avLst/>
            </a:prstGeom>
            <a:noFill/>
            <a:ln w="19050">
              <a:solidFill>
                <a:srgbClr val="8064A2"/>
              </a:solidFill>
              <a:round/>
              <a:headEnd/>
              <a:tailEnd type="arrow" w="med" len="med"/>
            </a:ln>
            <a:effectLst>
              <a:outerShdw blurRad="63500" dist="20000" dir="5400000" rotWithShape="0">
                <a:srgbClr val="000000">
                  <a:alpha val="37999"/>
                </a:srgbClr>
              </a:outerShdw>
            </a:effectLst>
          </p:spPr>
        </p:cxnSp>
        <p:cxnSp>
          <p:nvCxnSpPr>
            <p:cNvPr id="57" name="Straight Arrow Connector 56"/>
            <p:cNvCxnSpPr>
              <a:cxnSpLocks noChangeShapeType="1"/>
              <a:stCxn id="29" idx="10"/>
              <a:endCxn id="32" idx="3"/>
            </p:cNvCxnSpPr>
            <p:nvPr/>
          </p:nvCxnSpPr>
          <p:spPr bwMode="auto">
            <a:xfrm rot="5400000" flipH="1" flipV="1">
              <a:off x="7900480" y="2956326"/>
              <a:ext cx="150823" cy="160342"/>
            </a:xfrm>
            <a:prstGeom prst="straightConnector1">
              <a:avLst/>
            </a:prstGeom>
            <a:noFill/>
            <a:ln w="19050">
              <a:solidFill>
                <a:srgbClr val="8064A2"/>
              </a:solidFill>
              <a:round/>
              <a:headEnd type="arrow" w="med" len="med"/>
              <a:tailEnd type="arrow" w="med" len="med"/>
            </a:ln>
            <a:effectLst>
              <a:outerShdw blurRad="63500" dist="20000" dir="5400000" rotWithShape="0">
                <a:srgbClr val="000000">
                  <a:alpha val="37999"/>
                </a:srgbClr>
              </a:outerShdw>
            </a:effectLst>
          </p:spPr>
        </p:cxnSp>
        <p:cxnSp>
          <p:nvCxnSpPr>
            <p:cNvPr id="58" name="Straight Arrow Connector 57"/>
            <p:cNvCxnSpPr>
              <a:cxnSpLocks noChangeShapeType="1"/>
              <a:stCxn id="29" idx="6"/>
              <a:endCxn id="33" idx="2"/>
            </p:cNvCxnSpPr>
            <p:nvPr/>
          </p:nvCxnSpPr>
          <p:spPr bwMode="auto">
            <a:xfrm rot="10800000" flipH="1" flipV="1">
              <a:off x="7682991" y="3585019"/>
              <a:ext cx="220668" cy="371503"/>
            </a:xfrm>
            <a:prstGeom prst="straightConnector1">
              <a:avLst/>
            </a:prstGeom>
            <a:noFill/>
            <a:ln w="19050">
              <a:solidFill>
                <a:srgbClr val="8064A2"/>
              </a:solidFill>
              <a:round/>
              <a:headEnd type="arrow" w="med" len="med"/>
              <a:tailEnd type="arrow" w="med" len="med"/>
            </a:ln>
            <a:effectLst>
              <a:outerShdw blurRad="63500" dist="20000" dir="5400000" rotWithShape="0">
                <a:srgbClr val="000000">
                  <a:alpha val="37999"/>
                </a:srgbClr>
              </a:outerShdw>
            </a:effectLst>
          </p:spPr>
        </p:cxnSp>
        <p:cxnSp>
          <p:nvCxnSpPr>
            <p:cNvPr id="59" name="Straight Arrow Connector 58"/>
            <p:cNvCxnSpPr>
              <a:cxnSpLocks noChangeShapeType="1"/>
              <a:endCxn id="29" idx="0"/>
            </p:cNvCxnSpPr>
            <p:nvPr/>
          </p:nvCxnSpPr>
          <p:spPr bwMode="auto">
            <a:xfrm rot="10800000" flipV="1">
              <a:off x="8352932" y="3061105"/>
              <a:ext cx="466736" cy="123834"/>
            </a:xfrm>
            <a:prstGeom prst="straightConnector1">
              <a:avLst/>
            </a:prstGeom>
            <a:noFill/>
            <a:ln w="19050">
              <a:solidFill>
                <a:srgbClr val="8064A2"/>
              </a:solidFill>
              <a:round/>
              <a:headEnd type="triangle" w="lg" len="lg"/>
              <a:tailEnd type="triangle" w="lg" len="lg"/>
            </a:ln>
            <a:effectLst>
              <a:outerShdw blurRad="63500" dist="20000" dir="5400000" rotWithShape="0">
                <a:srgbClr val="000000">
                  <a:alpha val="37999"/>
                </a:srgbClr>
              </a:outerShdw>
            </a:effectLst>
          </p:spPr>
        </p:cxnSp>
        <p:cxnSp>
          <p:nvCxnSpPr>
            <p:cNvPr id="60" name="Straight Arrow Connector 59"/>
            <p:cNvCxnSpPr>
              <a:cxnSpLocks noChangeShapeType="1"/>
              <a:endCxn id="29" idx="2"/>
            </p:cNvCxnSpPr>
            <p:nvPr/>
          </p:nvCxnSpPr>
          <p:spPr bwMode="auto">
            <a:xfrm rot="10800000">
              <a:off x="8476760" y="3458009"/>
              <a:ext cx="342908" cy="300060"/>
            </a:xfrm>
            <a:prstGeom prst="straightConnector1">
              <a:avLst/>
            </a:prstGeom>
            <a:noFill/>
            <a:ln w="19050">
              <a:solidFill>
                <a:srgbClr val="8064A2"/>
              </a:solidFill>
              <a:round/>
              <a:headEnd type="triangle" w="lg" len="lg"/>
              <a:tailEnd type="triangle" w="lg" len="lg"/>
            </a:ln>
            <a:effectLst>
              <a:outerShdw blurRad="63500" dist="20000" dir="5400000" rotWithShape="0">
                <a:srgbClr val="000000">
                  <a:alpha val="37999"/>
                </a:srgbClr>
              </a:outerShdw>
            </a:effectLst>
          </p:spPr>
        </p:cxnSp>
        <p:sp>
          <p:nvSpPr>
            <p:cNvPr id="61" name="TextBox 60"/>
            <p:cNvSpPr txBox="1"/>
            <p:nvPr/>
          </p:nvSpPr>
          <p:spPr>
            <a:xfrm>
              <a:off x="3733199" y="2175214"/>
              <a:ext cx="2089199" cy="185752"/>
            </a:xfrm>
            <a:prstGeom prst="rect">
              <a:avLst/>
            </a:prstGeom>
            <a:noFill/>
          </p:spPr>
          <p:txBody>
            <a:bodyPr wrap="none" tIns="0" bIns="0">
              <a:prstTxWarp prst="textNoShape">
                <a:avLst/>
              </a:prstTxWarp>
              <a:spAutoFit/>
            </a:bodyPr>
            <a:lstStyle/>
            <a:p>
              <a:pPr algn="l"/>
              <a:r>
                <a:rPr lang="en-US" sz="1200" dirty="0">
                  <a:solidFill>
                    <a:srgbClr val="000000"/>
                  </a:solidFill>
                  <a:effectLst>
                    <a:outerShdw blurRad="38100" dist="38100" dir="2700000" algn="tl">
                      <a:srgbClr val="DDDDDD"/>
                    </a:outerShdw>
                  </a:effectLst>
                  <a:latin typeface="Calibri" pitchFamily="-65" charset="0"/>
                </a:rPr>
                <a:t>The Pan-STARRS Science Cloud</a:t>
              </a:r>
            </a:p>
          </p:txBody>
        </p:sp>
        <p:sp>
          <p:nvSpPr>
            <p:cNvPr id="62" name="TextBox 61"/>
            <p:cNvSpPr txBox="1"/>
            <p:nvPr/>
          </p:nvSpPr>
          <p:spPr>
            <a:xfrm>
              <a:off x="4726997" y="1568744"/>
              <a:ext cx="2836929" cy="161937"/>
            </a:xfrm>
            <a:prstGeom prst="rect">
              <a:avLst/>
            </a:prstGeom>
            <a:noFill/>
          </p:spPr>
          <p:txBody>
            <a:bodyPr wrap="none" tIns="0" bIns="0">
              <a:prstTxWarp prst="textNoShape">
                <a:avLst/>
              </a:prstTxWarp>
              <a:spAutoFit/>
            </a:bodyPr>
            <a:lstStyle/>
            <a:p>
              <a:r>
                <a:rPr lang="en-US" sz="1000" b="1" i="1">
                  <a:solidFill>
                    <a:srgbClr val="000000"/>
                  </a:solidFill>
                  <a:latin typeface="Cambria" pitchFamily="-65" charset="0"/>
                </a:rPr>
                <a:t>← Behind the Cloud|| User facing services →</a:t>
              </a:r>
            </a:p>
          </p:txBody>
        </p:sp>
        <p:cxnSp>
          <p:nvCxnSpPr>
            <p:cNvPr id="63" name="Curved Connector 62"/>
            <p:cNvCxnSpPr>
              <a:cxnSpLocks noChangeShapeType="1"/>
              <a:stCxn id="14" idx="2"/>
              <a:endCxn id="11" idx="2"/>
            </p:cNvCxnSpPr>
            <p:nvPr/>
          </p:nvCxnSpPr>
          <p:spPr bwMode="auto">
            <a:xfrm rot="5400000" flipH="1">
              <a:off x="1598747" y="2638043"/>
              <a:ext cx="369915" cy="1514510"/>
            </a:xfrm>
            <a:prstGeom prst="curvedConnector3">
              <a:avLst>
                <a:gd name="adj1" fmla="val -40361"/>
              </a:avLst>
            </a:prstGeom>
            <a:noFill/>
            <a:ln w="19050">
              <a:solidFill>
                <a:srgbClr val="7F7F7F"/>
              </a:solidFill>
              <a:prstDash val="sysDash"/>
              <a:round/>
              <a:headEnd/>
              <a:tailEnd type="arrow" w="med" len="med"/>
            </a:ln>
            <a:effectLst>
              <a:outerShdw blurRad="63500" dist="20000" dir="5400000" rotWithShape="0">
                <a:srgbClr val="000000">
                  <a:alpha val="37999"/>
                </a:srgbClr>
              </a:outerShdw>
            </a:effectLst>
          </p:spPr>
        </p:cxnSp>
        <p:sp>
          <p:nvSpPr>
            <p:cNvPr id="58436" name="TextBox 63"/>
            <p:cNvSpPr txBox="1">
              <a:spLocks noChangeArrowheads="1"/>
            </p:cNvSpPr>
            <p:nvPr/>
          </p:nvSpPr>
          <p:spPr bwMode="auto">
            <a:xfrm>
              <a:off x="1255448" y="3757926"/>
              <a:ext cx="1048063" cy="461665"/>
            </a:xfrm>
            <a:prstGeom prst="rect">
              <a:avLst/>
            </a:prstGeom>
            <a:solidFill>
              <a:srgbClr val="FFFFCC">
                <a:alpha val="69803"/>
              </a:srgbClr>
            </a:solidFill>
            <a:ln w="9525">
              <a:solidFill>
                <a:srgbClr val="A6A6A6"/>
              </a:solidFill>
              <a:prstDash val="dash"/>
              <a:miter lim="800000"/>
              <a:headEnd/>
              <a:tailEnd/>
            </a:ln>
          </p:spPr>
          <p:txBody>
            <a:bodyPr tIns="0" bIns="0">
              <a:prstTxWarp prst="textNoShape">
                <a:avLst/>
              </a:prstTxWarp>
              <a:spAutoFit/>
            </a:bodyPr>
            <a:lstStyle/>
            <a:p>
              <a:r>
                <a:rPr lang="en-US" sz="1000" b="1" i="1">
                  <a:solidFill>
                    <a:srgbClr val="000000"/>
                  </a:solidFill>
                  <a:latin typeface="Calibri" pitchFamily="-65" charset="0"/>
                </a:rPr>
                <a:t>Validation Exception</a:t>
              </a:r>
            </a:p>
            <a:p>
              <a:r>
                <a:rPr lang="en-US" sz="1000" b="1" i="1">
                  <a:solidFill>
                    <a:srgbClr val="000000"/>
                  </a:solidFill>
                  <a:latin typeface="Calibri" pitchFamily="-65" charset="0"/>
                </a:rPr>
                <a:t>Notification</a:t>
              </a:r>
            </a:p>
          </p:txBody>
        </p:sp>
        <p:sp>
          <p:nvSpPr>
            <p:cNvPr id="65" name="TextBox 64"/>
            <p:cNvSpPr txBox="1"/>
            <p:nvPr/>
          </p:nvSpPr>
          <p:spPr>
            <a:xfrm>
              <a:off x="2499683" y="1991050"/>
              <a:ext cx="1500222" cy="160350"/>
            </a:xfrm>
            <a:prstGeom prst="rect">
              <a:avLst/>
            </a:prstGeom>
            <a:noFill/>
          </p:spPr>
          <p:txBody>
            <a:bodyPr wrap="none" tIns="0" bIns="0">
              <a:prstTxWarp prst="textNoShape">
                <a:avLst/>
              </a:prstTxWarp>
              <a:spAutoFit/>
            </a:bodyPr>
            <a:lstStyle/>
            <a:p>
              <a:r>
                <a:rPr lang="en-US" sz="1000" b="1" i="1">
                  <a:solidFill>
                    <a:srgbClr val="000000"/>
                  </a:solidFill>
                  <a:latin typeface="Cambria" pitchFamily="-65" charset="0"/>
                </a:rPr>
                <a:t>Data Valet Workflows</a:t>
              </a:r>
            </a:p>
          </p:txBody>
        </p:sp>
        <p:sp>
          <p:nvSpPr>
            <p:cNvPr id="66" name="TextBox 65"/>
            <p:cNvSpPr txBox="1"/>
            <p:nvPr/>
          </p:nvSpPr>
          <p:spPr>
            <a:xfrm>
              <a:off x="6459001" y="2245069"/>
              <a:ext cx="1452596" cy="322287"/>
            </a:xfrm>
            <a:prstGeom prst="rect">
              <a:avLst/>
            </a:prstGeom>
            <a:noFill/>
          </p:spPr>
          <p:txBody>
            <a:bodyPr wrap="none" tIns="0" bIns="0">
              <a:prstTxWarp prst="textNoShape">
                <a:avLst/>
              </a:prstTxWarp>
              <a:spAutoFit/>
            </a:bodyPr>
            <a:lstStyle/>
            <a:p>
              <a:r>
                <a:rPr lang="en-US" sz="1000" b="1" i="1">
                  <a:solidFill>
                    <a:srgbClr val="000000"/>
                  </a:solidFill>
                  <a:latin typeface="Cambria" pitchFamily="-65" charset="0"/>
                </a:rPr>
                <a:t>Data Consumer</a:t>
              </a:r>
            </a:p>
            <a:p>
              <a:r>
                <a:rPr lang="en-US" sz="1000" b="1" i="1">
                  <a:solidFill>
                    <a:srgbClr val="000000"/>
                  </a:solidFill>
                  <a:latin typeface="Cambria" pitchFamily="-65" charset="0"/>
                </a:rPr>
                <a:t>Queries &amp; Workflows</a:t>
              </a:r>
            </a:p>
          </p:txBody>
        </p:sp>
        <p:sp>
          <p:nvSpPr>
            <p:cNvPr id="58439" name="TextBox 66"/>
            <p:cNvSpPr txBox="1">
              <a:spLocks noChangeArrowheads="1"/>
            </p:cNvSpPr>
            <p:nvPr/>
          </p:nvSpPr>
          <p:spPr bwMode="auto">
            <a:xfrm>
              <a:off x="3318567" y="4380747"/>
              <a:ext cx="1490029" cy="461665"/>
            </a:xfrm>
            <a:prstGeom prst="rect">
              <a:avLst/>
            </a:prstGeom>
            <a:solidFill>
              <a:srgbClr val="FFFFCC">
                <a:alpha val="69803"/>
              </a:srgbClr>
            </a:solidFill>
            <a:ln w="9525">
              <a:solidFill>
                <a:srgbClr val="A6A6A6"/>
              </a:solidFill>
              <a:prstDash val="dash"/>
              <a:miter lim="800000"/>
              <a:headEnd/>
              <a:tailEnd/>
            </a:ln>
          </p:spPr>
          <p:txBody>
            <a:bodyPr tIns="0" bIns="0">
              <a:prstTxWarp prst="textNoShape">
                <a:avLst/>
              </a:prstTxWarp>
              <a:spAutoFit/>
            </a:bodyPr>
            <a:lstStyle/>
            <a:p>
              <a:r>
                <a:rPr lang="en-US" sz="1000" b="1" i="1">
                  <a:solidFill>
                    <a:srgbClr val="000000"/>
                  </a:solidFill>
                  <a:latin typeface="Calibri" pitchFamily="-65" charset="0"/>
                </a:rPr>
                <a:t>Data flows in one direction→, except for error recovery</a:t>
              </a:r>
            </a:p>
          </p:txBody>
        </p:sp>
        <p:sp>
          <p:nvSpPr>
            <p:cNvPr id="68" name="Octagon 67"/>
            <p:cNvSpPr>
              <a:spLocks noChangeArrowheads="1"/>
            </p:cNvSpPr>
            <p:nvPr/>
          </p:nvSpPr>
          <p:spPr bwMode="auto">
            <a:xfrm>
              <a:off x="4885751" y="4156561"/>
              <a:ext cx="687404" cy="496925"/>
            </a:xfrm>
            <a:prstGeom prst="octagon">
              <a:avLst>
                <a:gd name="adj" fmla="val 29287"/>
              </a:avLst>
            </a:prstGeom>
            <a:gradFill rotWithShape="1">
              <a:gsLst>
                <a:gs pos="0">
                  <a:srgbClr val="FF8880"/>
                </a:gs>
                <a:gs pos="50000">
                  <a:srgbClr val="FFB7B3"/>
                </a:gs>
                <a:gs pos="100000">
                  <a:srgbClr val="FFDCDA"/>
                </a:gs>
              </a:gsLst>
              <a:lin ang="18900000" scaled="1"/>
            </a:gradFill>
            <a:ln w="9525">
              <a:solidFill>
                <a:srgbClr val="000000"/>
              </a:solidFill>
              <a:miter lim="800000"/>
              <a:headEnd/>
              <a:tailEnd/>
            </a:ln>
            <a:effectLst>
              <a:outerShdw blurRad="63500" dist="20000" dir="5400000" rotWithShape="0">
                <a:srgbClr val="000000">
                  <a:alpha val="37999"/>
                </a:srgbClr>
              </a:outerShdw>
            </a:effectLst>
          </p:spPr>
          <p:txBody>
            <a:bodyPr lIns="0" tIns="0" rIns="0" bIns="0" anchor="ctr">
              <a:prstTxWarp prst="textNoShape">
                <a:avLst/>
              </a:prstTxWarp>
            </a:bodyPr>
            <a:lstStyle/>
            <a:p>
              <a:r>
                <a:rPr lang="en-US" sz="1000" b="1">
                  <a:solidFill>
                    <a:srgbClr val="000000"/>
                  </a:solidFill>
                  <a:latin typeface="Calibri" pitchFamily="-65" charset="0"/>
                </a:rPr>
                <a:t>Slice Fault Recover Workflow</a:t>
              </a:r>
            </a:p>
          </p:txBody>
        </p:sp>
        <p:cxnSp>
          <p:nvCxnSpPr>
            <p:cNvPr id="69" name="Curved Connector 147"/>
            <p:cNvCxnSpPr>
              <a:cxnSpLocks noChangeShapeType="1"/>
              <a:stCxn id="20" idx="3"/>
              <a:endCxn id="68" idx="2"/>
            </p:cNvCxnSpPr>
            <p:nvPr/>
          </p:nvCxnSpPr>
          <p:spPr bwMode="auto">
            <a:xfrm rot="5400000">
              <a:off x="5684274" y="4045442"/>
              <a:ext cx="350864" cy="573100"/>
            </a:xfrm>
            <a:prstGeom prst="curvedConnector2">
              <a:avLst/>
            </a:prstGeom>
            <a:noFill/>
            <a:ln w="19050">
              <a:solidFill>
                <a:srgbClr val="7F7F7F"/>
              </a:solidFill>
              <a:prstDash val="lgDash"/>
              <a:round/>
              <a:headEnd type="arrow" w="med" len="med"/>
              <a:tailEnd type="arrow" w="med" len="med"/>
            </a:ln>
            <a:effectLst>
              <a:outerShdw blurRad="63500" dist="20000" dir="5400000" rotWithShape="0">
                <a:srgbClr val="000000">
                  <a:alpha val="37999"/>
                </a:srgbClr>
              </a:outerShdw>
            </a:effectLst>
          </p:spPr>
        </p:cxnSp>
        <p:cxnSp>
          <p:nvCxnSpPr>
            <p:cNvPr id="70" name="Curved Connector 150"/>
            <p:cNvCxnSpPr>
              <a:cxnSpLocks noChangeShapeType="1"/>
              <a:stCxn id="68" idx="3"/>
              <a:endCxn id="18" idx="3"/>
            </p:cNvCxnSpPr>
            <p:nvPr/>
          </p:nvCxnSpPr>
          <p:spPr bwMode="auto">
            <a:xfrm rot="10800000">
              <a:off x="4731760" y="3973986"/>
              <a:ext cx="153991" cy="327049"/>
            </a:xfrm>
            <a:prstGeom prst="curvedConnector2">
              <a:avLst/>
            </a:prstGeom>
            <a:noFill/>
            <a:ln w="19050">
              <a:solidFill>
                <a:srgbClr val="7F7F7F"/>
              </a:solidFill>
              <a:prstDash val="lgDash"/>
              <a:round/>
              <a:headEnd type="arrow" w="med" len="med"/>
              <a:tailEnd type="arrow" w="med" len="med"/>
            </a:ln>
            <a:effectLst>
              <a:outerShdw blurRad="63500" dist="20000" dir="5400000" rotWithShape="0">
                <a:srgbClr val="000000">
                  <a:alpha val="37999"/>
                </a:srgbClr>
              </a:outerShdw>
            </a:effectLst>
          </p:spPr>
        </p:cxnSp>
        <p:cxnSp>
          <p:nvCxnSpPr>
            <p:cNvPr id="71" name="Curved Connector 154"/>
            <p:cNvCxnSpPr>
              <a:cxnSpLocks noChangeShapeType="1"/>
              <a:stCxn id="24" idx="3"/>
              <a:endCxn id="68" idx="2"/>
            </p:cNvCxnSpPr>
            <p:nvPr/>
          </p:nvCxnSpPr>
          <p:spPr bwMode="auto">
            <a:xfrm rot="5400000">
              <a:off x="5923994" y="3904155"/>
              <a:ext cx="252432" cy="954109"/>
            </a:xfrm>
            <a:prstGeom prst="curvedConnector2">
              <a:avLst/>
            </a:prstGeom>
            <a:noFill/>
            <a:ln w="19050">
              <a:solidFill>
                <a:srgbClr val="7F7F7F"/>
              </a:solidFill>
              <a:prstDash val="lgDash"/>
              <a:round/>
              <a:headEnd type="arrow" w="med" len="med"/>
              <a:tailEnd type="arrow" w="med" len="med"/>
            </a:ln>
            <a:effectLst>
              <a:outerShdw blurRad="63500" dist="20000" dir="5400000" rotWithShape="0">
                <a:srgbClr val="000000">
                  <a:alpha val="37999"/>
                </a:srgbClr>
              </a:outerShdw>
            </a:effectLst>
          </p:spPr>
        </p:cxnSp>
        <p:sp>
          <p:nvSpPr>
            <p:cNvPr id="72" name="TextBox 71"/>
            <p:cNvSpPr txBox="1"/>
            <p:nvPr/>
          </p:nvSpPr>
          <p:spPr>
            <a:xfrm>
              <a:off x="221567" y="2273646"/>
              <a:ext cx="1030312" cy="160350"/>
            </a:xfrm>
            <a:prstGeom prst="rect">
              <a:avLst/>
            </a:prstGeom>
            <a:noFill/>
          </p:spPr>
          <p:txBody>
            <a:bodyPr wrap="none" tIns="0" bIns="0">
              <a:prstTxWarp prst="textNoShape">
                <a:avLst/>
              </a:prstTxWarp>
              <a:spAutoFit/>
            </a:bodyPr>
            <a:lstStyle/>
            <a:p>
              <a:r>
                <a:rPr lang="en-US" sz="1000" b="1" i="1">
                  <a:solidFill>
                    <a:srgbClr val="000000"/>
                  </a:solidFill>
                  <a:latin typeface="Cambria" pitchFamily="-65" charset="0"/>
                </a:rPr>
                <a:t>Data Creators</a:t>
              </a:r>
            </a:p>
          </p:txBody>
        </p:sp>
        <p:sp>
          <p:nvSpPr>
            <p:cNvPr id="73" name="TextBox 72"/>
            <p:cNvSpPr txBox="1"/>
            <p:nvPr/>
          </p:nvSpPr>
          <p:spPr>
            <a:xfrm>
              <a:off x="7944935" y="2119648"/>
              <a:ext cx="1281142" cy="323874"/>
            </a:xfrm>
            <a:prstGeom prst="rect">
              <a:avLst/>
            </a:prstGeom>
            <a:noFill/>
          </p:spPr>
          <p:txBody>
            <a:bodyPr wrap="none" tIns="0" bIns="0">
              <a:prstTxWarp prst="textNoShape">
                <a:avLst/>
              </a:prstTxWarp>
              <a:spAutoFit/>
            </a:bodyPr>
            <a:lstStyle/>
            <a:p>
              <a:r>
                <a:rPr lang="en-US" sz="1000" b="1" i="1">
                  <a:solidFill>
                    <a:srgbClr val="000000"/>
                  </a:solidFill>
                  <a:latin typeface="Cambria" pitchFamily="-65" charset="0"/>
                </a:rPr>
                <a:t>Astronomers</a:t>
              </a:r>
            </a:p>
            <a:p>
              <a:r>
                <a:rPr lang="en-US" sz="1000" b="1" i="1">
                  <a:solidFill>
                    <a:srgbClr val="000000"/>
                  </a:solidFill>
                  <a:latin typeface="Cambria" pitchFamily="-65" charset="0"/>
                </a:rPr>
                <a:t>(Data Consumers)</a:t>
              </a:r>
            </a:p>
          </p:txBody>
        </p:sp>
        <p:sp>
          <p:nvSpPr>
            <p:cNvPr id="74" name="TextBox 73"/>
            <p:cNvSpPr txBox="1"/>
            <p:nvPr/>
          </p:nvSpPr>
          <p:spPr>
            <a:xfrm>
              <a:off x="2567947" y="3946996"/>
              <a:ext cx="1917745" cy="160350"/>
            </a:xfrm>
            <a:prstGeom prst="rect">
              <a:avLst/>
            </a:prstGeom>
            <a:noFill/>
          </p:spPr>
          <p:txBody>
            <a:bodyPr wrap="none" tIns="0" bIns="0">
              <a:prstTxWarp prst="textNoShape">
                <a:avLst/>
              </a:prstTxWarp>
              <a:spAutoFit/>
            </a:bodyPr>
            <a:lstStyle/>
            <a:p>
              <a:pPr algn="l"/>
              <a:r>
                <a:rPr lang="en-US" sz="1000">
                  <a:solidFill>
                    <a:srgbClr val="000000"/>
                  </a:solidFill>
                  <a:latin typeface="Calibri" pitchFamily="-65" charset="0"/>
                </a:rPr>
                <a:t>Admin &amp; Load-Merge Machines</a:t>
              </a:r>
            </a:p>
          </p:txBody>
        </p:sp>
        <p:sp>
          <p:nvSpPr>
            <p:cNvPr id="75" name="TextBox 74"/>
            <p:cNvSpPr txBox="1"/>
            <p:nvPr/>
          </p:nvSpPr>
          <p:spPr>
            <a:xfrm>
              <a:off x="6374861" y="4456621"/>
              <a:ext cx="1344644" cy="161937"/>
            </a:xfrm>
            <a:prstGeom prst="rect">
              <a:avLst/>
            </a:prstGeom>
            <a:noFill/>
          </p:spPr>
          <p:txBody>
            <a:bodyPr wrap="none" tIns="0" bIns="0">
              <a:prstTxWarp prst="textNoShape">
                <a:avLst/>
              </a:prstTxWarp>
              <a:spAutoFit/>
            </a:bodyPr>
            <a:lstStyle/>
            <a:p>
              <a:pPr algn="l"/>
              <a:r>
                <a:rPr lang="en-US" sz="1000">
                  <a:solidFill>
                    <a:srgbClr val="000000"/>
                  </a:solidFill>
                  <a:latin typeface="Calibri" pitchFamily="-65" charset="0"/>
                </a:rPr>
                <a:t>Production Machines</a:t>
              </a:r>
            </a:p>
          </p:txBody>
        </p:sp>
      </p:grpSp>
      <p:sp>
        <p:nvSpPr>
          <p:cNvPr id="58448" name="Title 1"/>
          <p:cNvSpPr>
            <a:spLocks noGrp="1"/>
          </p:cNvSpPr>
          <p:nvPr>
            <p:ph type="title" idx="4294967295"/>
          </p:nvPr>
        </p:nvSpPr>
        <p:spPr/>
        <p:txBody>
          <a:bodyPr/>
          <a:lstStyle/>
          <a:p>
            <a:r>
              <a:rPr lang="en-US"/>
              <a:t>Pan-STARRS Data Flow</a:t>
            </a:r>
          </a:p>
        </p:txBody>
      </p:sp>
    </p:spTree>
  </p:cSld>
  <p:clrMapOvr>
    <a:masterClrMapping/>
  </p:clrMapOvr>
  <p:transition advTm="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315200" cy="801687"/>
          </a:xfrm>
        </p:spPr>
        <p:txBody>
          <a:bodyPr/>
          <a:lstStyle/>
          <a:p>
            <a:r>
              <a:rPr lang="en-US" dirty="0" smtClean="0"/>
              <a:t>Original DRM “stripe” sky pattern and 2 month cadence for opposition fields, bands </a:t>
            </a:r>
            <a:r>
              <a:rPr lang="en-US" dirty="0" err="1" smtClean="0"/>
              <a:t>g</a:t>
            </a:r>
            <a:r>
              <a:rPr lang="en-US" dirty="0" smtClean="0"/>
              <a:t>, </a:t>
            </a:r>
            <a:r>
              <a:rPr lang="en-US" dirty="0" err="1" smtClean="0"/>
              <a:t>r</a:t>
            </a:r>
            <a:r>
              <a:rPr lang="en-US" dirty="0" smtClean="0"/>
              <a:t>, and </a:t>
            </a:r>
            <a:r>
              <a:rPr lang="en-US" dirty="0" err="1" smtClean="0"/>
              <a:t>i</a:t>
            </a:r>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43</a:t>
            </a:fld>
            <a:endParaRPr lang="en-US"/>
          </a:p>
        </p:txBody>
      </p:sp>
      <p:pic>
        <p:nvPicPr>
          <p:cNvPr id="7" name="Content Placeholder 6" descr="drm_opposition.jpg"/>
          <p:cNvPicPr>
            <a:picLocks noGrp="1" noChangeAspect="1"/>
          </p:cNvPicPr>
          <p:nvPr>
            <p:ph idx="1"/>
          </p:nvPr>
        </p:nvPicPr>
        <p:blipFill>
          <a:blip r:embed="rId2"/>
          <a:srcRect t="-26685" b="-26685"/>
          <a:stretch>
            <a:fillRect/>
          </a:stretch>
        </p:blipFill>
        <p:spPr>
          <a:xfrm>
            <a:off x="533400" y="762000"/>
            <a:ext cx="8229600" cy="4495800"/>
          </a:xfrm>
        </p:spPr>
      </p:pic>
      <p:sp>
        <p:nvSpPr>
          <p:cNvPr id="8" name="TextBox 7"/>
          <p:cNvSpPr txBox="1"/>
          <p:nvPr/>
        </p:nvSpPr>
        <p:spPr>
          <a:xfrm>
            <a:off x="1600200" y="4953000"/>
            <a:ext cx="5562600" cy="1200329"/>
          </a:xfrm>
          <a:prstGeom prst="rect">
            <a:avLst/>
          </a:prstGeom>
          <a:noFill/>
        </p:spPr>
        <p:txBody>
          <a:bodyPr wrap="square" rtlCol="0">
            <a:spAutoFit/>
          </a:bodyPr>
          <a:lstStyle/>
          <a:p>
            <a:r>
              <a:rPr lang="en-US" dirty="0" smtClean="0"/>
              <a:t>Motivations was to spread the observations of a given region over two </a:t>
            </a:r>
            <a:r>
              <a:rPr lang="en-US" dirty="0" err="1" smtClean="0"/>
              <a:t>lunations</a:t>
            </a:r>
            <a:r>
              <a:rPr lang="en-US" dirty="0" smtClean="0"/>
              <a:t>; to lessen the impact from episodic weather, and to provide intra-lunation linkages for </a:t>
            </a:r>
            <a:r>
              <a:rPr lang="en-US" dirty="0" err="1" smtClean="0"/>
              <a:t>NEO’s</a:t>
            </a:r>
            <a:r>
              <a:rPr lang="en-US" dirty="0" smtClean="0"/>
              <a:t>. </a:t>
            </a:r>
            <a:endParaRPr lang="en-US" dirty="0"/>
          </a:p>
        </p:txBody>
      </p:sp>
    </p:spTree>
  </p:cSld>
  <p:clrMapOvr>
    <a:masterClrMapping/>
  </p:clrMapOvr>
  <p:transition advTm="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DRM 3.0 “Wing” coverage</a:t>
            </a:r>
            <a:endParaRPr lang="en-US" dirty="0"/>
          </a:p>
        </p:txBody>
      </p:sp>
      <p:pic>
        <p:nvPicPr>
          <p:cNvPr id="5" name="Content Placeholder 4" descr="drm_wings.jpg"/>
          <p:cNvPicPr>
            <a:picLocks noGrp="1" noChangeAspect="1"/>
          </p:cNvPicPr>
          <p:nvPr>
            <p:ph idx="1"/>
          </p:nvPr>
        </p:nvPicPr>
        <p:blipFill>
          <a:blip r:embed="rId2"/>
          <a:srcRect l="-3906" r="-3906"/>
          <a:stretch>
            <a:fillRect/>
          </a:stretch>
        </p:blipFill>
        <p:spPr>
          <a:xfrm>
            <a:off x="457200" y="762000"/>
            <a:ext cx="8229600" cy="4525963"/>
          </a:xfrm>
        </p:spPr>
      </p:pic>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44</a:t>
            </a:fld>
            <a:endParaRPr lang="en-US"/>
          </a:p>
        </p:txBody>
      </p:sp>
      <p:sp>
        <p:nvSpPr>
          <p:cNvPr id="6" name="TextBox 5"/>
          <p:cNvSpPr txBox="1"/>
          <p:nvPr/>
        </p:nvSpPr>
        <p:spPr>
          <a:xfrm>
            <a:off x="1905000" y="5715000"/>
            <a:ext cx="5867400" cy="646331"/>
          </a:xfrm>
          <a:prstGeom prst="rect">
            <a:avLst/>
          </a:prstGeom>
          <a:noFill/>
        </p:spPr>
        <p:txBody>
          <a:bodyPr wrap="square" rtlCol="0">
            <a:spAutoFit/>
          </a:bodyPr>
          <a:lstStyle/>
          <a:p>
            <a:r>
              <a:rPr lang="en-US" dirty="0" smtClean="0"/>
              <a:t>Motivations include </a:t>
            </a:r>
            <a:r>
              <a:rPr lang="en-US" dirty="0" err="1" smtClean="0"/>
              <a:t>paralax</a:t>
            </a:r>
            <a:r>
              <a:rPr lang="en-US" dirty="0" smtClean="0"/>
              <a:t> for brown dwarfs, and making best use of beginning and end of night. </a:t>
            </a:r>
            <a:endParaRPr lang="en-US" dirty="0"/>
          </a:p>
        </p:txBody>
      </p:sp>
    </p:spTree>
  </p:cSld>
  <p:clrMapOvr>
    <a:masterClrMapping/>
  </p:clrMapOvr>
  <p:transition advTm="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descr="brickwall.jpg"/>
          <p:cNvPicPr>
            <a:picLocks noGrp="1" noChangeAspect="1"/>
          </p:cNvPicPr>
          <p:nvPr>
            <p:ph idx="1"/>
          </p:nvPr>
        </p:nvPicPr>
        <p:blipFill>
          <a:blip r:embed="rId2"/>
          <a:srcRect l="-4549" r="-4549"/>
          <a:stretch>
            <a:fillRect/>
          </a:stretch>
        </p:blipFill>
        <p:spPr>
          <a:xfrm>
            <a:off x="-762000" y="-609600"/>
            <a:ext cx="10307927" cy="5668963"/>
          </a:xfrm>
        </p:spPr>
      </p:pic>
      <p:sp>
        <p:nvSpPr>
          <p:cNvPr id="2" name="Title 1"/>
          <p:cNvSpPr>
            <a:spLocks noGrp="1"/>
          </p:cNvSpPr>
          <p:nvPr>
            <p:ph type="title"/>
          </p:nvPr>
        </p:nvSpPr>
        <p:spPr>
          <a:xfrm>
            <a:off x="1828800" y="-152400"/>
            <a:ext cx="5762625" cy="801687"/>
          </a:xfrm>
        </p:spPr>
        <p:txBody>
          <a:bodyPr/>
          <a:lstStyle/>
          <a:p>
            <a:r>
              <a:rPr lang="en-US" dirty="0" smtClean="0"/>
              <a:t>MDRM “</a:t>
            </a:r>
            <a:r>
              <a:rPr lang="en-US" dirty="0" err="1" smtClean="0"/>
              <a:t>Brickwall</a:t>
            </a:r>
            <a:r>
              <a:rPr lang="en-US" dirty="0" smtClean="0"/>
              <a:t>” pattern</a:t>
            </a:r>
            <a:endParaRPr lang="en-US" dirty="0"/>
          </a:p>
        </p:txBody>
      </p:sp>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45</a:t>
            </a:fld>
            <a:endParaRPr lang="en-US"/>
          </a:p>
        </p:txBody>
      </p:sp>
      <p:sp>
        <p:nvSpPr>
          <p:cNvPr id="8" name="TextBox 7"/>
          <p:cNvSpPr txBox="1"/>
          <p:nvPr/>
        </p:nvSpPr>
        <p:spPr>
          <a:xfrm>
            <a:off x="533400" y="4800600"/>
            <a:ext cx="8153400" cy="1785104"/>
          </a:xfrm>
          <a:prstGeom prst="rect">
            <a:avLst/>
          </a:prstGeom>
          <a:noFill/>
        </p:spPr>
        <p:txBody>
          <a:bodyPr wrap="square" rtlCol="0">
            <a:spAutoFit/>
          </a:bodyPr>
          <a:lstStyle/>
          <a:p>
            <a:r>
              <a:rPr lang="en-US" dirty="0" smtClean="0"/>
              <a:t>The number of exposures (4 per filter per year) is conserved.</a:t>
            </a:r>
          </a:p>
          <a:p>
            <a:r>
              <a:rPr lang="en-US" dirty="0" smtClean="0"/>
              <a:t>The sky coverage is grouped into bricks, where all the 3pi data taken on a given area of the sky is taken in a single month.  The bricks in “Month A” have the same area as those in “Month B”. In reality these are modulated with the length of the year and the need to fit in the STS survey in the summer. </a:t>
            </a:r>
          </a:p>
          <a:p>
            <a:r>
              <a:rPr lang="en-US" sz="2000" i="1" dirty="0" smtClean="0"/>
              <a:t>NOTE: Each Declination Brick is divided into 3 sub-bricks. </a:t>
            </a:r>
            <a:endParaRPr lang="en-US" sz="2000" i="1" dirty="0"/>
          </a:p>
        </p:txBody>
      </p:sp>
      <p:sp>
        <p:nvSpPr>
          <p:cNvPr id="9" name="TextBox 8"/>
          <p:cNvSpPr txBox="1"/>
          <p:nvPr/>
        </p:nvSpPr>
        <p:spPr>
          <a:xfrm>
            <a:off x="8001000" y="2209800"/>
            <a:ext cx="1143000" cy="369332"/>
          </a:xfrm>
          <a:prstGeom prst="rect">
            <a:avLst/>
          </a:prstGeom>
          <a:noFill/>
        </p:spPr>
        <p:txBody>
          <a:bodyPr wrap="square" rtlCol="0">
            <a:spAutoFit/>
          </a:bodyPr>
          <a:lstStyle/>
          <a:p>
            <a:r>
              <a:rPr lang="en-US" dirty="0" smtClean="0"/>
              <a:t>Keyhole</a:t>
            </a:r>
            <a:endParaRPr lang="en-US" dirty="0"/>
          </a:p>
        </p:txBody>
      </p:sp>
    </p:spTree>
  </p:cSld>
  <p:clrMapOvr>
    <a:masterClrMapping/>
  </p:clrMapOvr>
  <p:transition advTm="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legend.jpg"/>
          <p:cNvPicPr>
            <a:picLocks noChangeAspect="1"/>
          </p:cNvPicPr>
          <p:nvPr/>
        </p:nvPicPr>
        <p:blipFill>
          <a:blip r:embed="rId2"/>
          <a:stretch>
            <a:fillRect/>
          </a:stretch>
        </p:blipFill>
        <p:spPr>
          <a:xfrm>
            <a:off x="4648200" y="533400"/>
            <a:ext cx="4191000" cy="1058779"/>
          </a:xfrm>
          <a:prstGeom prst="rect">
            <a:avLst/>
          </a:prstGeom>
        </p:spPr>
      </p:pic>
      <p:sp>
        <p:nvSpPr>
          <p:cNvPr id="2" name="Title 1"/>
          <p:cNvSpPr>
            <a:spLocks noGrp="1"/>
          </p:cNvSpPr>
          <p:nvPr>
            <p:ph type="title"/>
          </p:nvPr>
        </p:nvSpPr>
        <p:spPr>
          <a:xfrm>
            <a:off x="609600" y="304800"/>
            <a:ext cx="3276600" cy="801687"/>
          </a:xfrm>
        </p:spPr>
        <p:txBody>
          <a:bodyPr/>
          <a:lstStyle/>
          <a:p>
            <a:r>
              <a:rPr lang="en-US" dirty="0" smtClean="0"/>
              <a:t>MDRM Opposition Coverage </a:t>
            </a:r>
            <a:endParaRPr lang="en-US" dirty="0"/>
          </a:p>
        </p:txBody>
      </p:sp>
      <p:pic>
        <p:nvPicPr>
          <p:cNvPr id="5" name="Content Placeholder 4" descr="qp.jpg"/>
          <p:cNvPicPr>
            <a:picLocks noGrp="1" noChangeAspect="1"/>
          </p:cNvPicPr>
          <p:nvPr>
            <p:ph idx="1"/>
          </p:nvPr>
        </p:nvPicPr>
        <p:blipFill>
          <a:blip r:embed="rId3"/>
          <a:srcRect l="-3004" r="-3004"/>
          <a:stretch>
            <a:fillRect/>
          </a:stretch>
        </p:blipFill>
        <p:spPr>
          <a:xfrm>
            <a:off x="-152507" y="1390958"/>
            <a:ext cx="9525107" cy="5238442"/>
          </a:xfrm>
        </p:spPr>
      </p:pic>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46</a:t>
            </a:fld>
            <a:endParaRPr lang="en-US"/>
          </a:p>
        </p:txBody>
      </p:sp>
      <p:sp>
        <p:nvSpPr>
          <p:cNvPr id="7" name="TextBox 6"/>
          <p:cNvSpPr txBox="1"/>
          <p:nvPr/>
        </p:nvSpPr>
        <p:spPr>
          <a:xfrm>
            <a:off x="4648200" y="0"/>
            <a:ext cx="4267200" cy="523220"/>
          </a:xfrm>
          <a:prstGeom prst="rect">
            <a:avLst/>
          </a:prstGeom>
          <a:noFill/>
        </p:spPr>
        <p:txBody>
          <a:bodyPr wrap="square" rtlCol="0">
            <a:spAutoFit/>
          </a:bodyPr>
          <a:lstStyle/>
          <a:p>
            <a:r>
              <a:rPr lang="en-US" sz="1400" dirty="0" smtClean="0"/>
              <a:t>Every colored sub-brick represents a </a:t>
            </a:r>
            <a:r>
              <a:rPr lang="en-US" sz="1400" i="1" dirty="0" smtClean="0"/>
              <a:t>pair</a:t>
            </a:r>
            <a:r>
              <a:rPr lang="en-US" sz="1400" dirty="0" smtClean="0"/>
              <a:t> </a:t>
            </a:r>
          </a:p>
          <a:p>
            <a:r>
              <a:rPr lang="en-US" sz="1400" dirty="0" smtClean="0"/>
              <a:t>of observations, separated by ~ 25 min (TTI) . </a:t>
            </a:r>
            <a:endParaRPr lang="en-US" sz="1400" dirty="0"/>
          </a:p>
        </p:txBody>
      </p:sp>
    </p:spTree>
  </p:cSld>
  <p:clrMapOvr>
    <a:masterClrMapping/>
  </p:clrMapOvr>
  <p:transition advTm="5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chambers_dataSampling-color.jpg"/>
          <p:cNvPicPr>
            <a:picLocks noGrp="1" noChangeAspect="1"/>
          </p:cNvPicPr>
          <p:nvPr>
            <p:ph idx="1"/>
          </p:nvPr>
        </p:nvPicPr>
        <p:blipFill>
          <a:blip r:embed="rId2"/>
          <a:srcRect l="-35865" r="-35865"/>
          <a:stretch>
            <a:fillRect/>
          </a:stretch>
        </p:blipFill>
        <p:spPr>
          <a:xfrm>
            <a:off x="-914400" y="-152400"/>
            <a:ext cx="13217585" cy="7269163"/>
          </a:xfrm>
        </p:spPr>
      </p:pic>
      <p:sp>
        <p:nvSpPr>
          <p:cNvPr id="2" name="Title 1"/>
          <p:cNvSpPr>
            <a:spLocks noGrp="1"/>
          </p:cNvSpPr>
          <p:nvPr>
            <p:ph type="title"/>
          </p:nvPr>
        </p:nvSpPr>
        <p:spPr>
          <a:xfrm>
            <a:off x="-990600" y="0"/>
            <a:ext cx="5762625" cy="801687"/>
          </a:xfrm>
        </p:spPr>
        <p:txBody>
          <a:bodyPr/>
          <a:lstStyle/>
          <a:p>
            <a:r>
              <a:rPr lang="en-US" dirty="0" smtClean="0"/>
              <a:t>MDRM Opposition </a:t>
            </a:r>
            <a:br>
              <a:rPr lang="en-US" dirty="0" smtClean="0"/>
            </a:br>
            <a:r>
              <a:rPr lang="en-US" dirty="0" smtClean="0"/>
              <a:t>cadence</a:t>
            </a:r>
            <a:endParaRPr lang="en-US" dirty="0"/>
          </a:p>
        </p:txBody>
      </p:sp>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47</a:t>
            </a:fld>
            <a:endParaRPr lang="en-US"/>
          </a:p>
        </p:txBody>
      </p:sp>
      <p:sp>
        <p:nvSpPr>
          <p:cNvPr id="6" name="TextBox 5"/>
          <p:cNvSpPr txBox="1"/>
          <p:nvPr/>
        </p:nvSpPr>
        <p:spPr>
          <a:xfrm>
            <a:off x="304800" y="1447800"/>
            <a:ext cx="3124200" cy="3416320"/>
          </a:xfrm>
          <a:prstGeom prst="rect">
            <a:avLst/>
          </a:prstGeom>
          <a:noFill/>
        </p:spPr>
        <p:txBody>
          <a:bodyPr wrap="square" rtlCol="0">
            <a:spAutoFit/>
          </a:bodyPr>
          <a:lstStyle/>
          <a:p>
            <a:r>
              <a:rPr lang="en-US" dirty="0" smtClean="0"/>
              <a:t>(20/45  </a:t>
            </a:r>
            <a:r>
              <a:rPr lang="en-US" dirty="0" err="1" smtClean="0"/>
              <a:t>x</a:t>
            </a:r>
            <a:r>
              <a:rPr lang="en-US" dirty="0" smtClean="0"/>
              <a:t> 3/5) + 2/5 = 2/3</a:t>
            </a:r>
          </a:p>
          <a:p>
            <a:r>
              <a:rPr lang="en-US" dirty="0" smtClean="0"/>
              <a:t>(20/45) = 0.44 of </a:t>
            </a:r>
            <a:r>
              <a:rPr lang="en-US" dirty="0" err="1" smtClean="0"/>
              <a:t>gri</a:t>
            </a:r>
            <a:r>
              <a:rPr lang="en-US" dirty="0" smtClean="0"/>
              <a:t> data is </a:t>
            </a:r>
          </a:p>
          <a:p>
            <a:r>
              <a:rPr lang="en-US" dirty="0" smtClean="0"/>
              <a:t>taken in multi-color quads.</a:t>
            </a:r>
          </a:p>
          <a:p>
            <a:endParaRPr lang="en-US" dirty="0" smtClean="0"/>
          </a:p>
          <a:p>
            <a:r>
              <a:rPr lang="en-US" dirty="0" smtClean="0"/>
              <a:t>All of </a:t>
            </a:r>
            <a:r>
              <a:rPr lang="en-US" dirty="0" err="1" smtClean="0"/>
              <a:t>zy</a:t>
            </a:r>
            <a:r>
              <a:rPr lang="en-US" dirty="0" smtClean="0"/>
              <a:t> data (2/5 by filter) is </a:t>
            </a:r>
          </a:p>
          <a:p>
            <a:r>
              <a:rPr lang="en-US" dirty="0" smtClean="0"/>
              <a:t>Potentially taken in quads. </a:t>
            </a:r>
          </a:p>
          <a:p>
            <a:endParaRPr lang="en-US" dirty="0" smtClean="0"/>
          </a:p>
          <a:p>
            <a:r>
              <a:rPr lang="en-US" dirty="0" smtClean="0"/>
              <a:t>20/45  </a:t>
            </a:r>
            <a:r>
              <a:rPr lang="en-US" dirty="0" err="1" smtClean="0"/>
              <a:t>x</a:t>
            </a:r>
            <a:r>
              <a:rPr lang="en-US" dirty="0" smtClean="0"/>
              <a:t> 3/5) + 2/5 = 2/3 of 3pi data potentially taken in multi-color quads.</a:t>
            </a:r>
          </a:p>
          <a:p>
            <a:endParaRPr lang="en-US" dirty="0" smtClean="0"/>
          </a:p>
          <a:p>
            <a:r>
              <a:rPr lang="en-US" dirty="0" smtClean="0"/>
              <a:t>                </a:t>
            </a:r>
            <a:endParaRPr lang="en-US" dirty="0"/>
          </a:p>
        </p:txBody>
      </p:sp>
    </p:spTree>
  </p:cSld>
  <p:clrMapOvr>
    <a:masterClrMapping/>
  </p:clrMapOvr>
  <p:transition advTm="5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858000" cy="801687"/>
          </a:xfrm>
        </p:spPr>
        <p:txBody>
          <a:bodyPr/>
          <a:lstStyle/>
          <a:p>
            <a:r>
              <a:rPr lang="en-US" dirty="0" smtClean="0"/>
              <a:t>No. of Epochs in 3pi  Opposition Survey</a:t>
            </a:r>
            <a:endParaRPr lang="en-US" dirty="0"/>
          </a:p>
        </p:txBody>
      </p:sp>
      <p:pic>
        <p:nvPicPr>
          <p:cNvPr id="5" name="Content Placeholder 4" descr="blank.jpg"/>
          <p:cNvPicPr>
            <a:picLocks noGrp="1" noChangeAspect="1"/>
          </p:cNvPicPr>
          <p:nvPr>
            <p:ph idx="1"/>
          </p:nvPr>
        </p:nvPicPr>
        <p:blipFill>
          <a:blip r:embed="rId2"/>
          <a:srcRect l="-36687" r="-36687"/>
          <a:stretch>
            <a:fillRect/>
          </a:stretch>
        </p:blipFill>
        <p:spPr>
          <a:xfrm>
            <a:off x="1219200" y="762000"/>
            <a:ext cx="10585038" cy="5821363"/>
          </a:xfrm>
        </p:spPr>
      </p:pic>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48</a:t>
            </a:fld>
            <a:endParaRPr lang="en-US"/>
          </a:p>
        </p:txBody>
      </p:sp>
      <p:sp>
        <p:nvSpPr>
          <p:cNvPr id="6" name="TextBox 5"/>
          <p:cNvSpPr txBox="1"/>
          <p:nvPr/>
        </p:nvSpPr>
        <p:spPr>
          <a:xfrm>
            <a:off x="6248400" y="5486400"/>
            <a:ext cx="381000" cy="381000"/>
          </a:xfrm>
          <a:prstGeom prst="rect">
            <a:avLst/>
          </a:prstGeom>
          <a:noFill/>
        </p:spPr>
        <p:txBody>
          <a:bodyPr wrap="square" rtlCol="0">
            <a:spAutoFit/>
          </a:bodyPr>
          <a:lstStyle/>
          <a:p>
            <a:r>
              <a:rPr lang="en-US" dirty="0" smtClean="0"/>
              <a:t>5</a:t>
            </a:r>
            <a:endParaRPr lang="en-US" dirty="0"/>
          </a:p>
        </p:txBody>
      </p:sp>
      <p:sp>
        <p:nvSpPr>
          <p:cNvPr id="7" name="TextBox 6"/>
          <p:cNvSpPr txBox="1"/>
          <p:nvPr/>
        </p:nvSpPr>
        <p:spPr>
          <a:xfrm>
            <a:off x="7620000" y="5486400"/>
            <a:ext cx="381000" cy="381000"/>
          </a:xfrm>
          <a:prstGeom prst="rect">
            <a:avLst/>
          </a:prstGeom>
          <a:noFill/>
        </p:spPr>
        <p:txBody>
          <a:bodyPr wrap="square" rtlCol="0">
            <a:spAutoFit/>
          </a:bodyPr>
          <a:lstStyle/>
          <a:p>
            <a:r>
              <a:rPr lang="en-US" dirty="0" smtClean="0"/>
              <a:t>5</a:t>
            </a:r>
            <a:endParaRPr lang="en-US" dirty="0"/>
          </a:p>
        </p:txBody>
      </p:sp>
      <p:sp>
        <p:nvSpPr>
          <p:cNvPr id="8" name="TextBox 7"/>
          <p:cNvSpPr txBox="1"/>
          <p:nvPr/>
        </p:nvSpPr>
        <p:spPr>
          <a:xfrm>
            <a:off x="6781800" y="2057400"/>
            <a:ext cx="381000" cy="381000"/>
          </a:xfrm>
          <a:prstGeom prst="rect">
            <a:avLst/>
          </a:prstGeom>
          <a:noFill/>
        </p:spPr>
        <p:txBody>
          <a:bodyPr wrap="square" rtlCol="0">
            <a:spAutoFit/>
          </a:bodyPr>
          <a:lstStyle/>
          <a:p>
            <a:r>
              <a:rPr lang="en-US" dirty="0" smtClean="0"/>
              <a:t>5</a:t>
            </a:r>
            <a:endParaRPr lang="en-US" dirty="0"/>
          </a:p>
        </p:txBody>
      </p:sp>
      <p:sp>
        <p:nvSpPr>
          <p:cNvPr id="10" name="TextBox 9"/>
          <p:cNvSpPr txBox="1"/>
          <p:nvPr/>
        </p:nvSpPr>
        <p:spPr>
          <a:xfrm>
            <a:off x="6248400" y="2057400"/>
            <a:ext cx="381000" cy="381000"/>
          </a:xfrm>
          <a:prstGeom prst="rect">
            <a:avLst/>
          </a:prstGeom>
          <a:noFill/>
        </p:spPr>
        <p:txBody>
          <a:bodyPr wrap="square" rtlCol="0">
            <a:spAutoFit/>
          </a:bodyPr>
          <a:lstStyle/>
          <a:p>
            <a:r>
              <a:rPr lang="en-US" dirty="0" smtClean="0"/>
              <a:t>5</a:t>
            </a:r>
            <a:endParaRPr lang="en-US" dirty="0"/>
          </a:p>
        </p:txBody>
      </p:sp>
      <p:sp>
        <p:nvSpPr>
          <p:cNvPr id="11" name="TextBox 10"/>
          <p:cNvSpPr txBox="1"/>
          <p:nvPr/>
        </p:nvSpPr>
        <p:spPr>
          <a:xfrm>
            <a:off x="6248400" y="3733800"/>
            <a:ext cx="381000" cy="381000"/>
          </a:xfrm>
          <a:prstGeom prst="rect">
            <a:avLst/>
          </a:prstGeom>
          <a:noFill/>
        </p:spPr>
        <p:txBody>
          <a:bodyPr wrap="square" rtlCol="0">
            <a:spAutoFit/>
          </a:bodyPr>
          <a:lstStyle/>
          <a:p>
            <a:r>
              <a:rPr lang="en-US" dirty="0" smtClean="0"/>
              <a:t>5</a:t>
            </a:r>
            <a:endParaRPr lang="en-US" dirty="0"/>
          </a:p>
        </p:txBody>
      </p:sp>
      <p:sp>
        <p:nvSpPr>
          <p:cNvPr id="12" name="TextBox 11"/>
          <p:cNvSpPr txBox="1"/>
          <p:nvPr/>
        </p:nvSpPr>
        <p:spPr>
          <a:xfrm>
            <a:off x="7543800" y="3733800"/>
            <a:ext cx="381000" cy="381000"/>
          </a:xfrm>
          <a:prstGeom prst="rect">
            <a:avLst/>
          </a:prstGeom>
          <a:noFill/>
        </p:spPr>
        <p:txBody>
          <a:bodyPr wrap="square" rtlCol="0">
            <a:spAutoFit/>
          </a:bodyPr>
          <a:lstStyle/>
          <a:p>
            <a:r>
              <a:rPr lang="en-US" dirty="0" smtClean="0"/>
              <a:t>5</a:t>
            </a:r>
            <a:endParaRPr lang="en-US" dirty="0"/>
          </a:p>
        </p:txBody>
      </p:sp>
      <p:sp>
        <p:nvSpPr>
          <p:cNvPr id="13" name="TextBox 12"/>
          <p:cNvSpPr txBox="1"/>
          <p:nvPr/>
        </p:nvSpPr>
        <p:spPr>
          <a:xfrm>
            <a:off x="6934200" y="5410200"/>
            <a:ext cx="381000" cy="381000"/>
          </a:xfrm>
          <a:prstGeom prst="rect">
            <a:avLst/>
          </a:prstGeom>
          <a:noFill/>
        </p:spPr>
        <p:txBody>
          <a:bodyPr wrap="square" rtlCol="0">
            <a:spAutoFit/>
          </a:bodyPr>
          <a:lstStyle/>
          <a:p>
            <a:r>
              <a:rPr lang="en-US" dirty="0" smtClean="0"/>
              <a:t>4</a:t>
            </a:r>
            <a:endParaRPr lang="en-US" dirty="0"/>
          </a:p>
        </p:txBody>
      </p:sp>
      <p:sp>
        <p:nvSpPr>
          <p:cNvPr id="14" name="TextBox 13"/>
          <p:cNvSpPr txBox="1"/>
          <p:nvPr/>
        </p:nvSpPr>
        <p:spPr>
          <a:xfrm>
            <a:off x="6934200" y="3733800"/>
            <a:ext cx="381000" cy="381000"/>
          </a:xfrm>
          <a:prstGeom prst="rect">
            <a:avLst/>
          </a:prstGeom>
          <a:noFill/>
        </p:spPr>
        <p:txBody>
          <a:bodyPr wrap="square" rtlCol="0">
            <a:spAutoFit/>
          </a:bodyPr>
          <a:lstStyle/>
          <a:p>
            <a:r>
              <a:rPr lang="en-US" dirty="0" smtClean="0"/>
              <a:t>4</a:t>
            </a:r>
            <a:endParaRPr lang="en-US" dirty="0"/>
          </a:p>
        </p:txBody>
      </p:sp>
      <p:sp>
        <p:nvSpPr>
          <p:cNvPr id="15" name="TextBox 14"/>
          <p:cNvSpPr txBox="1"/>
          <p:nvPr/>
        </p:nvSpPr>
        <p:spPr>
          <a:xfrm>
            <a:off x="533400" y="1676400"/>
            <a:ext cx="3048000" cy="2585323"/>
          </a:xfrm>
          <a:prstGeom prst="rect">
            <a:avLst/>
          </a:prstGeom>
          <a:noFill/>
        </p:spPr>
        <p:txBody>
          <a:bodyPr wrap="square" rtlCol="0">
            <a:spAutoFit/>
          </a:bodyPr>
          <a:lstStyle/>
          <a:p>
            <a:r>
              <a:rPr lang="en-US" dirty="0" smtClean="0"/>
              <a:t>0.26 of 3pi area has</a:t>
            </a:r>
          </a:p>
          <a:p>
            <a:r>
              <a:rPr lang="en-US" dirty="0" smtClean="0"/>
              <a:t>4 epochs in ~25 days.</a:t>
            </a:r>
          </a:p>
          <a:p>
            <a:endParaRPr lang="en-US" dirty="0" smtClean="0"/>
          </a:p>
          <a:p>
            <a:r>
              <a:rPr lang="en-US" dirty="0" smtClean="0"/>
              <a:t>0.74 of 3pi area has</a:t>
            </a:r>
          </a:p>
          <a:p>
            <a:r>
              <a:rPr lang="en-US" dirty="0" smtClean="0"/>
              <a:t>5 epochs in ~25 days.</a:t>
            </a:r>
          </a:p>
          <a:p>
            <a:endParaRPr lang="en-US" dirty="0" smtClean="0"/>
          </a:p>
          <a:p>
            <a:endParaRPr lang="en-US" dirty="0" smtClean="0"/>
          </a:p>
          <a:p>
            <a:endParaRPr lang="en-US" dirty="0" smtClean="0"/>
          </a:p>
          <a:p>
            <a:endParaRPr lang="en-US" dirty="0"/>
          </a:p>
        </p:txBody>
      </p:sp>
    </p:spTree>
  </p:cSld>
  <p:clrMapOvr>
    <a:masterClrMapping/>
  </p:clrMapOvr>
  <p:transition advTm="5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762625" cy="801687"/>
          </a:xfrm>
        </p:spPr>
        <p:txBody>
          <a:bodyPr/>
          <a:lstStyle/>
          <a:p>
            <a:r>
              <a:rPr lang="en-US" b="0" dirty="0" smtClean="0"/>
              <a:t>“wings” at solar elongation 120 observed as multicolor quads whenever possible, especially on the ecliptic</a:t>
            </a:r>
            <a:endParaRPr lang="en-US" b="0" dirty="0"/>
          </a:p>
        </p:txBody>
      </p:sp>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49</a:t>
            </a:fld>
            <a:endParaRPr lang="en-US"/>
          </a:p>
        </p:txBody>
      </p:sp>
      <p:pic>
        <p:nvPicPr>
          <p:cNvPr id="9" name="Content Placeholder 8" descr="chambers_Fig1rgb.jpg"/>
          <p:cNvPicPr>
            <a:picLocks noGrp="1" noChangeAspect="1"/>
          </p:cNvPicPr>
          <p:nvPr>
            <p:ph idx="1"/>
          </p:nvPr>
        </p:nvPicPr>
        <p:blipFill>
          <a:blip r:embed="rId2"/>
          <a:srcRect l="-43147" r="-43147"/>
          <a:stretch>
            <a:fillRect/>
          </a:stretch>
        </p:blipFill>
        <p:spPr>
          <a:xfrm>
            <a:off x="-3581400" y="1752600"/>
            <a:ext cx="16230599" cy="8926204"/>
          </a:xfrm>
        </p:spPr>
      </p:pic>
    </p:spTree>
  </p:cSld>
  <p:clrMapOvr>
    <a:masterClrMapping/>
  </p:clrMapOvr>
  <p:transition advTm="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a:noFill/>
        </p:spPr>
        <p:txBody>
          <a:bodyPr/>
          <a:lstStyle/>
          <a:p>
            <a:fld id="{4D84B5C9-E394-5D40-9828-E8AA91E422C5}" type="slidenum">
              <a:rPr lang="en-US"/>
              <a:pPr/>
              <a:t>5</a:t>
            </a:fld>
            <a:endParaRPr lang="en-US"/>
          </a:p>
        </p:txBody>
      </p:sp>
      <p:sp>
        <p:nvSpPr>
          <p:cNvPr id="114691" name="Title 1"/>
          <p:cNvSpPr>
            <a:spLocks noGrp="1"/>
          </p:cNvSpPr>
          <p:nvPr>
            <p:ph type="title" idx="4294967295"/>
          </p:nvPr>
        </p:nvSpPr>
        <p:spPr>
          <a:xfrm>
            <a:off x="914400" y="228600"/>
            <a:ext cx="7315200" cy="801687"/>
          </a:xfrm>
        </p:spPr>
        <p:txBody>
          <a:bodyPr lIns="92075" tIns="46038" rIns="92075" bIns="46038"/>
          <a:lstStyle/>
          <a:p>
            <a:pPr eaLnBrk="1" hangingPunct="1"/>
            <a:r>
              <a:rPr lang="en-US" dirty="0" smtClean="0"/>
              <a:t>3pi  sky coverage to</a:t>
            </a:r>
            <a:r>
              <a:rPr lang="en-US" dirty="0" smtClean="0"/>
              <a:t> </a:t>
            </a:r>
            <a:r>
              <a:rPr lang="en-US" dirty="0" smtClean="0"/>
              <a:t>March</a:t>
            </a:r>
            <a:r>
              <a:rPr lang="en-US" dirty="0" smtClean="0"/>
              <a:t> </a:t>
            </a:r>
            <a:r>
              <a:rPr lang="en-US" dirty="0" smtClean="0"/>
              <a:t>1, 2012</a:t>
            </a:r>
            <a:br>
              <a:rPr lang="en-US" dirty="0" smtClean="0"/>
            </a:br>
            <a:r>
              <a:rPr lang="en-US" dirty="0" smtClean="0"/>
              <a:t> </a:t>
            </a:r>
          </a:p>
        </p:txBody>
      </p:sp>
      <p:sp>
        <p:nvSpPr>
          <p:cNvPr id="5" name="TextBox 4"/>
          <p:cNvSpPr txBox="1"/>
          <p:nvPr/>
        </p:nvSpPr>
        <p:spPr>
          <a:xfrm>
            <a:off x="3962400" y="6211669"/>
            <a:ext cx="1447800" cy="646331"/>
          </a:xfrm>
          <a:prstGeom prst="rect">
            <a:avLst/>
          </a:prstGeom>
          <a:noFill/>
        </p:spPr>
        <p:txBody>
          <a:bodyPr wrap="square" rtlCol="0">
            <a:spAutoFit/>
          </a:bodyPr>
          <a:lstStyle/>
          <a:p>
            <a:r>
              <a:rPr lang="en-US" dirty="0" err="1" smtClean="0"/>
              <a:t>y</a:t>
            </a:r>
            <a:r>
              <a:rPr lang="en-US" dirty="0" smtClean="0"/>
              <a:t> band</a:t>
            </a:r>
          </a:p>
          <a:p>
            <a:endParaRPr lang="en-US" dirty="0"/>
          </a:p>
        </p:txBody>
      </p:sp>
      <p:pic>
        <p:nvPicPr>
          <p:cNvPr id="7" name="Picture 6" descr="skyploty.png"/>
          <p:cNvPicPr>
            <a:picLocks noChangeAspect="1"/>
          </p:cNvPicPr>
          <p:nvPr/>
        </p:nvPicPr>
        <p:blipFill>
          <a:blip r:embed="rId2"/>
          <a:stretch>
            <a:fillRect/>
          </a:stretch>
        </p:blipFill>
        <p:spPr>
          <a:xfrm>
            <a:off x="0" y="1143000"/>
            <a:ext cx="9144000" cy="4572000"/>
          </a:xfrm>
          <a:prstGeom prst="rect">
            <a:avLst/>
          </a:prstGeom>
        </p:spPr>
      </p:pic>
    </p:spTree>
  </p:cSld>
  <p:clrMapOvr>
    <a:masterClrMapping/>
  </p:clrMapOvr>
  <p:transition advTm="5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p>
            <a:fld id="{2A09AE57-08CC-8D49-8443-E6961B3370D8}" type="slidenum">
              <a:rPr lang="en-US"/>
              <a:pPr/>
              <a:t>50</a:t>
            </a:fld>
            <a:endParaRPr lang="en-US"/>
          </a:p>
        </p:txBody>
      </p:sp>
      <p:sp>
        <p:nvSpPr>
          <p:cNvPr id="32771" name="Rectangle 2"/>
          <p:cNvSpPr>
            <a:spLocks noGrp="1" noChangeArrowheads="1"/>
          </p:cNvSpPr>
          <p:nvPr>
            <p:ph type="title"/>
          </p:nvPr>
        </p:nvSpPr>
        <p:spPr/>
        <p:txBody>
          <a:bodyPr/>
          <a:lstStyle/>
          <a:p>
            <a:pPr eaLnBrk="1" hangingPunct="1"/>
            <a:endParaRPr lang="en-US" sz="2200" b="0"/>
          </a:p>
        </p:txBody>
      </p:sp>
      <p:pic>
        <p:nvPicPr>
          <p:cNvPr id="32772" name="Picture 3" descr="PS1-5248"/>
          <p:cNvPicPr>
            <a:picLocks noChangeAspect="1" noChangeArrowheads="1"/>
          </p:cNvPicPr>
          <p:nvPr/>
        </p:nvPicPr>
        <p:blipFill>
          <a:blip r:embed="rId3"/>
          <a:srcRect/>
          <a:stretch>
            <a:fillRect/>
          </a:stretch>
        </p:blipFill>
        <p:spPr bwMode="auto">
          <a:xfrm>
            <a:off x="0" y="369888"/>
            <a:ext cx="9144000" cy="6116637"/>
          </a:xfrm>
          <a:prstGeom prst="rect">
            <a:avLst/>
          </a:prstGeom>
          <a:noFill/>
          <a:ln w="9525">
            <a:noFill/>
            <a:miter lim="800000"/>
            <a:headEnd/>
            <a:tailEnd/>
          </a:ln>
        </p:spPr>
      </p:pic>
    </p:spTree>
  </p:cSld>
  <p:clrMapOvr>
    <a:masterClrMapping/>
  </p:clrMapOvr>
  <p:transition advTm="5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51</a:t>
            </a:fld>
            <a:endParaRPr lang="en-US"/>
          </a:p>
        </p:txBody>
      </p:sp>
      <p:pic>
        <p:nvPicPr>
          <p:cNvPr id="6" name="Picture 11"/>
          <p:cNvPicPr>
            <a:picLocks noChangeAspect="1" noChangeArrowheads="1"/>
          </p:cNvPicPr>
          <p:nvPr/>
        </p:nvPicPr>
        <p:blipFill>
          <a:blip r:embed="rId2"/>
          <a:srcRect/>
          <a:stretch>
            <a:fillRect/>
          </a:stretch>
        </p:blipFill>
        <p:spPr bwMode="auto">
          <a:xfrm>
            <a:off x="1676400" y="1143000"/>
            <a:ext cx="6218845" cy="5105400"/>
          </a:xfrm>
          <a:prstGeom prst="rect">
            <a:avLst/>
          </a:prstGeom>
          <a:noFill/>
          <a:ln w="9525">
            <a:noFill/>
            <a:miter lim="800000"/>
            <a:headEnd/>
            <a:tailEnd/>
          </a:ln>
          <a:effectLst/>
        </p:spPr>
      </p:pic>
      <p:pic>
        <p:nvPicPr>
          <p:cNvPr id="5" name="Picture 10"/>
          <p:cNvPicPr>
            <a:picLocks noChangeAspect="1" noChangeArrowheads="1"/>
          </p:cNvPicPr>
          <p:nvPr/>
        </p:nvPicPr>
        <p:blipFill>
          <a:blip r:embed="rId3"/>
          <a:srcRect/>
          <a:stretch>
            <a:fillRect/>
          </a:stretch>
        </p:blipFill>
        <p:spPr bwMode="auto">
          <a:xfrm>
            <a:off x="9144000" y="762000"/>
            <a:ext cx="3429000" cy="4908065"/>
          </a:xfrm>
          <a:prstGeom prst="rect">
            <a:avLst/>
          </a:prstGeom>
          <a:noFill/>
          <a:ln w="9525">
            <a:noFill/>
            <a:miter lim="800000"/>
            <a:headEnd/>
            <a:tailEnd/>
          </a:ln>
          <a:effectLst/>
        </p:spPr>
      </p:pic>
      <p:sp>
        <p:nvSpPr>
          <p:cNvPr id="7" name="Rectangle 2"/>
          <p:cNvSpPr txBox="1">
            <a:spLocks noChangeArrowheads="1"/>
          </p:cNvSpPr>
          <p:nvPr/>
        </p:nvSpPr>
        <p:spPr bwMode="auto">
          <a:xfrm>
            <a:off x="1295400" y="304800"/>
            <a:ext cx="6629400" cy="487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chemeClr val="tx2"/>
                </a:solidFill>
                <a:effectLst/>
                <a:uLnTx/>
                <a:uFillTx/>
                <a:latin typeface="+mj-lt"/>
                <a:ea typeface="ＭＳ Ｐゴシック" charset="-128"/>
                <a:cs typeface="ＭＳ Ｐゴシック" charset="-128"/>
              </a:rPr>
              <a:t> PS2  Telescope design from  AMOS </a:t>
            </a:r>
            <a:endParaRPr kumimoji="0" lang="en-US" sz="2000" b="1" i="0" u="none" strike="noStrike" kern="0" cap="none" spc="0" normalizeH="0" baseline="0" noProof="0" dirty="0">
              <a:ln>
                <a:noFill/>
              </a:ln>
              <a:solidFill>
                <a:schemeClr val="tx2"/>
              </a:solidFill>
              <a:effectLst/>
              <a:uLnTx/>
              <a:uFillTx/>
              <a:latin typeface="+mj-lt"/>
              <a:ea typeface="ＭＳ Ｐゴシック" charset="-128"/>
              <a:cs typeface="ＭＳ Ｐゴシック" charset="-128"/>
            </a:endParaRPr>
          </a:p>
        </p:txBody>
      </p:sp>
    </p:spTree>
  </p:cSld>
  <p:clrMapOvr>
    <a:masterClrMapping/>
  </p:clrMapOvr>
  <p:transition advTm="5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3DACBED-AA5A-EA44-ACB2-9FC78FB03FFA}" type="slidenum">
              <a:rPr lang="en-US" smtClean="0"/>
              <a:pPr>
                <a:defRPr/>
              </a:pPr>
              <a:t>52</a:t>
            </a:fld>
            <a:endParaRPr lang="en-US"/>
          </a:p>
        </p:txBody>
      </p:sp>
      <p:pic>
        <p:nvPicPr>
          <p:cNvPr id="4" name="Picture 3" descr="ps2_cutaway.tiff"/>
          <p:cNvPicPr>
            <a:picLocks noChangeAspect="1"/>
          </p:cNvPicPr>
          <p:nvPr/>
        </p:nvPicPr>
        <p:blipFill>
          <a:blip r:embed="rId2"/>
          <a:stretch>
            <a:fillRect/>
          </a:stretch>
        </p:blipFill>
        <p:spPr>
          <a:xfrm>
            <a:off x="-533400" y="1371600"/>
            <a:ext cx="5685905" cy="5203767"/>
          </a:xfrm>
          <a:prstGeom prst="rect">
            <a:avLst/>
          </a:prstGeom>
        </p:spPr>
      </p:pic>
      <p:sp>
        <p:nvSpPr>
          <p:cNvPr id="5" name="Rectangle 2"/>
          <p:cNvSpPr txBox="1">
            <a:spLocks noChangeArrowheads="1"/>
          </p:cNvSpPr>
          <p:nvPr/>
        </p:nvSpPr>
        <p:spPr bwMode="auto">
          <a:xfrm>
            <a:off x="1676400" y="0"/>
            <a:ext cx="6429375"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ＭＳ Ｐゴシック" pitchFamily="-65" charset="-128"/>
                <a:cs typeface="ＭＳ Ｐゴシック" pitchFamily="-65" charset="-128"/>
              </a:rPr>
              <a:t>PS1 + PS2 Telescopes and Enclosures</a:t>
            </a:r>
            <a:endParaRPr kumimoji="0" lang="en-US" sz="2400" b="1" i="0" u="none" strike="noStrike" kern="0" cap="none" spc="0" normalizeH="0" baseline="0" noProof="0" dirty="0">
              <a:ln>
                <a:noFill/>
              </a:ln>
              <a:solidFill>
                <a:schemeClr val="tx2"/>
              </a:solidFill>
              <a:effectLst/>
              <a:uLnTx/>
              <a:uFillTx/>
              <a:latin typeface="+mj-lt"/>
              <a:ea typeface="ＭＳ Ｐゴシック" pitchFamily="-65" charset="-128"/>
              <a:cs typeface="ＭＳ Ｐゴシック" pitchFamily="-65" charset="-128"/>
            </a:endParaRPr>
          </a:p>
        </p:txBody>
      </p:sp>
      <p:pic>
        <p:nvPicPr>
          <p:cNvPr id="3" name="Picture 2" descr="ps1_and_ps2.tiff"/>
          <p:cNvPicPr>
            <a:picLocks noChangeAspect="1"/>
          </p:cNvPicPr>
          <p:nvPr/>
        </p:nvPicPr>
        <p:blipFill>
          <a:blip r:embed="rId3"/>
          <a:stretch>
            <a:fillRect/>
          </a:stretch>
        </p:blipFill>
        <p:spPr>
          <a:xfrm>
            <a:off x="3733800" y="1600200"/>
            <a:ext cx="6078840" cy="3819321"/>
          </a:xfrm>
          <a:prstGeom prst="rect">
            <a:avLst/>
          </a:prstGeom>
        </p:spPr>
      </p:pic>
      <p:sp>
        <p:nvSpPr>
          <p:cNvPr id="6" name="TextBox 5"/>
          <p:cNvSpPr txBox="1"/>
          <p:nvPr/>
        </p:nvSpPr>
        <p:spPr>
          <a:xfrm>
            <a:off x="5486400" y="5638800"/>
            <a:ext cx="1905000" cy="923330"/>
          </a:xfrm>
          <a:prstGeom prst="rect">
            <a:avLst/>
          </a:prstGeom>
          <a:noFill/>
        </p:spPr>
        <p:txBody>
          <a:bodyPr wrap="square" rtlCol="0">
            <a:spAutoFit/>
          </a:bodyPr>
          <a:lstStyle/>
          <a:p>
            <a:r>
              <a:rPr lang="en-US" dirty="0" smtClean="0"/>
              <a:t>PS2 dome and telescope – cutaway view</a:t>
            </a:r>
            <a:endParaRPr lang="en-US" dirty="0"/>
          </a:p>
        </p:txBody>
      </p:sp>
    </p:spTree>
  </p:cSld>
  <p:clrMapOvr>
    <a:masterClrMapping/>
  </p:clrMapOvr>
  <p:transition advTm="5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Pan-STARRS 2/3QFY11 Review</a:t>
            </a:r>
            <a:r>
              <a:rPr lang="en-US" sz="1000"/>
              <a:t/>
            </a:r>
            <a:br>
              <a:rPr lang="en-US" sz="1000"/>
            </a:br>
            <a:r>
              <a:rPr lang="en-US"/>
              <a:t>21  June  2011</a:t>
            </a:r>
          </a:p>
        </p:txBody>
      </p:sp>
      <p:sp>
        <p:nvSpPr>
          <p:cNvPr id="5" name="Footer Placeholder 4"/>
          <p:cNvSpPr>
            <a:spLocks noGrp="1"/>
          </p:cNvSpPr>
          <p:nvPr>
            <p:ph type="ftr" sz="quarter" idx="11"/>
          </p:nvPr>
        </p:nvSpPr>
        <p:spPr/>
        <p:txBody>
          <a:bodyPr/>
          <a:lstStyle/>
          <a:p>
            <a:r>
              <a:rPr lang="en-US"/>
              <a:t>U</a:t>
            </a:r>
            <a:r>
              <a:rPr lang="en-US" sz="900"/>
              <a:t>NIVERSITY OF </a:t>
            </a:r>
            <a:r>
              <a:rPr lang="en-US"/>
              <a:t>H</a:t>
            </a:r>
            <a:r>
              <a:rPr lang="en-US" sz="900"/>
              <a:t>AWAII  </a:t>
            </a:r>
            <a:r>
              <a:rPr lang="en-US"/>
              <a:t>I</a:t>
            </a:r>
            <a:r>
              <a:rPr lang="en-US" sz="900"/>
              <a:t>NSTITUTE FOR </a:t>
            </a:r>
            <a:r>
              <a:rPr lang="en-US"/>
              <a:t>A</a:t>
            </a:r>
            <a:r>
              <a:rPr lang="en-US" sz="900"/>
              <a:t>STRONOMY</a:t>
            </a:r>
          </a:p>
          <a:p>
            <a:r>
              <a:rPr lang="en-US" sz="900"/>
              <a:t>Project Proprietary Data – For Internal Use Only</a:t>
            </a:r>
            <a:endParaRPr lang="en-US" sz="1400" b="0"/>
          </a:p>
        </p:txBody>
      </p:sp>
      <p:sp>
        <p:nvSpPr>
          <p:cNvPr id="6" name="Slide Number Placeholder 5"/>
          <p:cNvSpPr>
            <a:spLocks noGrp="1"/>
          </p:cNvSpPr>
          <p:nvPr>
            <p:ph type="sldNum" sz="quarter" idx="12"/>
          </p:nvPr>
        </p:nvSpPr>
        <p:spPr/>
        <p:txBody>
          <a:bodyPr/>
          <a:lstStyle/>
          <a:p>
            <a:fld id="{A6D4684F-4B95-DC44-8041-58ABA6AA2B7C}" type="slidenum">
              <a:rPr lang="en-US"/>
              <a:pPr/>
              <a:t>53</a:t>
            </a:fld>
            <a:endParaRPr lang="en-US"/>
          </a:p>
        </p:txBody>
      </p:sp>
      <p:sp>
        <p:nvSpPr>
          <p:cNvPr id="1960962" name="Rectangle 2"/>
          <p:cNvSpPr>
            <a:spLocks noGrp="1" noChangeArrowheads="1"/>
          </p:cNvSpPr>
          <p:nvPr>
            <p:ph type="title"/>
          </p:nvPr>
        </p:nvSpPr>
        <p:spPr>
          <a:xfrm>
            <a:off x="247650" y="66675"/>
            <a:ext cx="8610600" cy="487363"/>
          </a:xfrm>
        </p:spPr>
        <p:txBody>
          <a:bodyPr/>
          <a:lstStyle/>
          <a:p>
            <a:r>
              <a:rPr lang="en-US" sz="2000"/>
              <a:t>Updated  Rendering  of  PS2  Observatory  Interior  (from  M3 Eng.)</a:t>
            </a:r>
          </a:p>
        </p:txBody>
      </p:sp>
      <p:pic>
        <p:nvPicPr>
          <p:cNvPr id="1960964" name="Picture 4" descr="PS2 PMA Installation-1"/>
          <p:cNvPicPr>
            <a:picLocks noChangeAspect="1" noChangeArrowheads="1"/>
          </p:cNvPicPr>
          <p:nvPr/>
        </p:nvPicPr>
        <p:blipFill>
          <a:blip r:embed="rId2"/>
          <a:srcRect/>
          <a:stretch>
            <a:fillRect/>
          </a:stretch>
        </p:blipFill>
        <p:spPr bwMode="auto">
          <a:xfrm>
            <a:off x="228600" y="661988"/>
            <a:ext cx="8645525" cy="5667375"/>
          </a:xfrm>
          <a:prstGeom prst="rect">
            <a:avLst/>
          </a:prstGeom>
          <a:noFill/>
        </p:spPr>
      </p:pic>
    </p:spTree>
  </p:cSld>
  <p:clrMapOvr>
    <a:masterClrMapping/>
  </p:clrMapOvr>
  <p:transition advTm="5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r>
              <a:rPr lang="en-US"/>
              <a:t>Pan-STARRS 2/3QFY11 Review</a:t>
            </a:r>
            <a:r>
              <a:rPr lang="en-US" sz="1000"/>
              <a:t/>
            </a:r>
            <a:br>
              <a:rPr lang="en-US" sz="1000"/>
            </a:br>
            <a:r>
              <a:rPr lang="en-US"/>
              <a:t>21  June  2011</a:t>
            </a:r>
          </a:p>
        </p:txBody>
      </p:sp>
      <p:sp>
        <p:nvSpPr>
          <p:cNvPr id="10" name="Footer Placeholder 2"/>
          <p:cNvSpPr>
            <a:spLocks noGrp="1"/>
          </p:cNvSpPr>
          <p:nvPr>
            <p:ph type="ftr" sz="quarter" idx="11"/>
          </p:nvPr>
        </p:nvSpPr>
        <p:spPr/>
        <p:txBody>
          <a:bodyPr/>
          <a:lstStyle/>
          <a:p>
            <a:r>
              <a:rPr lang="en-US"/>
              <a:t>U</a:t>
            </a:r>
            <a:r>
              <a:rPr lang="en-US" sz="900"/>
              <a:t>NIVERSITY OF </a:t>
            </a:r>
            <a:r>
              <a:rPr lang="en-US"/>
              <a:t>H</a:t>
            </a:r>
            <a:r>
              <a:rPr lang="en-US" sz="900"/>
              <a:t>AWAII  </a:t>
            </a:r>
            <a:r>
              <a:rPr lang="en-US"/>
              <a:t>I</a:t>
            </a:r>
            <a:r>
              <a:rPr lang="en-US" sz="900"/>
              <a:t>NSTITUTE FOR </a:t>
            </a:r>
            <a:r>
              <a:rPr lang="en-US"/>
              <a:t>A</a:t>
            </a:r>
            <a:r>
              <a:rPr lang="en-US" sz="900"/>
              <a:t>STRONOMY</a:t>
            </a:r>
          </a:p>
          <a:p>
            <a:r>
              <a:rPr lang="en-US" sz="900"/>
              <a:t>Project Proprietary Data – For Internal Use Only</a:t>
            </a:r>
            <a:endParaRPr lang="en-US" sz="1400" b="0"/>
          </a:p>
        </p:txBody>
      </p:sp>
      <p:sp>
        <p:nvSpPr>
          <p:cNvPr id="11" name="Slide Number Placeholder 3"/>
          <p:cNvSpPr>
            <a:spLocks noGrp="1"/>
          </p:cNvSpPr>
          <p:nvPr>
            <p:ph type="sldNum" sz="quarter" idx="12"/>
          </p:nvPr>
        </p:nvSpPr>
        <p:spPr/>
        <p:txBody>
          <a:bodyPr/>
          <a:lstStyle/>
          <a:p>
            <a:fld id="{FFA2C3C4-E6B1-DC4E-BA02-F72C6AF7B7A4}" type="slidenum">
              <a:rPr lang="en-US"/>
              <a:pPr/>
              <a:t>54</a:t>
            </a:fld>
            <a:endParaRPr lang="en-US"/>
          </a:p>
        </p:txBody>
      </p:sp>
      <p:sp>
        <p:nvSpPr>
          <p:cNvPr id="1930245" name="Rectangle 2"/>
          <p:cNvSpPr>
            <a:spLocks noGrp="1" noChangeArrowheads="1"/>
          </p:cNvSpPr>
          <p:nvPr>
            <p:ph type="title" idx="4294967295"/>
          </p:nvPr>
        </p:nvSpPr>
        <p:spPr>
          <a:xfrm>
            <a:off x="600075" y="103188"/>
            <a:ext cx="8001000" cy="487362"/>
          </a:xfrm>
        </p:spPr>
        <p:txBody>
          <a:bodyPr/>
          <a:lstStyle/>
          <a:p>
            <a:r>
              <a:rPr lang="en-US" sz="2000"/>
              <a:t>Proposed  Telescope  from  PS2  Vendor  AMOS (Belgium)</a:t>
            </a:r>
          </a:p>
        </p:txBody>
      </p:sp>
      <p:pic>
        <p:nvPicPr>
          <p:cNvPr id="1930246" name="Picture 5" descr="AMOS_telescope_4"/>
          <p:cNvPicPr>
            <a:picLocks noChangeAspect="1" noChangeArrowheads="1"/>
          </p:cNvPicPr>
          <p:nvPr/>
        </p:nvPicPr>
        <p:blipFill>
          <a:blip r:embed="rId2"/>
          <a:srcRect l="1585" t="1825"/>
          <a:stretch>
            <a:fillRect/>
          </a:stretch>
        </p:blipFill>
        <p:spPr bwMode="auto">
          <a:xfrm>
            <a:off x="228600" y="1219200"/>
            <a:ext cx="4798177" cy="4154488"/>
          </a:xfrm>
          <a:prstGeom prst="rect">
            <a:avLst/>
          </a:prstGeom>
          <a:noFill/>
          <a:ln w="9525">
            <a:noFill/>
            <a:miter lim="800000"/>
            <a:headEnd/>
            <a:tailEnd/>
          </a:ln>
        </p:spPr>
      </p:pic>
      <p:pic>
        <p:nvPicPr>
          <p:cNvPr id="1930247" name="Picture 6" descr="AMOS_telescope_3"/>
          <p:cNvPicPr>
            <a:picLocks noChangeAspect="1" noChangeArrowheads="1"/>
          </p:cNvPicPr>
          <p:nvPr/>
        </p:nvPicPr>
        <p:blipFill>
          <a:blip r:embed="rId3"/>
          <a:srcRect l="1520" t="1688"/>
          <a:stretch>
            <a:fillRect/>
          </a:stretch>
        </p:blipFill>
        <p:spPr bwMode="auto">
          <a:xfrm>
            <a:off x="4953000" y="1295400"/>
            <a:ext cx="4727832" cy="4249738"/>
          </a:xfrm>
          <a:prstGeom prst="rect">
            <a:avLst/>
          </a:prstGeom>
          <a:noFill/>
          <a:ln w="9525">
            <a:noFill/>
            <a:miter lim="800000"/>
            <a:headEnd/>
            <a:tailEnd/>
          </a:ln>
        </p:spPr>
      </p:pic>
      <p:sp>
        <p:nvSpPr>
          <p:cNvPr id="1930248" name="Text Box 7"/>
          <p:cNvSpPr txBox="1">
            <a:spLocks noChangeArrowheads="1"/>
          </p:cNvSpPr>
          <p:nvPr/>
        </p:nvSpPr>
        <p:spPr bwMode="auto">
          <a:xfrm>
            <a:off x="1241425" y="5945188"/>
            <a:ext cx="2095500" cy="369887"/>
          </a:xfrm>
          <a:prstGeom prst="rect">
            <a:avLst/>
          </a:prstGeom>
          <a:noFill/>
          <a:ln w="9525">
            <a:noFill/>
            <a:miter lim="800000"/>
            <a:headEnd/>
            <a:tailEnd/>
          </a:ln>
          <a:effectLst/>
        </p:spPr>
        <p:txBody>
          <a:bodyPr wrap="none">
            <a:prstTxWarp prst="textNoShape">
              <a:avLst/>
            </a:prstTxWarp>
            <a:spAutoFit/>
          </a:bodyPr>
          <a:lstStyle/>
          <a:p>
            <a:r>
              <a:rPr lang="en-US" sz="1800"/>
              <a:t>Observing position</a:t>
            </a:r>
          </a:p>
        </p:txBody>
      </p:sp>
      <p:sp>
        <p:nvSpPr>
          <p:cNvPr id="1930249" name="Text Box 8"/>
          <p:cNvSpPr txBox="1">
            <a:spLocks noChangeArrowheads="1"/>
          </p:cNvSpPr>
          <p:nvPr/>
        </p:nvSpPr>
        <p:spPr bwMode="auto">
          <a:xfrm>
            <a:off x="5772150" y="5972175"/>
            <a:ext cx="1992313" cy="369888"/>
          </a:xfrm>
          <a:prstGeom prst="rect">
            <a:avLst/>
          </a:prstGeom>
          <a:noFill/>
          <a:ln w="9525">
            <a:noFill/>
            <a:miter lim="800000"/>
            <a:headEnd/>
            <a:tailEnd/>
          </a:ln>
          <a:effectLst/>
        </p:spPr>
        <p:txBody>
          <a:bodyPr wrap="none">
            <a:prstTxWarp prst="textNoShape">
              <a:avLst/>
            </a:prstTxWarp>
            <a:spAutoFit/>
          </a:bodyPr>
          <a:lstStyle/>
          <a:p>
            <a:r>
              <a:rPr lang="en-US" sz="1800"/>
              <a:t>Servicing position</a:t>
            </a:r>
          </a:p>
        </p:txBody>
      </p:sp>
    </p:spTree>
  </p:cSld>
  <p:clrMapOvr>
    <a:masterClrMapping/>
  </p:clrMapOvr>
  <p:transition advTm="5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3DACBED-AA5A-EA44-ACB2-9FC78FB03FFA}" type="slidenum">
              <a:rPr lang="en-US" smtClean="0"/>
              <a:pPr>
                <a:defRPr/>
              </a:pPr>
              <a:t>55</a:t>
            </a:fld>
            <a:endParaRPr lang="en-US"/>
          </a:p>
        </p:txBody>
      </p:sp>
      <p:pic>
        <p:nvPicPr>
          <p:cNvPr id="4" name="Picture 3" descr="PanSTARRS Enclosure 01162007-10"/>
          <p:cNvPicPr>
            <a:picLocks noChangeAspect="1" noChangeArrowheads="1"/>
          </p:cNvPicPr>
          <p:nvPr/>
        </p:nvPicPr>
        <p:blipFill>
          <a:blip r:embed="rId2"/>
          <a:srcRect b="13260"/>
          <a:stretch>
            <a:fillRect/>
          </a:stretch>
        </p:blipFill>
        <p:spPr bwMode="auto">
          <a:xfrm>
            <a:off x="-1219200" y="1219200"/>
            <a:ext cx="8077200" cy="4959905"/>
          </a:xfrm>
          <a:prstGeom prst="rect">
            <a:avLst/>
          </a:prstGeom>
          <a:noFill/>
          <a:ln w="9525">
            <a:noFill/>
            <a:miter lim="800000"/>
            <a:headEnd/>
            <a:tailEnd/>
          </a:ln>
        </p:spPr>
      </p:pic>
      <p:pic>
        <p:nvPicPr>
          <p:cNvPr id="3" name="Picture 3" descr="M3_01aPerspective_Oct31"/>
          <p:cNvPicPr>
            <a:picLocks noChangeAspect="1" noChangeArrowheads="1"/>
          </p:cNvPicPr>
          <p:nvPr/>
        </p:nvPicPr>
        <p:blipFill>
          <a:blip r:embed="rId3"/>
          <a:srcRect/>
          <a:stretch>
            <a:fillRect/>
          </a:stretch>
        </p:blipFill>
        <p:spPr bwMode="auto">
          <a:xfrm>
            <a:off x="5257800" y="3759200"/>
            <a:ext cx="4683191" cy="3098800"/>
          </a:xfrm>
          <a:prstGeom prst="rect">
            <a:avLst/>
          </a:prstGeom>
          <a:noFill/>
          <a:ln w="9525">
            <a:noFill/>
            <a:miter lim="800000"/>
            <a:headEnd/>
            <a:tailEnd/>
          </a:ln>
        </p:spPr>
      </p:pic>
      <p:sp>
        <p:nvSpPr>
          <p:cNvPr id="5" name="Rectangle 2"/>
          <p:cNvSpPr txBox="1">
            <a:spLocks noChangeArrowheads="1"/>
          </p:cNvSpPr>
          <p:nvPr/>
        </p:nvSpPr>
        <p:spPr bwMode="auto">
          <a:xfrm>
            <a:off x="1676400" y="228600"/>
            <a:ext cx="6429375" cy="8016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ＭＳ Ｐゴシック" pitchFamily="-65" charset="-128"/>
                <a:cs typeface="ＭＳ Ｐゴシック" pitchFamily="-65" charset="-128"/>
              </a:rPr>
              <a:t>PS4 Telescopes and Enclosure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uLnTx/>
                <a:uFillTx/>
                <a:latin typeface="+mj-lt"/>
                <a:ea typeface="ＭＳ Ｐゴシック" pitchFamily="-65" charset="-128"/>
                <a:cs typeface="ＭＳ Ｐゴシック" pitchFamily="-65" charset="-128"/>
              </a:rPr>
              <a:t>On</a:t>
            </a:r>
            <a:r>
              <a:rPr kumimoji="0" lang="en-US" sz="2400" b="1" i="0" u="none" strike="noStrike" kern="0" cap="none" spc="0" normalizeH="0" noProof="0" dirty="0" smtClean="0">
                <a:ln>
                  <a:noFill/>
                </a:ln>
                <a:solidFill>
                  <a:schemeClr val="tx2"/>
                </a:solidFill>
                <a:effectLst/>
                <a:uLnTx/>
                <a:uFillTx/>
                <a:latin typeface="+mj-lt"/>
                <a:ea typeface="ＭＳ Ｐゴシック" pitchFamily="-65" charset="-128"/>
                <a:cs typeface="ＭＳ Ｐゴシック" pitchFamily="-65" charset="-128"/>
              </a:rPr>
              <a:t> Mauna Kea 88inch Telescope site</a:t>
            </a:r>
            <a:endParaRPr kumimoji="0" lang="en-US" sz="2400" b="1" i="0" u="none" strike="noStrike" kern="0" cap="none" spc="0" normalizeH="0" baseline="0" noProof="0" dirty="0">
              <a:ln>
                <a:noFill/>
              </a:ln>
              <a:solidFill>
                <a:schemeClr val="tx2"/>
              </a:solidFill>
              <a:effectLst/>
              <a:uLnTx/>
              <a:uFillTx/>
              <a:latin typeface="+mj-lt"/>
              <a:ea typeface="ＭＳ Ｐゴシック" pitchFamily="-65" charset="-128"/>
              <a:cs typeface="ＭＳ Ｐゴシック" pitchFamily="-65" charset="-128"/>
            </a:endParaRPr>
          </a:p>
        </p:txBody>
      </p:sp>
    </p:spTree>
  </p:cSld>
  <p:clrMapOvr>
    <a:masterClrMapping/>
  </p:clrMapOvr>
  <p:transition advTm="5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2"/>
          </p:nvPr>
        </p:nvSpPr>
        <p:spPr>
          <a:noFill/>
        </p:spPr>
        <p:txBody>
          <a:bodyPr/>
          <a:lstStyle/>
          <a:p>
            <a:fld id="{E46B0A0E-2588-4B41-BC29-616011817525}" type="slidenum">
              <a:rPr lang="en-US"/>
              <a:pPr/>
              <a:t>56</a:t>
            </a:fld>
            <a:endParaRPr lang="en-US"/>
          </a:p>
        </p:txBody>
      </p:sp>
      <p:sp>
        <p:nvSpPr>
          <p:cNvPr id="101379" name="Rectangle 2"/>
          <p:cNvSpPr>
            <a:spLocks noGrp="1" noChangeArrowheads="1"/>
          </p:cNvSpPr>
          <p:nvPr>
            <p:ph type="title"/>
          </p:nvPr>
        </p:nvSpPr>
        <p:spPr/>
        <p:txBody>
          <a:bodyPr/>
          <a:lstStyle/>
          <a:p>
            <a:pPr eaLnBrk="1" hangingPunct="1"/>
            <a:endParaRPr lang="en-US" sz="2200" b="0"/>
          </a:p>
        </p:txBody>
      </p:sp>
      <p:pic>
        <p:nvPicPr>
          <p:cNvPr id="101380" name="Picture 3" descr="_DSC5157B"/>
          <p:cNvPicPr>
            <a:picLocks noChangeAspect="1" noChangeArrowheads="1"/>
          </p:cNvPicPr>
          <p:nvPr/>
        </p:nvPicPr>
        <p:blipFill>
          <a:blip r:embed="rId3"/>
          <a:srcRect/>
          <a:stretch>
            <a:fillRect/>
          </a:stretch>
        </p:blipFill>
        <p:spPr bwMode="auto">
          <a:xfrm>
            <a:off x="0" y="-227104"/>
            <a:ext cx="10591800" cy="7085104"/>
          </a:xfrm>
          <a:prstGeom prst="rect">
            <a:avLst/>
          </a:prstGeom>
          <a:noFill/>
          <a:ln w="9525">
            <a:noFill/>
            <a:miter lim="800000"/>
            <a:headEnd/>
            <a:tailEnd/>
          </a:ln>
        </p:spPr>
      </p:pic>
    </p:spTree>
  </p:cSld>
  <p:clrMapOvr>
    <a:masterClrMapping/>
  </p:clrMapOvr>
  <p:transition advTm="5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57</a:t>
            </a:fld>
            <a:endParaRPr lang="en-US"/>
          </a:p>
        </p:txBody>
      </p:sp>
      <p:pic>
        <p:nvPicPr>
          <p:cNvPr id="5" name="Picture 4" descr="KP_Page_001.jpg"/>
          <p:cNvPicPr>
            <a:picLocks noChangeAspect="1"/>
          </p:cNvPicPr>
          <p:nvPr/>
        </p:nvPicPr>
        <p:blipFill>
          <a:blip r:embed="rId2"/>
          <a:stretch>
            <a:fillRect/>
          </a:stretch>
        </p:blipFill>
        <p:spPr>
          <a:xfrm>
            <a:off x="116040" y="0"/>
            <a:ext cx="8911919" cy="6858000"/>
          </a:xfrm>
          <a:prstGeom prst="rect">
            <a:avLst/>
          </a:prstGeom>
        </p:spPr>
      </p:pic>
    </p:spTree>
  </p:cSld>
  <p:clrMapOvr>
    <a:masterClrMapping/>
  </p:clrMapOvr>
  <p:transition advTm="5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58</a:t>
            </a:fld>
            <a:endParaRPr lang="en-US"/>
          </a:p>
        </p:txBody>
      </p:sp>
      <p:pic>
        <p:nvPicPr>
          <p:cNvPr id="3" name="Picture 2" descr="KP_Page_002.jpg"/>
          <p:cNvPicPr>
            <a:picLocks noChangeAspect="1"/>
          </p:cNvPicPr>
          <p:nvPr/>
        </p:nvPicPr>
        <p:blipFill>
          <a:blip r:embed="rId2"/>
          <a:stretch>
            <a:fillRect/>
          </a:stretch>
        </p:blipFill>
        <p:spPr>
          <a:xfrm>
            <a:off x="116040" y="0"/>
            <a:ext cx="8911919" cy="6858000"/>
          </a:xfrm>
          <a:prstGeom prst="rect">
            <a:avLst/>
          </a:prstGeom>
        </p:spPr>
      </p:pic>
    </p:spTree>
  </p:cSld>
  <p:clrMapOvr>
    <a:masterClrMapping/>
  </p:clrMapOvr>
  <p:transition advTm="5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59</a:t>
            </a:fld>
            <a:endParaRPr lang="en-US"/>
          </a:p>
        </p:txBody>
      </p:sp>
      <p:pic>
        <p:nvPicPr>
          <p:cNvPr id="3" name="Picture 2" descr="KP_Page_003.jpg"/>
          <p:cNvPicPr>
            <a:picLocks noChangeAspect="1"/>
          </p:cNvPicPr>
          <p:nvPr/>
        </p:nvPicPr>
        <p:blipFill>
          <a:blip r:embed="rId2"/>
          <a:stretch>
            <a:fillRect/>
          </a:stretch>
        </p:blipFill>
        <p:spPr>
          <a:xfrm>
            <a:off x="116040" y="0"/>
            <a:ext cx="8911919" cy="6858000"/>
          </a:xfrm>
          <a:prstGeom prst="rect">
            <a:avLst/>
          </a:prstGeom>
        </p:spPr>
      </p:pic>
    </p:spTree>
  </p:cSld>
  <p:clrMapOvr>
    <a:masterClrMapping/>
  </p:clrMapOvr>
  <p:transition advTm="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a:noFill/>
        </p:spPr>
        <p:txBody>
          <a:bodyPr/>
          <a:lstStyle/>
          <a:p>
            <a:fld id="{4D84B5C9-E394-5D40-9828-E8AA91E422C5}" type="slidenum">
              <a:rPr lang="en-US"/>
              <a:pPr/>
              <a:t>6</a:t>
            </a:fld>
            <a:endParaRPr lang="en-US"/>
          </a:p>
        </p:txBody>
      </p:sp>
      <p:sp>
        <p:nvSpPr>
          <p:cNvPr id="114691" name="Title 1"/>
          <p:cNvSpPr>
            <a:spLocks noGrp="1"/>
          </p:cNvSpPr>
          <p:nvPr>
            <p:ph type="title" idx="4294967295"/>
          </p:nvPr>
        </p:nvSpPr>
        <p:spPr>
          <a:xfrm>
            <a:off x="914400" y="228600"/>
            <a:ext cx="7315200" cy="801687"/>
          </a:xfrm>
        </p:spPr>
        <p:txBody>
          <a:bodyPr lIns="92075" tIns="46038" rIns="92075" bIns="46038"/>
          <a:lstStyle/>
          <a:p>
            <a:pPr eaLnBrk="1" hangingPunct="1"/>
            <a:r>
              <a:rPr lang="en-US" dirty="0" smtClean="0"/>
              <a:t>3pi  sky coverage to</a:t>
            </a:r>
            <a:r>
              <a:rPr lang="en-US" dirty="0" smtClean="0"/>
              <a:t> </a:t>
            </a:r>
            <a:r>
              <a:rPr lang="en-US" dirty="0" smtClean="0"/>
              <a:t>Mar</a:t>
            </a:r>
            <a:r>
              <a:rPr lang="en-US" dirty="0" smtClean="0"/>
              <a:t> </a:t>
            </a:r>
            <a:r>
              <a:rPr lang="en-US" dirty="0" smtClean="0"/>
              <a:t>1, 2012</a:t>
            </a:r>
            <a:br>
              <a:rPr lang="en-US" dirty="0" smtClean="0"/>
            </a:br>
            <a:r>
              <a:rPr lang="en-US" dirty="0" smtClean="0"/>
              <a:t> </a:t>
            </a:r>
          </a:p>
        </p:txBody>
      </p:sp>
      <p:sp>
        <p:nvSpPr>
          <p:cNvPr id="5" name="TextBox 4"/>
          <p:cNvSpPr txBox="1"/>
          <p:nvPr/>
        </p:nvSpPr>
        <p:spPr>
          <a:xfrm>
            <a:off x="3962400" y="6211669"/>
            <a:ext cx="1447800" cy="646331"/>
          </a:xfrm>
          <a:prstGeom prst="rect">
            <a:avLst/>
          </a:prstGeom>
          <a:noFill/>
        </p:spPr>
        <p:txBody>
          <a:bodyPr wrap="square" rtlCol="0">
            <a:spAutoFit/>
          </a:bodyPr>
          <a:lstStyle/>
          <a:p>
            <a:r>
              <a:rPr lang="en-US" dirty="0" err="1" smtClean="0"/>
              <a:t>z</a:t>
            </a:r>
            <a:r>
              <a:rPr lang="en-US" dirty="0" smtClean="0"/>
              <a:t> band</a:t>
            </a:r>
          </a:p>
          <a:p>
            <a:endParaRPr lang="en-US" dirty="0"/>
          </a:p>
        </p:txBody>
      </p:sp>
      <p:pic>
        <p:nvPicPr>
          <p:cNvPr id="6" name="Picture 5" descr="skyplotz.png"/>
          <p:cNvPicPr>
            <a:picLocks noChangeAspect="1"/>
          </p:cNvPicPr>
          <p:nvPr/>
        </p:nvPicPr>
        <p:blipFill>
          <a:blip r:embed="rId2"/>
          <a:stretch>
            <a:fillRect/>
          </a:stretch>
        </p:blipFill>
        <p:spPr>
          <a:xfrm>
            <a:off x="0" y="1143000"/>
            <a:ext cx="9144000" cy="4572000"/>
          </a:xfrm>
          <a:prstGeom prst="rect">
            <a:avLst/>
          </a:prstGeom>
        </p:spPr>
      </p:pic>
    </p:spTree>
  </p:cSld>
  <p:clrMapOvr>
    <a:masterClrMapping/>
  </p:clrMapOvr>
  <p:transition advTm="5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60</a:t>
            </a:fld>
            <a:endParaRPr lang="en-US"/>
          </a:p>
        </p:txBody>
      </p:sp>
      <p:pic>
        <p:nvPicPr>
          <p:cNvPr id="3" name="Picture 2" descr="KP_Page_007.jpg"/>
          <p:cNvPicPr>
            <a:picLocks noChangeAspect="1"/>
          </p:cNvPicPr>
          <p:nvPr/>
        </p:nvPicPr>
        <p:blipFill>
          <a:blip r:embed="rId2"/>
          <a:stretch>
            <a:fillRect/>
          </a:stretch>
        </p:blipFill>
        <p:spPr>
          <a:xfrm>
            <a:off x="116040" y="0"/>
            <a:ext cx="8911919" cy="6858000"/>
          </a:xfrm>
          <a:prstGeom prst="rect">
            <a:avLst/>
          </a:prstGeom>
        </p:spPr>
      </p:pic>
    </p:spTree>
  </p:cSld>
  <p:clrMapOvr>
    <a:masterClrMapping/>
  </p:clrMapOvr>
  <p:transition advTm="5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61</a:t>
            </a:fld>
            <a:endParaRPr lang="en-US"/>
          </a:p>
        </p:txBody>
      </p:sp>
      <p:pic>
        <p:nvPicPr>
          <p:cNvPr id="3" name="Picture 2" descr="KP_Page_010.jpg"/>
          <p:cNvPicPr>
            <a:picLocks noChangeAspect="1"/>
          </p:cNvPicPr>
          <p:nvPr/>
        </p:nvPicPr>
        <p:blipFill>
          <a:blip r:embed="rId2"/>
          <a:stretch>
            <a:fillRect/>
          </a:stretch>
        </p:blipFill>
        <p:spPr>
          <a:xfrm>
            <a:off x="116040" y="0"/>
            <a:ext cx="8911919" cy="6858000"/>
          </a:xfrm>
          <a:prstGeom prst="rect">
            <a:avLst/>
          </a:prstGeom>
        </p:spPr>
      </p:pic>
    </p:spTree>
  </p:cSld>
  <p:clrMapOvr>
    <a:masterClrMapping/>
  </p:clrMapOvr>
  <p:transition advTm="5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62</a:t>
            </a:fld>
            <a:endParaRPr lang="en-US"/>
          </a:p>
        </p:txBody>
      </p:sp>
      <p:pic>
        <p:nvPicPr>
          <p:cNvPr id="3" name="Picture 2" descr="KP_Page_011.jpg"/>
          <p:cNvPicPr>
            <a:picLocks noChangeAspect="1"/>
          </p:cNvPicPr>
          <p:nvPr/>
        </p:nvPicPr>
        <p:blipFill>
          <a:blip r:embed="rId2"/>
          <a:stretch>
            <a:fillRect/>
          </a:stretch>
        </p:blipFill>
        <p:spPr>
          <a:xfrm>
            <a:off x="118568" y="0"/>
            <a:ext cx="8906863" cy="6858000"/>
          </a:xfrm>
          <a:prstGeom prst="rect">
            <a:avLst/>
          </a:prstGeom>
        </p:spPr>
      </p:pic>
    </p:spTree>
  </p:cSld>
  <p:clrMapOvr>
    <a:masterClrMapping/>
  </p:clrMapOvr>
  <p:transition advTm="5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63</a:t>
            </a:fld>
            <a:endParaRPr lang="en-US"/>
          </a:p>
        </p:txBody>
      </p:sp>
      <p:pic>
        <p:nvPicPr>
          <p:cNvPr id="3" name="Picture 2" descr="KP_Page_013.jpg"/>
          <p:cNvPicPr>
            <a:picLocks noChangeAspect="1"/>
          </p:cNvPicPr>
          <p:nvPr/>
        </p:nvPicPr>
        <p:blipFill>
          <a:blip r:embed="rId2"/>
          <a:stretch>
            <a:fillRect/>
          </a:stretch>
        </p:blipFill>
        <p:spPr>
          <a:xfrm>
            <a:off x="116040" y="0"/>
            <a:ext cx="8911919" cy="6858000"/>
          </a:xfrm>
          <a:prstGeom prst="rect">
            <a:avLst/>
          </a:prstGeom>
        </p:spPr>
      </p:pic>
    </p:spTree>
  </p:cSld>
  <p:clrMapOvr>
    <a:masterClrMapping/>
  </p:clrMapOvr>
  <p:transition advTm="5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64</a:t>
            </a:fld>
            <a:endParaRPr lang="en-US"/>
          </a:p>
        </p:txBody>
      </p:sp>
      <p:pic>
        <p:nvPicPr>
          <p:cNvPr id="3" name="Picture 2" descr="KP_Page_016.jpg"/>
          <p:cNvPicPr>
            <a:picLocks noChangeAspect="1"/>
          </p:cNvPicPr>
          <p:nvPr/>
        </p:nvPicPr>
        <p:blipFill>
          <a:blip r:embed="rId2"/>
          <a:stretch>
            <a:fillRect/>
          </a:stretch>
        </p:blipFill>
        <p:spPr>
          <a:xfrm>
            <a:off x="116040" y="0"/>
            <a:ext cx="8911919" cy="6858000"/>
          </a:xfrm>
          <a:prstGeom prst="rect">
            <a:avLst/>
          </a:prstGeom>
        </p:spPr>
      </p:pic>
    </p:spTree>
  </p:cSld>
  <p:clrMapOvr>
    <a:masterClrMapping/>
  </p:clrMapOvr>
  <p:transition advTm="5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65</a:t>
            </a:fld>
            <a:endParaRPr lang="en-US"/>
          </a:p>
        </p:txBody>
      </p:sp>
      <p:pic>
        <p:nvPicPr>
          <p:cNvPr id="3" name="Picture 2" descr="KP_Page_017.jpg"/>
          <p:cNvPicPr>
            <a:picLocks noChangeAspect="1"/>
          </p:cNvPicPr>
          <p:nvPr/>
        </p:nvPicPr>
        <p:blipFill>
          <a:blip r:embed="rId2"/>
          <a:stretch>
            <a:fillRect/>
          </a:stretch>
        </p:blipFill>
        <p:spPr>
          <a:xfrm>
            <a:off x="116040" y="0"/>
            <a:ext cx="8911919" cy="6858000"/>
          </a:xfrm>
          <a:prstGeom prst="rect">
            <a:avLst/>
          </a:prstGeom>
        </p:spPr>
      </p:pic>
    </p:spTree>
  </p:cSld>
  <p:clrMapOvr>
    <a:masterClrMapping/>
  </p:clrMapOvr>
  <p:transition advTm="5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2M1835.v2.jpg"/>
          <p:cNvPicPr>
            <a:picLocks noGrp="1" noChangeAspect="1"/>
          </p:cNvPicPr>
          <p:nvPr>
            <p:ph idx="1"/>
          </p:nvPr>
        </p:nvPicPr>
        <p:blipFill>
          <a:blip r:embed="rId2"/>
          <a:srcRect l="-67655" r="-67655"/>
          <a:stretch>
            <a:fillRect/>
          </a:stretch>
        </p:blipFill>
        <p:spPr>
          <a:xfrm>
            <a:off x="-6705600" y="-5592763"/>
            <a:ext cx="22639336" cy="12450763"/>
          </a:xfrm>
        </p:spPr>
      </p:pic>
      <p:sp>
        <p:nvSpPr>
          <p:cNvPr id="2" name="Title 1"/>
          <p:cNvSpPr>
            <a:spLocks noGrp="1"/>
          </p:cNvSpPr>
          <p:nvPr>
            <p:ph type="title"/>
          </p:nvPr>
        </p:nvSpPr>
        <p:spPr/>
        <p:txBody>
          <a:bodyPr/>
          <a:lstStyle/>
          <a:p>
            <a:r>
              <a:rPr lang="en-US" dirty="0" smtClean="0"/>
              <a:t>Parallax and Proper motion of BD</a:t>
            </a:r>
            <a:endParaRPr lang="en-US" dirty="0"/>
          </a:p>
        </p:txBody>
      </p:sp>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66</a:t>
            </a:fld>
            <a:endParaRPr lang="en-US"/>
          </a:p>
        </p:txBody>
      </p:sp>
    </p:spTree>
  </p:cSld>
  <p:clrMapOvr>
    <a:masterClrMapping/>
  </p:clrMapOvr>
  <p:transition advTm="5000"/>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67</a:t>
            </a:fld>
            <a:endParaRPr lang="en-US"/>
          </a:p>
        </p:txBody>
      </p:sp>
      <p:pic>
        <p:nvPicPr>
          <p:cNvPr id="3" name="Picture 2" descr="KP_Page_020.jpg"/>
          <p:cNvPicPr>
            <a:picLocks noChangeAspect="1"/>
          </p:cNvPicPr>
          <p:nvPr/>
        </p:nvPicPr>
        <p:blipFill>
          <a:blip r:embed="rId2"/>
          <a:stretch>
            <a:fillRect/>
          </a:stretch>
        </p:blipFill>
        <p:spPr>
          <a:xfrm>
            <a:off x="0" y="1029"/>
            <a:ext cx="9144000" cy="6855941"/>
          </a:xfrm>
          <a:prstGeom prst="rect">
            <a:avLst/>
          </a:prstGeom>
        </p:spPr>
      </p:pic>
    </p:spTree>
  </p:cSld>
  <p:clrMapOvr>
    <a:masterClrMapping/>
  </p:clrMapOvr>
  <p:transition advTm="5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68</a:t>
            </a:fld>
            <a:endParaRPr lang="en-US"/>
          </a:p>
        </p:txBody>
      </p:sp>
      <p:pic>
        <p:nvPicPr>
          <p:cNvPr id="3" name="Picture 2" descr="KP_Page_022.jpg"/>
          <p:cNvPicPr>
            <a:picLocks noChangeAspect="1"/>
          </p:cNvPicPr>
          <p:nvPr/>
        </p:nvPicPr>
        <p:blipFill>
          <a:blip r:embed="rId2"/>
          <a:stretch>
            <a:fillRect/>
          </a:stretch>
        </p:blipFill>
        <p:spPr>
          <a:xfrm>
            <a:off x="0" y="3453"/>
            <a:ext cx="9144000" cy="6851094"/>
          </a:xfrm>
          <a:prstGeom prst="rect">
            <a:avLst/>
          </a:prstGeom>
        </p:spPr>
      </p:pic>
    </p:spTree>
  </p:cSld>
  <p:clrMapOvr>
    <a:masterClrMapping/>
  </p:clrMapOvr>
  <p:transition advTm="5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69</a:t>
            </a:fld>
            <a:endParaRPr lang="en-US"/>
          </a:p>
        </p:txBody>
      </p:sp>
      <p:pic>
        <p:nvPicPr>
          <p:cNvPr id="3" name="Picture 2" descr="KP_Page_023.jpg"/>
          <p:cNvPicPr>
            <a:picLocks noChangeAspect="1"/>
          </p:cNvPicPr>
          <p:nvPr/>
        </p:nvPicPr>
        <p:blipFill>
          <a:blip r:embed="rId2"/>
          <a:stretch>
            <a:fillRect/>
          </a:stretch>
        </p:blipFill>
        <p:spPr>
          <a:xfrm>
            <a:off x="0" y="3283"/>
            <a:ext cx="9144000" cy="6851433"/>
          </a:xfrm>
          <a:prstGeom prst="rect">
            <a:avLst/>
          </a:prstGeom>
        </p:spPr>
      </p:pic>
    </p:spTree>
  </p:cSld>
  <p:clrMapOvr>
    <a:masterClrMapping/>
  </p:clrMapOvr>
  <p:transition advTm="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a:noFill/>
        </p:spPr>
        <p:txBody>
          <a:bodyPr/>
          <a:lstStyle/>
          <a:p>
            <a:fld id="{4D84B5C9-E394-5D40-9828-E8AA91E422C5}" type="slidenum">
              <a:rPr lang="en-US"/>
              <a:pPr/>
              <a:t>7</a:t>
            </a:fld>
            <a:endParaRPr lang="en-US"/>
          </a:p>
        </p:txBody>
      </p:sp>
      <p:sp>
        <p:nvSpPr>
          <p:cNvPr id="114691" name="Title 1"/>
          <p:cNvSpPr>
            <a:spLocks noGrp="1"/>
          </p:cNvSpPr>
          <p:nvPr>
            <p:ph type="title" idx="4294967295"/>
          </p:nvPr>
        </p:nvSpPr>
        <p:spPr>
          <a:xfrm>
            <a:off x="914400" y="228600"/>
            <a:ext cx="7315200" cy="801687"/>
          </a:xfrm>
        </p:spPr>
        <p:txBody>
          <a:bodyPr lIns="92075" tIns="46038" rIns="92075" bIns="46038"/>
          <a:lstStyle/>
          <a:p>
            <a:pPr eaLnBrk="1" hangingPunct="1"/>
            <a:r>
              <a:rPr lang="en-US" dirty="0" smtClean="0"/>
              <a:t>3pi  sky coverage to</a:t>
            </a:r>
            <a:r>
              <a:rPr lang="en-US" dirty="0" smtClean="0"/>
              <a:t> </a:t>
            </a:r>
            <a:r>
              <a:rPr lang="en-US" dirty="0" smtClean="0"/>
              <a:t>Mar</a:t>
            </a:r>
            <a:r>
              <a:rPr lang="en-US" dirty="0" smtClean="0"/>
              <a:t> </a:t>
            </a:r>
            <a:r>
              <a:rPr lang="en-US" dirty="0" smtClean="0"/>
              <a:t>1, 2012</a:t>
            </a:r>
            <a:br>
              <a:rPr lang="en-US" dirty="0" smtClean="0"/>
            </a:br>
            <a:r>
              <a:rPr lang="en-US" dirty="0" smtClean="0"/>
              <a:t> </a:t>
            </a:r>
          </a:p>
        </p:txBody>
      </p:sp>
      <p:sp>
        <p:nvSpPr>
          <p:cNvPr id="5" name="TextBox 4"/>
          <p:cNvSpPr txBox="1"/>
          <p:nvPr/>
        </p:nvSpPr>
        <p:spPr>
          <a:xfrm>
            <a:off x="3962400" y="6211669"/>
            <a:ext cx="1447800" cy="646331"/>
          </a:xfrm>
          <a:prstGeom prst="rect">
            <a:avLst/>
          </a:prstGeom>
          <a:noFill/>
        </p:spPr>
        <p:txBody>
          <a:bodyPr wrap="square" rtlCol="0">
            <a:spAutoFit/>
          </a:bodyPr>
          <a:lstStyle/>
          <a:p>
            <a:r>
              <a:rPr lang="en-US" dirty="0" err="1" smtClean="0"/>
              <a:t>i</a:t>
            </a:r>
            <a:r>
              <a:rPr lang="en-US" dirty="0" smtClean="0"/>
              <a:t> band</a:t>
            </a:r>
          </a:p>
          <a:p>
            <a:endParaRPr lang="en-US" dirty="0"/>
          </a:p>
        </p:txBody>
      </p:sp>
      <p:pic>
        <p:nvPicPr>
          <p:cNvPr id="7" name="Picture 6" descr="skyploti.png"/>
          <p:cNvPicPr>
            <a:picLocks noChangeAspect="1"/>
          </p:cNvPicPr>
          <p:nvPr/>
        </p:nvPicPr>
        <p:blipFill>
          <a:blip r:embed="rId2"/>
          <a:stretch>
            <a:fillRect/>
          </a:stretch>
        </p:blipFill>
        <p:spPr>
          <a:xfrm>
            <a:off x="0" y="1143000"/>
            <a:ext cx="9144000" cy="4572000"/>
          </a:xfrm>
          <a:prstGeom prst="rect">
            <a:avLst/>
          </a:prstGeom>
        </p:spPr>
      </p:pic>
    </p:spTree>
  </p:cSld>
  <p:clrMapOvr>
    <a:masterClrMapping/>
  </p:clrMapOvr>
  <p:transition advTm="5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70</a:t>
            </a:fld>
            <a:endParaRPr lang="en-US"/>
          </a:p>
        </p:txBody>
      </p:sp>
      <p:pic>
        <p:nvPicPr>
          <p:cNvPr id="3" name="Picture 2" descr="KP_Page_024.jpg"/>
          <p:cNvPicPr>
            <a:picLocks noChangeAspect="1"/>
          </p:cNvPicPr>
          <p:nvPr/>
        </p:nvPicPr>
        <p:blipFill>
          <a:blip r:embed="rId2"/>
          <a:stretch>
            <a:fillRect/>
          </a:stretch>
        </p:blipFill>
        <p:spPr>
          <a:xfrm>
            <a:off x="0" y="3453"/>
            <a:ext cx="9144000" cy="6851094"/>
          </a:xfrm>
          <a:prstGeom prst="rect">
            <a:avLst/>
          </a:prstGeom>
        </p:spPr>
      </p:pic>
      <p:pic>
        <p:nvPicPr>
          <p:cNvPr id="5" name="Picture 4" descr="KP_Page_025.jpg"/>
          <p:cNvPicPr>
            <a:picLocks noChangeAspect="1"/>
          </p:cNvPicPr>
          <p:nvPr/>
        </p:nvPicPr>
        <p:blipFill>
          <a:blip r:embed="rId3"/>
          <a:stretch>
            <a:fillRect/>
          </a:stretch>
        </p:blipFill>
        <p:spPr>
          <a:xfrm>
            <a:off x="0" y="3884"/>
            <a:ext cx="9144000" cy="6850231"/>
          </a:xfrm>
          <a:prstGeom prst="rect">
            <a:avLst/>
          </a:prstGeom>
        </p:spPr>
      </p:pic>
    </p:spTree>
  </p:cSld>
  <p:clrMapOvr>
    <a:masterClrMapping/>
  </p:clrMapOvr>
  <p:transition advTm="5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71</a:t>
            </a:fld>
            <a:endParaRPr lang="en-US"/>
          </a:p>
        </p:txBody>
      </p:sp>
      <p:pic>
        <p:nvPicPr>
          <p:cNvPr id="3" name="Picture 2" descr="KP_Page_026.jpg"/>
          <p:cNvPicPr>
            <a:picLocks noChangeAspect="1"/>
          </p:cNvPicPr>
          <p:nvPr/>
        </p:nvPicPr>
        <p:blipFill>
          <a:blip r:embed="rId2"/>
          <a:stretch>
            <a:fillRect/>
          </a:stretch>
        </p:blipFill>
        <p:spPr>
          <a:xfrm>
            <a:off x="0" y="3453"/>
            <a:ext cx="9144000" cy="6851094"/>
          </a:xfrm>
          <a:prstGeom prst="rect">
            <a:avLst/>
          </a:prstGeom>
        </p:spPr>
      </p:pic>
    </p:spTree>
  </p:cSld>
  <p:clrMapOvr>
    <a:masterClrMapping/>
  </p:clrMapOvr>
  <p:transition advTm="5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72</a:t>
            </a:fld>
            <a:endParaRPr lang="en-US"/>
          </a:p>
        </p:txBody>
      </p:sp>
      <p:pic>
        <p:nvPicPr>
          <p:cNvPr id="3" name="Picture 2" descr="KP_Page_028.jpg"/>
          <p:cNvPicPr>
            <a:picLocks noChangeAspect="1"/>
          </p:cNvPicPr>
          <p:nvPr/>
        </p:nvPicPr>
        <p:blipFill>
          <a:blip r:embed="rId2"/>
          <a:stretch>
            <a:fillRect/>
          </a:stretch>
        </p:blipFill>
        <p:spPr>
          <a:xfrm>
            <a:off x="0" y="3453"/>
            <a:ext cx="9144000" cy="6851094"/>
          </a:xfrm>
          <a:prstGeom prst="rect">
            <a:avLst/>
          </a:prstGeom>
        </p:spPr>
      </p:pic>
    </p:spTree>
  </p:cSld>
  <p:clrMapOvr>
    <a:masterClrMapping/>
  </p:clrMapOvr>
  <p:transition advTm="5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73</a:t>
            </a:fld>
            <a:endParaRPr lang="en-US"/>
          </a:p>
        </p:txBody>
      </p:sp>
      <p:pic>
        <p:nvPicPr>
          <p:cNvPr id="3" name="Picture 2" descr="KP_Page_030.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74</a:t>
            </a:fld>
            <a:endParaRPr lang="en-US"/>
          </a:p>
        </p:txBody>
      </p:sp>
      <p:pic>
        <p:nvPicPr>
          <p:cNvPr id="3" name="Picture 2" descr="KP_Page_031.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75</a:t>
            </a:fld>
            <a:endParaRPr lang="en-US"/>
          </a:p>
        </p:txBody>
      </p:sp>
      <p:pic>
        <p:nvPicPr>
          <p:cNvPr id="3" name="Picture 2" descr="KP_Page_032.jpg"/>
          <p:cNvPicPr>
            <a:picLocks noChangeAspect="1"/>
          </p:cNvPicPr>
          <p:nvPr/>
        </p:nvPicPr>
        <p:blipFill>
          <a:blip r:embed="rId2"/>
          <a:stretch>
            <a:fillRect/>
          </a:stretch>
        </p:blipFill>
        <p:spPr>
          <a:xfrm>
            <a:off x="0" y="0"/>
            <a:ext cx="9144000" cy="6858000"/>
          </a:xfrm>
          <a:prstGeom prst="rect">
            <a:avLst/>
          </a:prstGeom>
        </p:spPr>
      </p:pic>
      <p:pic>
        <p:nvPicPr>
          <p:cNvPr id="5" name="Picture 4" descr="KP_Page_034.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76</a:t>
            </a:fld>
            <a:endParaRPr lang="en-US"/>
          </a:p>
        </p:txBody>
      </p:sp>
      <p:pic>
        <p:nvPicPr>
          <p:cNvPr id="3" name="Picture 2" descr="KP_Page_035.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77</a:t>
            </a:fld>
            <a:endParaRPr lang="en-US"/>
          </a:p>
        </p:txBody>
      </p:sp>
      <p:pic>
        <p:nvPicPr>
          <p:cNvPr id="3" name="Picture 2" descr="KP_Page_037.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78</a:t>
            </a:fld>
            <a:endParaRPr lang="en-US"/>
          </a:p>
        </p:txBody>
      </p:sp>
      <p:pic>
        <p:nvPicPr>
          <p:cNvPr id="3" name="Picture 2" descr="KP_Page_038.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79</a:t>
            </a:fld>
            <a:endParaRPr lang="en-US"/>
          </a:p>
        </p:txBody>
      </p:sp>
      <p:pic>
        <p:nvPicPr>
          <p:cNvPr id="3" name="Picture 2" descr="KP_Page_039.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a:noFill/>
        </p:spPr>
        <p:txBody>
          <a:bodyPr/>
          <a:lstStyle/>
          <a:p>
            <a:fld id="{4D84B5C9-E394-5D40-9828-E8AA91E422C5}" type="slidenum">
              <a:rPr lang="en-US"/>
              <a:pPr/>
              <a:t>8</a:t>
            </a:fld>
            <a:endParaRPr lang="en-US"/>
          </a:p>
        </p:txBody>
      </p:sp>
      <p:sp>
        <p:nvSpPr>
          <p:cNvPr id="114691" name="Title 1"/>
          <p:cNvSpPr>
            <a:spLocks noGrp="1"/>
          </p:cNvSpPr>
          <p:nvPr>
            <p:ph type="title" idx="4294967295"/>
          </p:nvPr>
        </p:nvSpPr>
        <p:spPr>
          <a:xfrm>
            <a:off x="914400" y="228600"/>
            <a:ext cx="7315200" cy="801687"/>
          </a:xfrm>
        </p:spPr>
        <p:txBody>
          <a:bodyPr lIns="92075" tIns="46038" rIns="92075" bIns="46038"/>
          <a:lstStyle/>
          <a:p>
            <a:pPr eaLnBrk="1" hangingPunct="1"/>
            <a:r>
              <a:rPr lang="en-US" dirty="0" smtClean="0"/>
              <a:t>3pi  sky coverage to</a:t>
            </a:r>
            <a:r>
              <a:rPr lang="en-US" dirty="0" smtClean="0"/>
              <a:t> </a:t>
            </a:r>
            <a:r>
              <a:rPr lang="en-US" dirty="0" smtClean="0"/>
              <a:t>Mar</a:t>
            </a:r>
            <a:r>
              <a:rPr lang="en-US" dirty="0" smtClean="0"/>
              <a:t> </a:t>
            </a:r>
            <a:r>
              <a:rPr lang="en-US" dirty="0" smtClean="0"/>
              <a:t>1, 2012</a:t>
            </a:r>
            <a:br>
              <a:rPr lang="en-US" dirty="0" smtClean="0"/>
            </a:br>
            <a:r>
              <a:rPr lang="en-US" dirty="0" smtClean="0"/>
              <a:t> </a:t>
            </a:r>
          </a:p>
        </p:txBody>
      </p:sp>
      <p:sp>
        <p:nvSpPr>
          <p:cNvPr id="5" name="TextBox 4"/>
          <p:cNvSpPr txBox="1"/>
          <p:nvPr/>
        </p:nvSpPr>
        <p:spPr>
          <a:xfrm>
            <a:off x="3962400" y="6211669"/>
            <a:ext cx="1447800" cy="646331"/>
          </a:xfrm>
          <a:prstGeom prst="rect">
            <a:avLst/>
          </a:prstGeom>
          <a:noFill/>
        </p:spPr>
        <p:txBody>
          <a:bodyPr wrap="square" rtlCol="0">
            <a:spAutoFit/>
          </a:bodyPr>
          <a:lstStyle/>
          <a:p>
            <a:r>
              <a:rPr lang="en-US" dirty="0" err="1" smtClean="0"/>
              <a:t>r</a:t>
            </a:r>
            <a:r>
              <a:rPr lang="en-US" dirty="0" smtClean="0"/>
              <a:t> band</a:t>
            </a:r>
          </a:p>
          <a:p>
            <a:endParaRPr lang="en-US" dirty="0"/>
          </a:p>
        </p:txBody>
      </p:sp>
      <p:pic>
        <p:nvPicPr>
          <p:cNvPr id="6" name="Picture 5" descr="skyplot.r.png"/>
          <p:cNvPicPr>
            <a:picLocks noChangeAspect="1"/>
          </p:cNvPicPr>
          <p:nvPr/>
        </p:nvPicPr>
        <p:blipFill>
          <a:blip r:embed="rId2"/>
          <a:stretch>
            <a:fillRect/>
          </a:stretch>
        </p:blipFill>
        <p:spPr>
          <a:xfrm>
            <a:off x="0" y="1143000"/>
            <a:ext cx="9144000" cy="4572000"/>
          </a:xfrm>
          <a:prstGeom prst="rect">
            <a:avLst/>
          </a:prstGeom>
        </p:spPr>
      </p:pic>
    </p:spTree>
  </p:cSld>
  <p:clrMapOvr>
    <a:masterClrMapping/>
  </p:clrMapOvr>
  <p:transition advTm="5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80</a:t>
            </a:fld>
            <a:endParaRPr lang="en-US"/>
          </a:p>
        </p:txBody>
      </p:sp>
      <p:pic>
        <p:nvPicPr>
          <p:cNvPr id="3" name="Picture 2" descr="KP_Page_041.jpg"/>
          <p:cNvPicPr>
            <a:picLocks noChangeAspect="1"/>
          </p:cNvPicPr>
          <p:nvPr/>
        </p:nvPicPr>
        <p:blipFill>
          <a:blip r:embed="rId2"/>
          <a:stretch>
            <a:fillRect/>
          </a:stretch>
        </p:blipFill>
        <p:spPr>
          <a:xfrm>
            <a:off x="1253" y="0"/>
            <a:ext cx="9141493" cy="6858000"/>
          </a:xfrm>
          <a:prstGeom prst="rect">
            <a:avLst/>
          </a:prstGeom>
        </p:spPr>
      </p:pic>
    </p:spTree>
  </p:cSld>
  <p:clrMapOvr>
    <a:masterClrMapping/>
  </p:clrMapOvr>
  <p:transition advTm="5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81</a:t>
            </a:fld>
            <a:endParaRPr lang="en-US"/>
          </a:p>
        </p:txBody>
      </p:sp>
      <p:pic>
        <p:nvPicPr>
          <p:cNvPr id="3" name="Picture 2" descr="KP_Page_042.jpg"/>
          <p:cNvPicPr>
            <a:picLocks noChangeAspect="1"/>
          </p:cNvPicPr>
          <p:nvPr/>
        </p:nvPicPr>
        <p:blipFill>
          <a:blip r:embed="rId2"/>
          <a:stretch>
            <a:fillRect/>
          </a:stretch>
        </p:blipFill>
        <p:spPr>
          <a:xfrm>
            <a:off x="1472" y="0"/>
            <a:ext cx="9141056" cy="6858000"/>
          </a:xfrm>
          <a:prstGeom prst="rect">
            <a:avLst/>
          </a:prstGeom>
        </p:spPr>
      </p:pic>
    </p:spTree>
  </p:cSld>
  <p:clrMapOvr>
    <a:masterClrMapping/>
  </p:clrMapOvr>
  <p:transition advTm="5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82</a:t>
            </a:fld>
            <a:endParaRPr lang="en-US"/>
          </a:p>
        </p:txBody>
      </p:sp>
      <p:pic>
        <p:nvPicPr>
          <p:cNvPr id="3" name="Picture 2" descr="KP_Page_043.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83</a:t>
            </a:fld>
            <a:endParaRPr lang="en-US"/>
          </a:p>
        </p:txBody>
      </p:sp>
      <p:pic>
        <p:nvPicPr>
          <p:cNvPr id="3" name="Picture 2" descr="KP_Page_044.jpg"/>
          <p:cNvPicPr>
            <a:picLocks noChangeAspect="1"/>
          </p:cNvPicPr>
          <p:nvPr/>
        </p:nvPicPr>
        <p:blipFill>
          <a:blip r:embed="rId2"/>
          <a:stretch>
            <a:fillRect/>
          </a:stretch>
        </p:blipFill>
        <p:spPr>
          <a:xfrm>
            <a:off x="0" y="0"/>
            <a:ext cx="9144000" cy="6858000"/>
          </a:xfrm>
          <a:prstGeom prst="rect">
            <a:avLst/>
          </a:prstGeom>
        </p:spPr>
      </p:pic>
      <p:pic>
        <p:nvPicPr>
          <p:cNvPr id="5" name="Picture 4" descr="KP_Page_045.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84</a:t>
            </a:fld>
            <a:endParaRPr lang="en-US"/>
          </a:p>
        </p:txBody>
      </p:sp>
      <p:pic>
        <p:nvPicPr>
          <p:cNvPr id="3" name="Picture 2" descr="KP_Page_046.jpg"/>
          <p:cNvPicPr>
            <a:picLocks noChangeAspect="1"/>
          </p:cNvPicPr>
          <p:nvPr/>
        </p:nvPicPr>
        <p:blipFill>
          <a:blip r:embed="rId2"/>
          <a:stretch>
            <a:fillRect/>
          </a:stretch>
        </p:blipFill>
        <p:spPr>
          <a:xfrm>
            <a:off x="1379" y="0"/>
            <a:ext cx="9141242" cy="6858000"/>
          </a:xfrm>
          <a:prstGeom prst="rect">
            <a:avLst/>
          </a:prstGeom>
        </p:spPr>
      </p:pic>
    </p:spTree>
  </p:cSld>
  <p:clrMapOvr>
    <a:masterClrMapping/>
  </p:clrMapOvr>
  <p:transition advTm="5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85</a:t>
            </a:fld>
            <a:endParaRPr lang="en-US"/>
          </a:p>
        </p:txBody>
      </p:sp>
      <p:pic>
        <p:nvPicPr>
          <p:cNvPr id="3" name="Picture 2" descr="KP_Page_049.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86</a:t>
            </a:fld>
            <a:endParaRPr lang="en-US"/>
          </a:p>
        </p:txBody>
      </p:sp>
      <p:pic>
        <p:nvPicPr>
          <p:cNvPr id="3" name="Picture 2" descr="KP_Page_050.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87</a:t>
            </a:fld>
            <a:endParaRPr lang="en-US"/>
          </a:p>
        </p:txBody>
      </p:sp>
      <p:pic>
        <p:nvPicPr>
          <p:cNvPr id="6" name="Picture 5" descr="KP_Page_052.jpg"/>
          <p:cNvPicPr>
            <a:picLocks noChangeAspect="1"/>
          </p:cNvPicPr>
          <p:nvPr/>
        </p:nvPicPr>
        <p:blipFill>
          <a:blip r:embed="rId2"/>
          <a:stretch>
            <a:fillRect/>
          </a:stretch>
        </p:blipFill>
        <p:spPr>
          <a:xfrm>
            <a:off x="0" y="76200"/>
            <a:ext cx="9144000" cy="6858000"/>
          </a:xfrm>
          <a:prstGeom prst="rect">
            <a:avLst/>
          </a:prstGeom>
        </p:spPr>
      </p:pic>
    </p:spTree>
  </p:cSld>
  <p:clrMapOvr>
    <a:masterClrMapping/>
  </p:clrMapOvr>
  <p:transition advTm="5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600px-I_sas2_count.jpg"/>
          <p:cNvPicPr>
            <a:picLocks noGrp="1" noChangeAspect="1"/>
          </p:cNvPicPr>
          <p:nvPr>
            <p:ph idx="1"/>
          </p:nvPr>
        </p:nvPicPr>
        <p:blipFill>
          <a:blip r:embed="rId2"/>
          <a:srcRect l="-67691" r="-67691"/>
          <a:stretch>
            <a:fillRect/>
          </a:stretch>
        </p:blipFill>
        <p:spPr>
          <a:xfrm>
            <a:off x="-5791200" y="-5334000"/>
            <a:ext cx="22168825" cy="12192000"/>
          </a:xfrm>
        </p:spPr>
      </p:pic>
      <p:sp>
        <p:nvSpPr>
          <p:cNvPr id="2" name="Title 1"/>
          <p:cNvSpPr>
            <a:spLocks noGrp="1"/>
          </p:cNvSpPr>
          <p:nvPr>
            <p:ph type="title"/>
          </p:nvPr>
        </p:nvSpPr>
        <p:spPr>
          <a:xfrm>
            <a:off x="762000" y="152400"/>
            <a:ext cx="6724651" cy="801687"/>
          </a:xfrm>
        </p:spPr>
        <p:txBody>
          <a:bodyPr/>
          <a:lstStyle/>
          <a:p>
            <a:r>
              <a:rPr lang="en-US" dirty="0" smtClean="0"/>
              <a:t>Galaxy number counts in test of 3 year survey – “small area survey” = 100 deg^2</a:t>
            </a:r>
            <a:endParaRPr lang="en-US" dirty="0"/>
          </a:p>
        </p:txBody>
      </p:sp>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88</a:t>
            </a:fld>
            <a:endParaRPr lang="en-US"/>
          </a:p>
        </p:txBody>
      </p:sp>
    </p:spTree>
  </p:cSld>
  <p:clrMapOvr>
    <a:masterClrMapping/>
  </p:clrMapOvr>
  <p:transition advTm="5000"/>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highz.jpg"/>
          <p:cNvPicPr>
            <a:picLocks noGrp="1" noChangeAspect="1"/>
          </p:cNvPicPr>
          <p:nvPr>
            <p:ph idx="1"/>
          </p:nvPr>
        </p:nvPicPr>
        <p:blipFill>
          <a:blip r:embed="rId2"/>
          <a:srcRect l="-67691" r="-67691"/>
          <a:stretch>
            <a:fillRect/>
          </a:stretch>
        </p:blipFill>
        <p:spPr>
          <a:xfrm>
            <a:off x="-6858000" y="-7924800"/>
            <a:ext cx="26879700" cy="14782800"/>
          </a:xfrm>
        </p:spPr>
      </p:pic>
      <p:sp>
        <p:nvSpPr>
          <p:cNvPr id="2" name="Title 1"/>
          <p:cNvSpPr>
            <a:spLocks noGrp="1"/>
          </p:cNvSpPr>
          <p:nvPr>
            <p:ph type="title"/>
          </p:nvPr>
        </p:nvSpPr>
        <p:spPr/>
        <p:txBody>
          <a:bodyPr/>
          <a:lstStyle/>
          <a:p>
            <a:r>
              <a:rPr lang="en-US" dirty="0" smtClean="0"/>
              <a:t>First PS1 high </a:t>
            </a:r>
            <a:r>
              <a:rPr lang="en-US" dirty="0" err="1" smtClean="0"/>
              <a:t>z</a:t>
            </a:r>
            <a:r>
              <a:rPr lang="en-US" dirty="0" smtClean="0"/>
              <a:t> quasar </a:t>
            </a:r>
            <a:endParaRPr lang="en-US" dirty="0"/>
          </a:p>
        </p:txBody>
      </p:sp>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89</a:t>
            </a:fld>
            <a:endParaRPr lang="en-US"/>
          </a:p>
        </p:txBody>
      </p:sp>
    </p:spTree>
  </p:cSld>
  <p:clrMapOvr>
    <a:masterClrMapping/>
  </p:clrMapOvr>
  <p:transition advTm="5000"/>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2"/>
          </p:nvPr>
        </p:nvSpPr>
        <p:spPr>
          <a:noFill/>
        </p:spPr>
        <p:txBody>
          <a:bodyPr/>
          <a:lstStyle/>
          <a:p>
            <a:fld id="{4D84B5C9-E394-5D40-9828-E8AA91E422C5}" type="slidenum">
              <a:rPr lang="en-US"/>
              <a:pPr/>
              <a:t>9</a:t>
            </a:fld>
            <a:endParaRPr lang="en-US"/>
          </a:p>
        </p:txBody>
      </p:sp>
      <p:sp>
        <p:nvSpPr>
          <p:cNvPr id="114691" name="Title 1"/>
          <p:cNvSpPr>
            <a:spLocks noGrp="1"/>
          </p:cNvSpPr>
          <p:nvPr>
            <p:ph type="title" idx="4294967295"/>
          </p:nvPr>
        </p:nvSpPr>
        <p:spPr>
          <a:xfrm>
            <a:off x="914400" y="228600"/>
            <a:ext cx="7315200" cy="801687"/>
          </a:xfrm>
        </p:spPr>
        <p:txBody>
          <a:bodyPr lIns="92075" tIns="46038" rIns="92075" bIns="46038"/>
          <a:lstStyle/>
          <a:p>
            <a:pPr eaLnBrk="1" hangingPunct="1"/>
            <a:r>
              <a:rPr lang="en-US" dirty="0" smtClean="0"/>
              <a:t>3pi  sky coverage to Jan 1, 2012</a:t>
            </a:r>
            <a:br>
              <a:rPr lang="en-US" dirty="0" smtClean="0"/>
            </a:br>
            <a:r>
              <a:rPr lang="en-US" dirty="0" smtClean="0"/>
              <a:t> </a:t>
            </a:r>
          </a:p>
        </p:txBody>
      </p:sp>
      <p:sp>
        <p:nvSpPr>
          <p:cNvPr id="5" name="TextBox 4"/>
          <p:cNvSpPr txBox="1"/>
          <p:nvPr/>
        </p:nvSpPr>
        <p:spPr>
          <a:xfrm>
            <a:off x="3962400" y="6211669"/>
            <a:ext cx="1447800" cy="646331"/>
          </a:xfrm>
          <a:prstGeom prst="rect">
            <a:avLst/>
          </a:prstGeom>
          <a:noFill/>
        </p:spPr>
        <p:txBody>
          <a:bodyPr wrap="square" rtlCol="0">
            <a:spAutoFit/>
          </a:bodyPr>
          <a:lstStyle/>
          <a:p>
            <a:r>
              <a:rPr lang="en-US" dirty="0" err="1" smtClean="0"/>
              <a:t>g</a:t>
            </a:r>
            <a:r>
              <a:rPr lang="en-US" dirty="0" smtClean="0"/>
              <a:t> band</a:t>
            </a:r>
          </a:p>
          <a:p>
            <a:endParaRPr lang="en-US" dirty="0"/>
          </a:p>
        </p:txBody>
      </p:sp>
      <p:pic>
        <p:nvPicPr>
          <p:cNvPr id="7" name="Picture 6" descr="skyplotg.png"/>
          <p:cNvPicPr>
            <a:picLocks noChangeAspect="1"/>
          </p:cNvPicPr>
          <p:nvPr/>
        </p:nvPicPr>
        <p:blipFill>
          <a:blip r:embed="rId2"/>
          <a:stretch>
            <a:fillRect/>
          </a:stretch>
        </p:blipFill>
        <p:spPr>
          <a:xfrm>
            <a:off x="0" y="1143000"/>
            <a:ext cx="9144000" cy="4572000"/>
          </a:xfrm>
          <a:prstGeom prst="rect">
            <a:avLst/>
          </a:prstGeom>
        </p:spPr>
      </p:pic>
    </p:spTree>
  </p:cSld>
  <p:clrMapOvr>
    <a:masterClrMapping/>
  </p:clrMapOvr>
  <p:transition advTm="5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90</a:t>
            </a:fld>
            <a:endParaRPr lang="en-US"/>
          </a:p>
        </p:txBody>
      </p:sp>
      <p:pic>
        <p:nvPicPr>
          <p:cNvPr id="3" name="Picture 2" descr="KP_Page_053.jpg"/>
          <p:cNvPicPr>
            <a:picLocks noChangeAspect="1"/>
          </p:cNvPicPr>
          <p:nvPr/>
        </p:nvPicPr>
        <p:blipFill>
          <a:blip r:embed="rId2"/>
          <a:stretch>
            <a:fillRect/>
          </a:stretch>
        </p:blipFill>
        <p:spPr>
          <a:xfrm>
            <a:off x="0" y="197385"/>
            <a:ext cx="9144000" cy="6463229"/>
          </a:xfrm>
          <a:prstGeom prst="rect">
            <a:avLst/>
          </a:prstGeom>
        </p:spPr>
      </p:pic>
    </p:spTree>
  </p:cSld>
  <p:clrMapOvr>
    <a:masterClrMapping/>
  </p:clrMapOvr>
  <p:transition advTm="5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91</a:t>
            </a:fld>
            <a:endParaRPr lang="en-US"/>
          </a:p>
        </p:txBody>
      </p:sp>
      <p:pic>
        <p:nvPicPr>
          <p:cNvPr id="3" name="Picture 2" descr="KP_Page_054.jpg"/>
          <p:cNvPicPr>
            <a:picLocks noChangeAspect="1"/>
          </p:cNvPicPr>
          <p:nvPr/>
        </p:nvPicPr>
        <p:blipFill>
          <a:blip r:embed="rId2"/>
          <a:stretch>
            <a:fillRect/>
          </a:stretch>
        </p:blipFill>
        <p:spPr>
          <a:xfrm>
            <a:off x="0" y="197515"/>
            <a:ext cx="9144000" cy="6462969"/>
          </a:xfrm>
          <a:prstGeom prst="rect">
            <a:avLst/>
          </a:prstGeom>
        </p:spPr>
      </p:pic>
    </p:spTree>
  </p:cSld>
  <p:clrMapOvr>
    <a:masterClrMapping/>
  </p:clrMapOvr>
  <p:transition advTm="5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92</a:t>
            </a:fld>
            <a:endParaRPr lang="en-US"/>
          </a:p>
        </p:txBody>
      </p:sp>
      <p:pic>
        <p:nvPicPr>
          <p:cNvPr id="3" name="Picture 2" descr="KP_Page_055.jpg"/>
          <p:cNvPicPr>
            <a:picLocks noChangeAspect="1"/>
          </p:cNvPicPr>
          <p:nvPr/>
        </p:nvPicPr>
        <p:blipFill>
          <a:blip r:embed="rId2"/>
          <a:stretch>
            <a:fillRect/>
          </a:stretch>
        </p:blipFill>
        <p:spPr>
          <a:xfrm>
            <a:off x="0" y="196307"/>
            <a:ext cx="9144000" cy="6465386"/>
          </a:xfrm>
          <a:prstGeom prst="rect">
            <a:avLst/>
          </a:prstGeom>
        </p:spPr>
      </p:pic>
    </p:spTree>
  </p:cSld>
  <p:clrMapOvr>
    <a:masterClrMapping/>
  </p:clrMapOvr>
  <p:transition advTm="5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93</a:t>
            </a:fld>
            <a:endParaRPr lang="en-US"/>
          </a:p>
        </p:txBody>
      </p:sp>
      <p:pic>
        <p:nvPicPr>
          <p:cNvPr id="3" name="Picture 2" descr="KP_Page_056.jpg"/>
          <p:cNvPicPr>
            <a:picLocks noChangeAspect="1"/>
          </p:cNvPicPr>
          <p:nvPr/>
        </p:nvPicPr>
        <p:blipFill>
          <a:blip r:embed="rId2"/>
          <a:stretch>
            <a:fillRect/>
          </a:stretch>
        </p:blipFill>
        <p:spPr>
          <a:xfrm>
            <a:off x="0" y="198037"/>
            <a:ext cx="9144000" cy="6461926"/>
          </a:xfrm>
          <a:prstGeom prst="rect">
            <a:avLst/>
          </a:prstGeom>
        </p:spPr>
      </p:pic>
    </p:spTree>
  </p:cSld>
  <p:clrMapOvr>
    <a:masterClrMapping/>
  </p:clrMapOvr>
  <p:transition advTm="5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94</a:t>
            </a:fld>
            <a:endParaRPr lang="en-US"/>
          </a:p>
        </p:txBody>
      </p:sp>
      <p:pic>
        <p:nvPicPr>
          <p:cNvPr id="3" name="Picture 2" descr="KP_Page_059.jpg"/>
          <p:cNvPicPr>
            <a:picLocks noChangeAspect="1"/>
          </p:cNvPicPr>
          <p:nvPr/>
        </p:nvPicPr>
        <p:blipFill>
          <a:blip r:embed="rId2"/>
          <a:stretch>
            <a:fillRect/>
          </a:stretch>
        </p:blipFill>
        <p:spPr>
          <a:xfrm>
            <a:off x="0" y="198782"/>
            <a:ext cx="9144000" cy="6460435"/>
          </a:xfrm>
          <a:prstGeom prst="rect">
            <a:avLst/>
          </a:prstGeom>
        </p:spPr>
      </p:pic>
    </p:spTree>
  </p:cSld>
  <p:clrMapOvr>
    <a:masterClrMapping/>
  </p:clrMapOvr>
  <p:transition advTm="5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95</a:t>
            </a:fld>
            <a:endParaRPr lang="en-US"/>
          </a:p>
        </p:txBody>
      </p:sp>
      <p:pic>
        <p:nvPicPr>
          <p:cNvPr id="3" name="Picture 2" descr="KP_Page_060.jpg"/>
          <p:cNvPicPr>
            <a:picLocks noChangeAspect="1"/>
          </p:cNvPicPr>
          <p:nvPr/>
        </p:nvPicPr>
        <p:blipFill>
          <a:blip r:embed="rId2"/>
          <a:stretch>
            <a:fillRect/>
          </a:stretch>
        </p:blipFill>
        <p:spPr>
          <a:xfrm>
            <a:off x="0" y="198275"/>
            <a:ext cx="9144000" cy="6461449"/>
          </a:xfrm>
          <a:prstGeom prst="rect">
            <a:avLst/>
          </a:prstGeom>
        </p:spPr>
      </p:pic>
    </p:spTree>
  </p:cSld>
  <p:clrMapOvr>
    <a:masterClrMapping/>
  </p:clrMapOvr>
  <p:transition advTm="5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96</a:t>
            </a:fld>
            <a:endParaRPr lang="en-US"/>
          </a:p>
        </p:txBody>
      </p:sp>
      <p:pic>
        <p:nvPicPr>
          <p:cNvPr id="3" name="Picture 2" descr="KP_Page_062.jpg"/>
          <p:cNvPicPr>
            <a:picLocks noChangeAspect="1"/>
          </p:cNvPicPr>
          <p:nvPr/>
        </p:nvPicPr>
        <p:blipFill>
          <a:blip r:embed="rId2"/>
          <a:stretch>
            <a:fillRect/>
          </a:stretch>
        </p:blipFill>
        <p:spPr>
          <a:xfrm>
            <a:off x="134470" y="0"/>
            <a:ext cx="8875059" cy="6858000"/>
          </a:xfrm>
          <a:prstGeom prst="rect">
            <a:avLst/>
          </a:prstGeom>
        </p:spPr>
      </p:pic>
    </p:spTree>
  </p:cSld>
  <p:clrMapOvr>
    <a:masterClrMapping/>
  </p:clrMapOvr>
  <p:transition advTm="5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97</a:t>
            </a:fld>
            <a:endParaRPr lang="en-US"/>
          </a:p>
        </p:txBody>
      </p:sp>
      <p:pic>
        <p:nvPicPr>
          <p:cNvPr id="3" name="Picture 2" descr="KP_Page_063.jpg"/>
          <p:cNvPicPr>
            <a:picLocks noChangeAspect="1"/>
          </p:cNvPicPr>
          <p:nvPr/>
        </p:nvPicPr>
        <p:blipFill>
          <a:blip r:embed="rId2"/>
          <a:stretch>
            <a:fillRect/>
          </a:stretch>
        </p:blipFill>
        <p:spPr>
          <a:xfrm>
            <a:off x="135769" y="0"/>
            <a:ext cx="8872462" cy="6858000"/>
          </a:xfrm>
          <a:prstGeom prst="rect">
            <a:avLst/>
          </a:prstGeom>
        </p:spPr>
      </p:pic>
    </p:spTree>
  </p:cSld>
  <p:clrMapOvr>
    <a:masterClrMapping/>
  </p:clrMapOvr>
  <p:transition advTm="5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98</a:t>
            </a:fld>
            <a:endParaRPr lang="en-US"/>
          </a:p>
        </p:txBody>
      </p:sp>
      <p:pic>
        <p:nvPicPr>
          <p:cNvPr id="3" name="Picture 2" descr="KP_Page_064.jpg"/>
          <p:cNvPicPr>
            <a:picLocks noChangeAspect="1"/>
          </p:cNvPicPr>
          <p:nvPr/>
        </p:nvPicPr>
        <p:blipFill>
          <a:blip r:embed="rId2"/>
          <a:stretch>
            <a:fillRect/>
          </a:stretch>
        </p:blipFill>
        <p:spPr>
          <a:xfrm>
            <a:off x="134470" y="0"/>
            <a:ext cx="8875059" cy="6858000"/>
          </a:xfrm>
          <a:prstGeom prst="rect">
            <a:avLst/>
          </a:prstGeom>
        </p:spPr>
      </p:pic>
    </p:spTree>
  </p:cSld>
  <p:clrMapOvr>
    <a:masterClrMapping/>
  </p:clrMapOvr>
  <p:transition advTm="5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0D240C-33C8-1741-AD15-FB4CECA4AA9F}" type="slidenum">
              <a:rPr lang="en-US" smtClean="0"/>
              <a:pPr>
                <a:defRPr/>
              </a:pPr>
              <a:t>99</a:t>
            </a:fld>
            <a:endParaRPr lang="en-US"/>
          </a:p>
        </p:txBody>
      </p:sp>
      <p:pic>
        <p:nvPicPr>
          <p:cNvPr id="3" name="Picture 2" descr="KP_Page_065.jpg"/>
          <p:cNvPicPr>
            <a:picLocks noChangeAspect="1"/>
          </p:cNvPicPr>
          <p:nvPr/>
        </p:nvPicPr>
        <p:blipFill>
          <a:blip r:embed="rId2"/>
          <a:stretch>
            <a:fillRect/>
          </a:stretch>
        </p:blipFill>
        <p:spPr>
          <a:xfrm>
            <a:off x="134470" y="0"/>
            <a:ext cx="8875059" cy="6858000"/>
          </a:xfrm>
          <a:prstGeom prst="rect">
            <a:avLst/>
          </a:prstGeom>
        </p:spPr>
      </p:pic>
    </p:spTree>
  </p:cSld>
  <p:clrMapOvr>
    <a:masterClrMapping/>
  </p:clrMapOvr>
  <p:transition advTm="5000"/>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23973</TotalTime>
  <Words>2116</Words>
  <Application>Microsoft PowerPoint</Application>
  <PresentationFormat>On-screen Show (4:3)</PresentationFormat>
  <Paragraphs>417</Paragraphs>
  <Slides>119</Slides>
  <Notes>12</Notes>
  <HiddenSlides>0</HiddenSlides>
  <MMClips>0</MMClips>
  <ScaleCrop>false</ScaleCrop>
  <HeadingPairs>
    <vt:vector size="4" baseType="variant">
      <vt:variant>
        <vt:lpstr>Design Template</vt:lpstr>
      </vt:variant>
      <vt:variant>
        <vt:i4>1</vt:i4>
      </vt:variant>
      <vt:variant>
        <vt:lpstr>Slide Titles</vt:lpstr>
      </vt:variant>
      <vt:variant>
        <vt:i4>119</vt:i4>
      </vt:variant>
    </vt:vector>
  </HeadingPairs>
  <TitlesOfParts>
    <vt:vector size="120" baseType="lpstr">
      <vt:lpstr>Default Design</vt:lpstr>
      <vt:lpstr>Slide 1</vt:lpstr>
      <vt:lpstr>The PS1 System    </vt:lpstr>
      <vt:lpstr>PS1 Effective area per bandpass</vt:lpstr>
      <vt:lpstr>PS1 and Comparison Surveys</vt:lpstr>
      <vt:lpstr>3pi  sky coverage to March 1, 2012  </vt:lpstr>
      <vt:lpstr>3pi  sky coverage to Mar 1, 2012  </vt:lpstr>
      <vt:lpstr>3pi  sky coverage to Mar 1, 2012  </vt:lpstr>
      <vt:lpstr>3pi  sky coverage to Mar 1, 2012  </vt:lpstr>
      <vt:lpstr>3pi  sky coverage to Jan 1, 2012  </vt:lpstr>
      <vt:lpstr>Ecliptic plane coverage to Mar 1, 2012  </vt:lpstr>
      <vt:lpstr>Total 3pi  sky coverage to Mar 1, 2012  </vt:lpstr>
      <vt:lpstr>MD04 – comparison of template and convolved</vt:lpstr>
      <vt:lpstr>Slide 13</vt:lpstr>
      <vt:lpstr>Slide 14</vt:lpstr>
      <vt:lpstr>PS1 zero-point rms milli-mags (Jan 2012)</vt:lpstr>
      <vt:lpstr>Slide 16</vt:lpstr>
      <vt:lpstr>The PS1 System</vt:lpstr>
      <vt:lpstr> PS1 is located at 10,100 ft at Haleakala Observatories, Maui, HI</vt:lpstr>
      <vt:lpstr>PS-1 Optical Desgin:  Ritchey-Chretien with 3 element Wide Field Corrector </vt:lpstr>
      <vt:lpstr>Slide 20</vt:lpstr>
      <vt:lpstr>PS1 Optical Elements: Mirrors</vt:lpstr>
      <vt:lpstr>Corrector Optics</vt:lpstr>
      <vt:lpstr>PS1 Filter Mechanism  and interference filters</vt:lpstr>
      <vt:lpstr>PS1 Precision Large Aperture Twin Blade Shutter</vt:lpstr>
      <vt:lpstr>Integration of Upper Cass Core, L1, L2</vt:lpstr>
      <vt:lpstr>1.4 Gigapixel  Camera  Assembly with L3 Corrector Lens as Dewar Window</vt:lpstr>
      <vt:lpstr>Slide 27</vt:lpstr>
      <vt:lpstr>Slide 28</vt:lpstr>
      <vt:lpstr>PS1 Calibration Unit – back illuminated screen with projector fiber fed from NIST tunable laser - Measure the system throughtput as a function of wavelength for every pixel every day. </vt:lpstr>
      <vt:lpstr>PS1 Calibration Screen (Chris Stubbs + NIST)  Illuminate a screen with monochromatic light from NIST laser  that can be tuned over the  entire 400nm-1020nm wavelength range of PS1  Measure the system throughtput as a function of wavelength for every pixel.    Monitor with with white light flats.   -&gt;improved calibration</vt:lpstr>
      <vt:lpstr>PS1 Remote Operations Center</vt:lpstr>
      <vt:lpstr>Tonry’s Orthogonal Transfer Arrays</vt:lpstr>
      <vt:lpstr>The PS1  Focal  Plane</vt:lpstr>
      <vt:lpstr>GPC1 Focal Plane and “Image’’ Format</vt:lpstr>
      <vt:lpstr>3pi Survey Observing Strategy : Extensive Dithers</vt:lpstr>
      <vt:lpstr>Observing Strategy : Extensive Dithers</vt:lpstr>
      <vt:lpstr>Slide 37</vt:lpstr>
      <vt:lpstr>Image Processing Pipeline  (IPP)</vt:lpstr>
      <vt:lpstr>Slide 39</vt:lpstr>
      <vt:lpstr>What are the stressing aspects of the problem?</vt:lpstr>
      <vt:lpstr> PSPS – relational hierarchical database</vt:lpstr>
      <vt:lpstr>Pan-STARRS Data Flow</vt:lpstr>
      <vt:lpstr>Original DRM “stripe” sky pattern and 2 month cadence for opposition fields, bands g, r, and i </vt:lpstr>
      <vt:lpstr>DRM 3.0 “Wing” coverage</vt:lpstr>
      <vt:lpstr>MDRM “Brickwall” pattern</vt:lpstr>
      <vt:lpstr>MDRM Opposition Coverage </vt:lpstr>
      <vt:lpstr>MDRM Opposition  cadence</vt:lpstr>
      <vt:lpstr>No. of Epochs in 3pi  Opposition Survey</vt:lpstr>
      <vt:lpstr>“wings” at solar elongation 120 observed as multicolor quads whenever possible, especially on the ecliptic</vt:lpstr>
      <vt:lpstr>Slide 50</vt:lpstr>
      <vt:lpstr>Slide 51</vt:lpstr>
      <vt:lpstr>Slide 52</vt:lpstr>
      <vt:lpstr>Updated  Rendering  of  PS2  Observatory  Interior  (from  M3 Eng.)</vt:lpstr>
      <vt:lpstr>Proposed  Telescope  from  PS2  Vendor  AMOS (Belgium)</vt:lpstr>
      <vt:lpstr>Slide 55</vt:lpstr>
      <vt:lpstr>Slide 56</vt:lpstr>
      <vt:lpstr>Slide 57</vt:lpstr>
      <vt:lpstr>Slide 58</vt:lpstr>
      <vt:lpstr>Slide 59</vt:lpstr>
      <vt:lpstr>Slide 60</vt:lpstr>
      <vt:lpstr>Slide 61</vt:lpstr>
      <vt:lpstr>Slide 62</vt:lpstr>
      <vt:lpstr>Slide 63</vt:lpstr>
      <vt:lpstr>Slide 64</vt:lpstr>
      <vt:lpstr>Slide 65</vt:lpstr>
      <vt:lpstr>Parallax and Proper motion of BD</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Galaxy number counts in test of 3 year survey – “small area survey” = 100 deg^2</vt:lpstr>
      <vt:lpstr>First PS1 high z quasar </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vector>
  </TitlesOfParts>
  <Company>University of Hawaii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dc:title>
  <dc:creator>William Burgett</dc:creator>
  <cp:lastModifiedBy>Kenneth Chambers</cp:lastModifiedBy>
  <cp:revision>719</cp:revision>
  <cp:lastPrinted>2007-12-10T18:47:38Z</cp:lastPrinted>
  <dcterms:created xsi:type="dcterms:W3CDTF">2012-03-14T23:12:18Z</dcterms:created>
  <dcterms:modified xsi:type="dcterms:W3CDTF">2012-03-15T05:59:28Z</dcterms:modified>
</cp:coreProperties>
</file>