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285" r:id="rId3"/>
    <p:sldId id="259" r:id="rId4"/>
    <p:sldId id="260" r:id="rId5"/>
    <p:sldId id="286" r:id="rId6"/>
    <p:sldId id="282" r:id="rId7"/>
    <p:sldId id="265" r:id="rId8"/>
    <p:sldId id="287" r:id="rId9"/>
    <p:sldId id="298" r:id="rId10"/>
    <p:sldId id="302" r:id="rId11"/>
    <p:sldId id="300" r:id="rId12"/>
    <p:sldId id="301" r:id="rId13"/>
    <p:sldId id="270" r:id="rId14"/>
    <p:sldId id="303" r:id="rId15"/>
    <p:sldId id="304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0977" autoAdjust="0"/>
  </p:normalViewPr>
  <p:slideViewPr>
    <p:cSldViewPr snapToGrid="0" snapToObjects="1">
      <p:cViewPr>
        <p:scale>
          <a:sx n="108" d="100"/>
          <a:sy n="108" d="100"/>
        </p:scale>
        <p:origin x="-1640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DE356-DEB4-A64A-8FB0-FAEAE5BA640F}" type="datetimeFigureOut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8D69E-647E-254E-ACDD-C6F977ADF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748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CACE-3C13-214E-B5E2-71345CAACCDE}" type="datetimeFigureOut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BA57-1D09-1745-9934-68716084F7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625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 I talk about my study.</a:t>
            </a:r>
          </a:p>
          <a:p>
            <a:r>
              <a:rPr kumimoji="1" lang="en-US" altLang="ja-JP" dirty="0" smtClean="0"/>
              <a:t>My study is based on ground-based</a:t>
            </a:r>
            <a:r>
              <a:rPr kumimoji="1" lang="en-US" altLang="ja-JP" baseline="0" dirty="0" smtClean="0"/>
              <a:t> observations for Io’s volcanic activity and Io’s atmospheric escape.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26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 detection of heavy ions was by ground-based observations by </a:t>
            </a:r>
            <a:r>
              <a:rPr kumimoji="1" lang="en-US" altLang="ja-JP" dirty="0" err="1" smtClean="0"/>
              <a:t>Kupo</a:t>
            </a:r>
            <a:r>
              <a:rPr kumimoji="1" lang="en-US" altLang="ja-JP" dirty="0" smtClean="0"/>
              <a:t> et al.</a:t>
            </a:r>
            <a:r>
              <a:rPr kumimoji="1" lang="en-US" altLang="ja-JP" baseline="0" dirty="0" smtClean="0"/>
              <a:t> from  Tel Aviv university. </a:t>
            </a:r>
          </a:p>
          <a:p>
            <a:r>
              <a:rPr kumimoji="1" lang="en-US" altLang="ja-JP" baseline="0" dirty="0" smtClean="0"/>
              <a:t>This observation was made in 1975, this was before the encounter of Voyager 1 at Jupiter.</a:t>
            </a:r>
          </a:p>
          <a:p>
            <a:r>
              <a:rPr kumimoji="1" lang="en-US" altLang="ja-JP" baseline="0" dirty="0" smtClean="0"/>
              <a:t>But anyway, heavy ions in Jupiter’s magnetosphere has been known before the Voyager. </a:t>
            </a:r>
          </a:p>
          <a:p>
            <a:r>
              <a:rPr kumimoji="1" lang="en-US" altLang="ja-JP" baseline="0" dirty="0" smtClean="0"/>
              <a:t>I don’t know why this team disappeared from the history of Jupiter’s magnetosphere.</a:t>
            </a:r>
          </a:p>
          <a:p>
            <a:r>
              <a:rPr kumimoji="1" lang="en-US" altLang="ja-JP" baseline="0" dirty="0" smtClean="0"/>
              <a:t>But their work showed that ground-based observations can be forerunner of spacecraft.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06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Volcanoes</a:t>
            </a:r>
            <a:r>
              <a:rPr kumimoji="1" lang="en-US" altLang="ja-JP" baseline="0" dirty="0" smtClean="0"/>
              <a:t> on Io produce gas, and it becomes Io’s atmosphere.</a:t>
            </a:r>
          </a:p>
          <a:p>
            <a:r>
              <a:rPr kumimoji="1" lang="en-US" altLang="ja-JP" baseline="0" dirty="0" smtClean="0"/>
              <a:t>This atmosphere is ionized and becomes </a:t>
            </a:r>
            <a:r>
              <a:rPr kumimoji="1" lang="en-US" altLang="ja-JP" baseline="0" dirty="0" err="1" smtClean="0"/>
              <a:t>ionospheric</a:t>
            </a:r>
            <a:r>
              <a:rPr kumimoji="1" lang="en-US" altLang="ja-JP" baseline="0" dirty="0" smtClean="0"/>
              <a:t> plasma.</a:t>
            </a:r>
          </a:p>
          <a:p>
            <a:r>
              <a:rPr kumimoji="1" lang="en-US" altLang="ja-JP" baseline="0" dirty="0" smtClean="0"/>
              <a:t>This plasma is picked up by Jupiter’s co-rotating magnetic fields.</a:t>
            </a:r>
          </a:p>
          <a:p>
            <a:r>
              <a:rPr kumimoji="1" lang="en-US" altLang="ja-JP" baseline="0" dirty="0" smtClean="0"/>
              <a:t>Then it becomes Jupiter’s </a:t>
            </a:r>
            <a:r>
              <a:rPr kumimoji="1" lang="en-US" altLang="ja-JP" baseline="0" dirty="0" err="1" smtClean="0"/>
              <a:t>magnetospheric</a:t>
            </a:r>
            <a:r>
              <a:rPr kumimoji="1" lang="en-US" altLang="ja-JP" baseline="0" dirty="0" smtClean="0"/>
              <a:t> plasma.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17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Not only as a</a:t>
            </a:r>
            <a:r>
              <a:rPr kumimoji="1" lang="en-US" altLang="ja-JP" baseline="0" dirty="0" smtClean="0"/>
              <a:t> plasma source, Io is important as a source of the neutrals.</a:t>
            </a:r>
          </a:p>
          <a:p>
            <a:r>
              <a:rPr kumimoji="1" lang="en-US" altLang="ja-JP" baseline="0" dirty="0" smtClean="0"/>
              <a:t>This is an image of D line emissions from neutral sodium clouds around Jupiter.</a:t>
            </a:r>
          </a:p>
          <a:p>
            <a:r>
              <a:rPr kumimoji="1" lang="en-US" altLang="ja-JP" baseline="0" dirty="0" smtClean="0"/>
              <a:t>The size of this image is 1,000 </a:t>
            </a:r>
            <a:r>
              <a:rPr kumimoji="1" lang="en-US" altLang="ja-JP" baseline="0" dirty="0" err="1" smtClean="0"/>
              <a:t>jovian</a:t>
            </a:r>
            <a:r>
              <a:rPr kumimoji="1" lang="en-US" altLang="ja-JP" baseline="0" dirty="0" smtClean="0"/>
              <a:t> radii. </a:t>
            </a:r>
          </a:p>
          <a:p>
            <a:r>
              <a:rPr kumimoji="1" lang="en-US" altLang="ja-JP" baseline="0" dirty="0" smtClean="0"/>
              <a:t>This means these sodium atoms have enough velocity to escape from Jupiter’s gravitational sphere.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Io’s volcanic gas, sodium chloride is included.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These become sodium chloride ions in the ionosphere. </a:t>
            </a:r>
          </a:p>
          <a:p>
            <a:r>
              <a:rPr kumimoji="1" lang="en-US" altLang="ja-JP" baseline="0" dirty="0" smtClean="0"/>
              <a:t>Then they go into Io plasma torus. </a:t>
            </a:r>
          </a:p>
          <a:p>
            <a:r>
              <a:rPr kumimoji="1" lang="en-US" altLang="ja-JP" baseline="0" dirty="0" smtClean="0"/>
              <a:t>In this torus, they collide with ambient electrons.</a:t>
            </a:r>
          </a:p>
          <a:p>
            <a:r>
              <a:rPr kumimoji="1" lang="en-US" altLang="ja-JP" baseline="0" dirty="0" smtClean="0"/>
              <a:t>Then fast sodium atoms are produced. And they form this sodium nebula.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69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75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17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5FAD-76E1-5A46-8BF5-9BA061D85891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70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C012-A3BE-9F4D-B13F-4FB1049789C2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9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211D-A526-0B4F-A45A-5E470DF5C0E0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42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87F5-FABD-1549-A519-B71DEF9C4874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54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9E11-83FD-F74F-9274-AA71084F2E93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19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35B5-94D4-0649-8F0C-062B70F16696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6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9CB-D50D-5C4D-B953-73BCF15D6C1D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68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10A7-D9C1-544C-B2EF-F0F964ECFE1A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20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C82-517B-8048-97C5-8029927C96BD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35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BD35-20F3-B44B-BA35-F635A89C7DF7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52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6B55-D57A-0044-8507-B4B7BD29410C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89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2">
                <a:lumMod val="50000"/>
              </a:schemeClr>
            </a:gs>
            <a:gs pos="100000">
              <a:srgbClr val="00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6618-823A-D347-87D7-DDA7BCF24270}" type="datetime1">
              <a:rPr kumimoji="1" lang="ja-JP" altLang="en-US" smtClean="0"/>
              <a:t>13/03/14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05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0" y="-23516"/>
            <a:ext cx="12420600" cy="694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9701" y="1352622"/>
            <a:ext cx="568125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Mid-infrared observations of Io’s volcanic activity from the ground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587" y="4159747"/>
            <a:ext cx="9899650" cy="159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200" dirty="0" err="1" smtClean="0">
                <a:solidFill>
                  <a:srgbClr val="FFFFFF"/>
                </a:solidFill>
              </a:rPr>
              <a:t>Mizuki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</a:rPr>
              <a:t>Yoneda</a:t>
            </a:r>
            <a:endParaRPr lang="en-US" sz="2200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Planetary Plasma and Atmospheric Research Center</a:t>
            </a:r>
          </a:p>
          <a:p>
            <a:pPr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Graduate School of Science, Tohoku University, Japan </a:t>
            </a:r>
          </a:p>
          <a:p>
            <a:pPr>
              <a:defRPr/>
            </a:pPr>
            <a:endParaRPr lang="en-US" sz="2200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Takashi Miyata</a:t>
            </a:r>
          </a:p>
          <a:p>
            <a:pPr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Institute of Astronomy, the University of Tokyo</a:t>
            </a:r>
            <a:r>
              <a:rPr lang="en-US" sz="2200" smtClean="0">
                <a:solidFill>
                  <a:srgbClr val="FFFFFF"/>
                </a:solidFill>
              </a:rPr>
              <a:t>, Japan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714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056"/>
            <a:ext cx="9144000" cy="47098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3056"/>
            <a:ext cx="9144000" cy="33986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765" y="1443056"/>
            <a:ext cx="504235" cy="4709890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658497" y="3786157"/>
            <a:ext cx="505632" cy="1340440"/>
          </a:xfrm>
          <a:prstGeom prst="line">
            <a:avLst/>
          </a:prstGeom>
          <a:ln w="152400">
            <a:solidFill>
              <a:srgbClr val="0000FF"/>
            </a:solidFill>
            <a:headEnd/>
            <a:tailEnd type="triangl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623" y="5067807"/>
            <a:ext cx="177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FF"/>
                </a:solidFill>
              </a:rPr>
              <a:t>Loki</a:t>
            </a:r>
            <a:endParaRPr kumimoji="1" lang="ja-JP" altLang="en-US" sz="2800" dirty="0">
              <a:solidFill>
                <a:srgbClr val="FFFFFF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140116" y="1443056"/>
            <a:ext cx="23518" cy="470989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599207" y="646702"/>
            <a:ext cx="53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FF"/>
                </a:solidFill>
              </a:rPr>
              <a:t>どうやら、</a:t>
            </a:r>
            <a:r>
              <a:rPr kumimoji="1" lang="en-US" altLang="ja-JP" sz="2400" dirty="0" smtClean="0">
                <a:solidFill>
                  <a:srgbClr val="FFFFFF"/>
                </a:solidFill>
              </a:rPr>
              <a:t>Daedalus </a:t>
            </a:r>
            <a:r>
              <a:rPr kumimoji="1" lang="ja-JP" altLang="en-US" sz="2400" dirty="0" smtClean="0">
                <a:solidFill>
                  <a:srgbClr val="FFFFFF"/>
                </a:solidFill>
              </a:rPr>
              <a:t>という火山らしい。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4623" y="82308"/>
            <a:ext cx="483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</a:rPr>
              <a:t>Loki </a:t>
            </a:r>
            <a:r>
              <a:rPr kumimoji="1" lang="ja-JP" altLang="en-US" sz="2400" dirty="0" smtClean="0">
                <a:solidFill>
                  <a:srgbClr val="FFFFFF"/>
                </a:solidFill>
              </a:rPr>
              <a:t>なのか？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623" y="6152946"/>
            <a:ext cx="773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</a:rPr>
              <a:t>Keck </a:t>
            </a:r>
            <a:r>
              <a:rPr kumimoji="1" lang="ja-JP" altLang="en-US" sz="2400" dirty="0" smtClean="0">
                <a:solidFill>
                  <a:srgbClr val="FFFFFF"/>
                </a:solidFill>
              </a:rPr>
              <a:t>による</a:t>
            </a:r>
            <a:r>
              <a:rPr kumimoji="1" lang="en-US" altLang="ja-JP" sz="2400" dirty="0" smtClean="0">
                <a:solidFill>
                  <a:srgbClr val="FFFFFF"/>
                </a:solidFill>
              </a:rPr>
              <a:t>L-band </a:t>
            </a:r>
            <a:r>
              <a:rPr lang="ja-JP" altLang="en-US" sz="2400" dirty="0" smtClean="0">
                <a:solidFill>
                  <a:srgbClr val="FFFFFF"/>
                </a:solidFill>
              </a:rPr>
              <a:t>イオ、火山マップ</a:t>
            </a:r>
            <a:r>
              <a:rPr lang="en-US" altLang="ja-JP" sz="2400" dirty="0" smtClean="0">
                <a:solidFill>
                  <a:srgbClr val="FFFFFF"/>
                </a:solidFill>
              </a:rPr>
              <a:t> (</a:t>
            </a:r>
            <a:r>
              <a:rPr lang="en-US" altLang="ja-JP" sz="2400" dirty="0" err="1" smtClean="0">
                <a:solidFill>
                  <a:srgbClr val="FFFFFF"/>
                </a:solidFill>
              </a:rPr>
              <a:t>Marchis</a:t>
            </a:r>
            <a:r>
              <a:rPr lang="en-US" altLang="ja-JP" sz="2400" dirty="0" smtClean="0">
                <a:solidFill>
                  <a:srgbClr val="FFFFFF"/>
                </a:solidFill>
              </a:rPr>
              <a:t> et al., 2005)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5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63203" y="0"/>
            <a:ext cx="209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Discussion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28456" y="593770"/>
            <a:ext cx="482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What volcano is the most likely?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551" y="1983306"/>
            <a:ext cx="820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Hotspot at 281 ± 6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deg</a:t>
            </a:r>
            <a:r>
              <a:rPr lang="en-US" altLang="ja-JP" sz="2400" dirty="0" smtClean="0">
                <a:solidFill>
                  <a:schemeClr val="bg1"/>
                </a:solidFill>
              </a:rPr>
              <a:t> long &amp; 18 ± 3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deg</a:t>
            </a:r>
            <a:r>
              <a:rPr lang="en-US" altLang="ja-JP" sz="2400" dirty="0" smtClean="0">
                <a:solidFill>
                  <a:schemeClr val="bg1"/>
                </a:solidFill>
              </a:rPr>
              <a:t> N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lat</a:t>
            </a:r>
            <a:r>
              <a:rPr lang="en-US" altLang="ja-JP" sz="2400" dirty="0" smtClean="0">
                <a:solidFill>
                  <a:schemeClr val="bg1"/>
                </a:solidFill>
              </a:rPr>
              <a:t> was seen in data from Voyager 1, Galileo, and Keck. (e.g.,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Veeder</a:t>
            </a:r>
            <a:r>
              <a:rPr lang="en-US" altLang="ja-JP" sz="2400" dirty="0" smtClean="0">
                <a:solidFill>
                  <a:schemeClr val="bg1"/>
                </a:solidFill>
              </a:rPr>
              <a:t> et al. 2011)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図 6" descr="daedal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1" y="3256416"/>
            <a:ext cx="3270393" cy="346505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57805" y="1330936"/>
            <a:ext cx="485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</a:rPr>
              <a:t>Hotspot named “Daedalus”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93968" y="1330936"/>
            <a:ext cx="8392832" cy="1643902"/>
          </a:xfrm>
          <a:prstGeom prst="roundRect">
            <a:avLst>
              <a:gd name="adj" fmla="val 51"/>
            </a:avLst>
          </a:prstGeom>
          <a:noFill/>
          <a:ln w="1905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62644" y="5128817"/>
            <a:ext cx="4856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FFFF"/>
                </a:solidFill>
              </a:rPr>
              <a:t>Fig. 13. Visible image of Daedalus taken by the Galileo spacecraft (</a:t>
            </a:r>
            <a:r>
              <a:rPr lang="en-US" altLang="ja-JP" sz="2000" dirty="0" err="1" smtClean="0">
                <a:solidFill>
                  <a:srgbClr val="FFFFFF"/>
                </a:solidFill>
              </a:rPr>
              <a:t>Veeder</a:t>
            </a:r>
            <a:r>
              <a:rPr lang="en-US" altLang="ja-JP" sz="2000" dirty="0" smtClean="0">
                <a:solidFill>
                  <a:srgbClr val="FFFFFF"/>
                </a:solidFill>
              </a:rPr>
              <a:t> et al., 2011).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6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 descr="io_2011_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88" y="2278003"/>
            <a:ext cx="4134714" cy="3013207"/>
          </a:xfrm>
          <a:prstGeom prst="rect">
            <a:avLst/>
          </a:prstGeom>
        </p:spPr>
      </p:pic>
      <p:pic>
        <p:nvPicPr>
          <p:cNvPr id="3" name="図 2" descr="howel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190"/>
            <a:ext cx="5215656" cy="2135212"/>
          </a:xfrm>
          <a:prstGeom prst="rect">
            <a:avLst/>
          </a:prstGeom>
        </p:spPr>
      </p:pic>
      <p:pic>
        <p:nvPicPr>
          <p:cNvPr id="4" name="図 3" descr="howel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96534"/>
            <a:ext cx="5215657" cy="565452"/>
          </a:xfrm>
          <a:prstGeom prst="rect">
            <a:avLst/>
          </a:prstGeom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395745" y="1940108"/>
            <a:ext cx="0" cy="486419"/>
          </a:xfrm>
          <a:prstGeom prst="line">
            <a:avLst/>
          </a:prstGeom>
          <a:noFill/>
          <a:ln w="108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572691" y="1940108"/>
            <a:ext cx="0" cy="486419"/>
          </a:xfrm>
          <a:prstGeom prst="line">
            <a:avLst/>
          </a:prstGeom>
          <a:noFill/>
          <a:ln w="108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0058" y="1484629"/>
            <a:ext cx="132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</a:rPr>
              <a:t>Loki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02491" y="1488502"/>
            <a:ext cx="132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FF"/>
                </a:solidFill>
              </a:rPr>
              <a:t>Daedalus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86820" y="-17658"/>
            <a:ext cx="209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Discussion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2575" y="717206"/>
            <a:ext cx="779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FF"/>
                </a:solidFill>
              </a:rPr>
              <a:t>The flux seen in Daedalus is comparable to that of Loki!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53" y="5056048"/>
            <a:ext cx="484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FF"/>
                </a:solidFill>
              </a:rPr>
              <a:t>Fig. 14.  </a:t>
            </a:r>
            <a:r>
              <a:rPr lang="en-US" altLang="ja-JP" sz="2000" dirty="0" smtClean="0">
                <a:solidFill>
                  <a:srgbClr val="FFFFFF"/>
                </a:solidFill>
              </a:rPr>
              <a:t>Radiance of Io at 8.7 microns observed from IRTF as a function of the longitude in periods of 1983-1993 and 1999 (Howell et al., 2000).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20850" y="5326484"/>
            <a:ext cx="379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FFFF"/>
                </a:solidFill>
              </a:rPr>
              <a:t>Fig. 10. Radiance of Io at 8.9 microns obtained in this work.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0157" y="89902"/>
            <a:ext cx="152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Summary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1107" y="843829"/>
            <a:ext cx="89014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</a:rPr>
              <a:t>We found an enhancement in Daedalus activity in 2011.</a:t>
            </a:r>
          </a:p>
          <a:p>
            <a:endParaRPr lang="en-US" altLang="ja-JP" sz="2200" dirty="0">
              <a:solidFill>
                <a:schemeClr val="bg1"/>
              </a:solidFill>
            </a:endParaRPr>
          </a:p>
          <a:p>
            <a:r>
              <a:rPr kumimoji="1" lang="en-US" altLang="ja-JP" sz="2200" dirty="0" smtClean="0">
                <a:solidFill>
                  <a:schemeClr val="bg1"/>
                </a:solidFill>
              </a:rPr>
              <a:t>Daedalus had believed to be much less powerful volcano than Loki. </a:t>
            </a:r>
          </a:p>
          <a:p>
            <a:endParaRPr lang="en-US" altLang="ja-JP" sz="2200" dirty="0">
              <a:solidFill>
                <a:schemeClr val="bg1"/>
              </a:solidFill>
            </a:endParaRPr>
          </a:p>
          <a:p>
            <a:r>
              <a:rPr kumimoji="1" lang="en-US" altLang="ja-JP" sz="2200" dirty="0" smtClean="0">
                <a:solidFill>
                  <a:schemeClr val="bg1"/>
                </a:solidFill>
              </a:rPr>
              <a:t>However, the radiance from Daedalus was very comparable to that of Loki.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8045" y="3292313"/>
            <a:ext cx="79842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FF"/>
                </a:solidFill>
              </a:rPr>
              <a:t>Volcanic activity on Io has been observed by the spacecraft and large telescopes ( Voyager, Galileo, New Horizons, HST, KECK, IRTF and etc. ) 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749005" y="5205139"/>
            <a:ext cx="626783" cy="0"/>
          </a:xfrm>
          <a:prstGeom prst="line">
            <a:avLst/>
          </a:prstGeom>
          <a:noFill/>
          <a:ln w="108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7449" y="4969969"/>
            <a:ext cx="664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FF"/>
                </a:solidFill>
              </a:rPr>
              <a:t>この仕事は</a:t>
            </a:r>
            <a:r>
              <a:rPr kumimoji="1" lang="en-US" altLang="ja-JP" sz="2400" dirty="0" smtClean="0">
                <a:solidFill>
                  <a:srgbClr val="FFFFFF"/>
                </a:solidFill>
              </a:rPr>
              <a:t>1m</a:t>
            </a:r>
            <a:r>
              <a:rPr kumimoji="1" lang="ja-JP" altLang="en-US" sz="2400" dirty="0" smtClean="0">
                <a:solidFill>
                  <a:srgbClr val="FFFFFF"/>
                </a:solidFill>
              </a:rPr>
              <a:t>望遠鏡でできてしまった！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99933" y="6027650"/>
            <a:ext cx="773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FF"/>
                </a:solidFill>
              </a:rPr>
              <a:t>The highest cost performance yet achieved!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8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3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86225"/>
            <a:ext cx="42830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8750" y="4529138"/>
            <a:ext cx="2757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latin typeface="Times New Roman" charset="0"/>
              </a:rPr>
              <a:t> 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87900" y="795338"/>
            <a:ext cx="3960813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400">
                <a:solidFill>
                  <a:schemeClr val="bg1"/>
                </a:solidFill>
                <a:latin typeface="Times New Roman" charset="0"/>
              </a:rPr>
              <a:t>Primary science targets</a:t>
            </a:r>
          </a:p>
          <a:p>
            <a:r>
              <a:rPr lang="en-US" altLang="ja-JP">
                <a:solidFill>
                  <a:schemeClr val="bg1"/>
                </a:solidFill>
                <a:latin typeface="Times New Roman" charset="0"/>
              </a:rPr>
              <a:t>(1) Simultaneous observation of aurora and Io plasma torus</a:t>
            </a:r>
          </a:p>
          <a:p>
            <a:r>
              <a:rPr lang="en-US" altLang="ja-JP">
                <a:solidFill>
                  <a:schemeClr val="bg1"/>
                </a:solidFill>
                <a:latin typeface="Times New Roman" charset="0"/>
              </a:rPr>
              <a:t>(2) Simultaneous observation of exosphere, ionosphere, and escaping plasma down the tail  (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Venus, Mars)</a:t>
            </a:r>
          </a:p>
        </p:txBody>
      </p: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4643438" y="2668588"/>
            <a:ext cx="4483100" cy="4144962"/>
            <a:chOff x="2914" y="1525"/>
            <a:chExt cx="2824" cy="261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14" y="1525"/>
              <a:ext cx="2660" cy="25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" y="1531"/>
              <a:ext cx="2054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965" y="1649"/>
              <a:ext cx="2572" cy="996"/>
              <a:chOff x="1978" y="1207"/>
              <a:chExt cx="3752" cy="635"/>
            </a:xfrm>
          </p:grpSpPr>
          <p:grpSp>
            <p:nvGrpSpPr>
              <p:cNvPr id="61" name="Group 9"/>
              <p:cNvGrpSpPr>
                <a:grpSpLocks/>
              </p:cNvGrpSpPr>
              <p:nvPr/>
            </p:nvGrpSpPr>
            <p:grpSpPr bwMode="auto">
              <a:xfrm>
                <a:off x="3226" y="1207"/>
                <a:ext cx="1253" cy="635"/>
                <a:chOff x="3151" y="1399"/>
                <a:chExt cx="1253" cy="251"/>
              </a:xfrm>
            </p:grpSpPr>
            <p:sp>
              <p:nvSpPr>
                <p:cNvPr id="76" name="Rectangle 10"/>
                <p:cNvSpPr>
                  <a:spLocks/>
                </p:cNvSpPr>
                <p:nvPr/>
              </p:nvSpPr>
              <p:spPr bwMode="auto">
                <a:xfrm>
                  <a:off x="3151" y="1399"/>
                  <a:ext cx="1253" cy="251"/>
                </a:xfrm>
                <a:prstGeom prst="rect">
                  <a:avLst/>
                </a:prstGeom>
                <a:noFill/>
                <a:ln w="3175">
                  <a:solidFill>
                    <a:srgbClr val="00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77" name="Line 11"/>
                <p:cNvSpPr>
                  <a:spLocks noChangeShapeType="1"/>
                </p:cNvSpPr>
                <p:nvPr/>
              </p:nvSpPr>
              <p:spPr bwMode="auto">
                <a:xfrm>
                  <a:off x="340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78" name="Line 12"/>
                <p:cNvSpPr>
                  <a:spLocks noChangeShapeType="1"/>
                </p:cNvSpPr>
                <p:nvPr/>
              </p:nvSpPr>
              <p:spPr bwMode="auto">
                <a:xfrm>
                  <a:off x="365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79" name="Line 13"/>
                <p:cNvSpPr>
                  <a:spLocks noChangeShapeType="1"/>
                </p:cNvSpPr>
                <p:nvPr/>
              </p:nvSpPr>
              <p:spPr bwMode="auto">
                <a:xfrm>
                  <a:off x="390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80" name="Line 14"/>
                <p:cNvSpPr>
                  <a:spLocks noChangeShapeType="1"/>
                </p:cNvSpPr>
                <p:nvPr/>
              </p:nvSpPr>
              <p:spPr bwMode="auto">
                <a:xfrm>
                  <a:off x="415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81" name="Line 15"/>
                <p:cNvSpPr>
                  <a:spLocks noChangeShapeType="1"/>
                </p:cNvSpPr>
                <p:nvPr/>
              </p:nvSpPr>
              <p:spPr bwMode="auto">
                <a:xfrm>
                  <a:off x="4400" y="1399"/>
                  <a:ext cx="0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2" name="Group 16"/>
              <p:cNvGrpSpPr>
                <a:grpSpLocks/>
              </p:cNvGrpSpPr>
              <p:nvPr/>
            </p:nvGrpSpPr>
            <p:grpSpPr bwMode="auto">
              <a:xfrm>
                <a:off x="1978" y="1207"/>
                <a:ext cx="1253" cy="635"/>
                <a:chOff x="3151" y="1399"/>
                <a:chExt cx="1253" cy="251"/>
              </a:xfrm>
            </p:grpSpPr>
            <p:sp>
              <p:nvSpPr>
                <p:cNvPr id="70" name="Rectangle 17"/>
                <p:cNvSpPr>
                  <a:spLocks/>
                </p:cNvSpPr>
                <p:nvPr/>
              </p:nvSpPr>
              <p:spPr bwMode="auto">
                <a:xfrm>
                  <a:off x="3151" y="1399"/>
                  <a:ext cx="1253" cy="251"/>
                </a:xfrm>
                <a:prstGeom prst="rect">
                  <a:avLst/>
                </a:prstGeom>
                <a:noFill/>
                <a:ln w="3175">
                  <a:solidFill>
                    <a:srgbClr val="00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71" name="Line 18"/>
                <p:cNvSpPr>
                  <a:spLocks noChangeShapeType="1"/>
                </p:cNvSpPr>
                <p:nvPr/>
              </p:nvSpPr>
              <p:spPr bwMode="auto">
                <a:xfrm>
                  <a:off x="340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72" name="Line 19"/>
                <p:cNvSpPr>
                  <a:spLocks noChangeShapeType="1"/>
                </p:cNvSpPr>
                <p:nvPr/>
              </p:nvSpPr>
              <p:spPr bwMode="auto">
                <a:xfrm>
                  <a:off x="365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73" name="Line 20"/>
                <p:cNvSpPr>
                  <a:spLocks noChangeShapeType="1"/>
                </p:cNvSpPr>
                <p:nvPr/>
              </p:nvSpPr>
              <p:spPr bwMode="auto">
                <a:xfrm>
                  <a:off x="390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74" name="Line 21"/>
                <p:cNvSpPr>
                  <a:spLocks noChangeShapeType="1"/>
                </p:cNvSpPr>
                <p:nvPr/>
              </p:nvSpPr>
              <p:spPr bwMode="auto">
                <a:xfrm>
                  <a:off x="415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75" name="Line 22"/>
                <p:cNvSpPr>
                  <a:spLocks noChangeShapeType="1"/>
                </p:cNvSpPr>
                <p:nvPr/>
              </p:nvSpPr>
              <p:spPr bwMode="auto">
                <a:xfrm>
                  <a:off x="4400" y="1399"/>
                  <a:ext cx="0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3" name="Group 23"/>
              <p:cNvGrpSpPr>
                <a:grpSpLocks/>
              </p:cNvGrpSpPr>
              <p:nvPr/>
            </p:nvGrpSpPr>
            <p:grpSpPr bwMode="auto">
              <a:xfrm>
                <a:off x="4477" y="1207"/>
                <a:ext cx="1253" cy="635"/>
                <a:chOff x="3151" y="1399"/>
                <a:chExt cx="1253" cy="251"/>
              </a:xfrm>
            </p:grpSpPr>
            <p:sp>
              <p:nvSpPr>
                <p:cNvPr id="64" name="Rectangle 24"/>
                <p:cNvSpPr>
                  <a:spLocks/>
                </p:cNvSpPr>
                <p:nvPr/>
              </p:nvSpPr>
              <p:spPr bwMode="auto">
                <a:xfrm>
                  <a:off x="3151" y="1399"/>
                  <a:ext cx="1253" cy="251"/>
                </a:xfrm>
                <a:prstGeom prst="rect">
                  <a:avLst/>
                </a:prstGeom>
                <a:noFill/>
                <a:ln w="3175">
                  <a:solidFill>
                    <a:srgbClr val="00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65" name="Line 25"/>
                <p:cNvSpPr>
                  <a:spLocks noChangeShapeType="1"/>
                </p:cNvSpPr>
                <p:nvPr/>
              </p:nvSpPr>
              <p:spPr bwMode="auto">
                <a:xfrm>
                  <a:off x="340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66" name="Line 26"/>
                <p:cNvSpPr>
                  <a:spLocks noChangeShapeType="1"/>
                </p:cNvSpPr>
                <p:nvPr/>
              </p:nvSpPr>
              <p:spPr bwMode="auto">
                <a:xfrm>
                  <a:off x="365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67" name="Line 27"/>
                <p:cNvSpPr>
                  <a:spLocks noChangeShapeType="1"/>
                </p:cNvSpPr>
                <p:nvPr/>
              </p:nvSpPr>
              <p:spPr bwMode="auto">
                <a:xfrm>
                  <a:off x="390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68" name="Line 28"/>
                <p:cNvSpPr>
                  <a:spLocks noChangeShapeType="1"/>
                </p:cNvSpPr>
                <p:nvPr/>
              </p:nvSpPr>
              <p:spPr bwMode="auto">
                <a:xfrm>
                  <a:off x="4150" y="1399"/>
                  <a:ext cx="1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69" name="Line 29"/>
                <p:cNvSpPr>
                  <a:spLocks noChangeShapeType="1"/>
                </p:cNvSpPr>
                <p:nvPr/>
              </p:nvSpPr>
              <p:spPr bwMode="auto">
                <a:xfrm>
                  <a:off x="4400" y="1399"/>
                  <a:ext cx="0" cy="251"/>
                </a:xfrm>
                <a:prstGeom prst="line">
                  <a:avLst/>
                </a:prstGeom>
                <a:noFill/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0" name="Rectangle 30"/>
            <p:cNvSpPr>
              <a:spLocks/>
            </p:cNvSpPr>
            <p:nvPr/>
          </p:nvSpPr>
          <p:spPr bwMode="auto">
            <a:xfrm>
              <a:off x="4410" y="2132"/>
              <a:ext cx="1328" cy="26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defTabSz="642938"/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cs typeface="Arial" charset="0"/>
                  <a:sym typeface="Arial" charset="0"/>
                </a:rPr>
                <a:t>O</a:t>
              </a:r>
              <a:r>
                <a:rPr kumimoji="0" lang="en-US" altLang="ja-JP" sz="1400" baseline="30000">
                  <a:solidFill>
                    <a:srgbClr val="FF0000"/>
                  </a:solidFill>
                  <a:latin typeface="Times New Roman" charset="0"/>
                  <a:cs typeface="Arial" charset="0"/>
                  <a:sym typeface="Arial" charset="0"/>
                </a:rPr>
                <a:t>+</a:t>
              </a:r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cs typeface="Arial" charset="0"/>
                  <a:sym typeface="Arial" charset="0"/>
                </a:rPr>
                <a:t> 83nm </a:t>
              </a:r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resonant scattering</a:t>
              </a:r>
              <a:endParaRPr kumimoji="0" lang="en-US" altLang="ja-JP" sz="1400">
                <a:latin typeface="Times New Roman" charset="0"/>
                <a:cs typeface="Arial" charset="0"/>
                <a:sym typeface="Arial" charset="0"/>
              </a:endParaRPr>
            </a:p>
            <a:p>
              <a:pPr marL="39688" defTabSz="642938"/>
              <a:r>
                <a:rPr kumimoji="0" lang="ja-JP" altLang="en-US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（</a:t>
              </a:r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escaping plasma</a:t>
              </a:r>
              <a:r>
                <a:rPr kumimoji="0" lang="ja-JP" altLang="en-US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）</a:t>
              </a:r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3570" y="1815"/>
              <a:ext cx="61" cy="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rot="10800000">
              <a:off x="3826" y="2221"/>
              <a:ext cx="154" cy="2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H="1">
              <a:off x="4059" y="1750"/>
              <a:ext cx="195" cy="3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" name="Rectangle 34"/>
            <p:cNvSpPr>
              <a:spLocks/>
            </p:cNvSpPr>
            <p:nvPr/>
          </p:nvSpPr>
          <p:spPr bwMode="auto">
            <a:xfrm>
              <a:off x="3135" y="1597"/>
              <a:ext cx="802" cy="26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defTabSz="642938"/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charge exchange</a:t>
              </a:r>
              <a:endParaRPr kumimoji="0" lang="en-US" altLang="ja-JP" sz="1400">
                <a:solidFill>
                  <a:srgbClr val="FF0000"/>
                </a:solidFill>
                <a:latin typeface="Times New Roman" charset="0"/>
                <a:cs typeface="Arial" charset="0"/>
                <a:sym typeface="Arial" charset="0"/>
              </a:endParaRPr>
            </a:p>
            <a:p>
              <a:pPr marL="39688" defTabSz="642938"/>
              <a:r>
                <a:rPr kumimoji="0" lang="ja-JP" altLang="en-US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（</a:t>
              </a:r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solar wind</a:t>
              </a:r>
              <a:r>
                <a:rPr kumimoji="0" lang="ja-JP" altLang="en-US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）</a:t>
              </a:r>
            </a:p>
          </p:txBody>
        </p:sp>
        <p:sp>
          <p:nvSpPr>
            <p:cNvPr id="15" name="Rectangle 35"/>
            <p:cNvSpPr>
              <a:spLocks/>
            </p:cNvSpPr>
            <p:nvPr/>
          </p:nvSpPr>
          <p:spPr bwMode="auto">
            <a:xfrm>
              <a:off x="3357" y="2387"/>
              <a:ext cx="1343" cy="40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defTabSz="642938"/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cs typeface="Arial" charset="0"/>
                  <a:sym typeface="Arial" charset="0"/>
                </a:rPr>
                <a:t>H 121nm </a:t>
              </a:r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resonant scattering</a:t>
              </a:r>
              <a:endParaRPr kumimoji="0" lang="en-US" altLang="ja-JP" sz="1400">
                <a:solidFill>
                  <a:srgbClr val="FF0000"/>
                </a:solidFill>
                <a:latin typeface="Times New Roman" charset="0"/>
                <a:cs typeface="Arial" charset="0"/>
                <a:sym typeface="Arial" charset="0"/>
              </a:endParaRPr>
            </a:p>
            <a:p>
              <a:pPr marL="39688" defTabSz="642938"/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cs typeface="Arial" charset="0"/>
                  <a:sym typeface="Arial" charset="0"/>
                </a:rPr>
                <a:t>O 130nm </a:t>
              </a:r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resonant scattering</a:t>
              </a:r>
              <a:endParaRPr kumimoji="0" lang="en-US" altLang="ja-JP" sz="1400">
                <a:solidFill>
                  <a:srgbClr val="FF0000"/>
                </a:solidFill>
                <a:latin typeface="Times New Roman" charset="0"/>
                <a:sym typeface="Arial" charset="0"/>
              </a:endParaRPr>
            </a:p>
            <a:p>
              <a:pPr marL="39688" defTabSz="642938"/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(exospheric neutral particle)</a:t>
              </a:r>
            </a:p>
          </p:txBody>
        </p:sp>
        <p:sp>
          <p:nvSpPr>
            <p:cNvPr id="16" name="Rectangle 36"/>
            <p:cNvSpPr>
              <a:spLocks/>
            </p:cNvSpPr>
            <p:nvPr/>
          </p:nvSpPr>
          <p:spPr bwMode="auto">
            <a:xfrm>
              <a:off x="4273" y="1628"/>
              <a:ext cx="1328" cy="26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defTabSz="642938"/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cs typeface="Arial" charset="0"/>
                  <a:sym typeface="Arial" charset="0"/>
                </a:rPr>
                <a:t>O</a:t>
              </a:r>
              <a:r>
                <a:rPr kumimoji="0" lang="en-US" altLang="ja-JP" sz="1400" baseline="30000">
                  <a:solidFill>
                    <a:srgbClr val="FF0000"/>
                  </a:solidFill>
                  <a:latin typeface="Times New Roman" charset="0"/>
                  <a:cs typeface="Arial" charset="0"/>
                  <a:sym typeface="Arial" charset="0"/>
                </a:rPr>
                <a:t>+</a:t>
              </a:r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cs typeface="Arial" charset="0"/>
                  <a:sym typeface="Arial" charset="0"/>
                </a:rPr>
                <a:t> 83nm </a:t>
              </a:r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resonant scattering</a:t>
              </a:r>
              <a:endParaRPr kumimoji="0" lang="en-US" altLang="ja-JP" sz="1400">
                <a:latin typeface="Times New Roman" charset="0"/>
                <a:cs typeface="Arial" charset="0"/>
                <a:sym typeface="Arial" charset="0"/>
              </a:endParaRPr>
            </a:p>
            <a:p>
              <a:pPr marL="39688" defTabSz="642938"/>
              <a:r>
                <a:rPr kumimoji="0" lang="en-US" altLang="ja-JP" sz="1400">
                  <a:solidFill>
                    <a:srgbClr val="FF0000"/>
                  </a:solidFill>
                  <a:latin typeface="Times New Roman" charset="0"/>
                  <a:sym typeface="ＭＳ Ｐゴシック" charset="0"/>
                </a:rPr>
                <a:t>(ionosphere)</a:t>
              </a:r>
            </a:p>
          </p:txBody>
        </p:sp>
        <p:sp>
          <p:nvSpPr>
            <p:cNvPr id="17" name="Rectangle 37"/>
            <p:cNvSpPr>
              <a:spLocks/>
            </p:cNvSpPr>
            <p:nvPr/>
          </p:nvSpPr>
          <p:spPr bwMode="auto">
            <a:xfrm>
              <a:off x="5356" y="1544"/>
              <a:ext cx="20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defTabSz="642938"/>
              <a:r>
                <a:rPr kumimoji="0" lang="en-US" altLang="ja-JP" sz="1600">
                  <a:solidFill>
                    <a:srgbClr val="62D7FF"/>
                  </a:solidFill>
                  <a:latin typeface="Times New Roman" charset="0"/>
                  <a:sym typeface="Arial" charset="0"/>
                </a:rPr>
                <a:t>slit</a:t>
              </a:r>
            </a:p>
          </p:txBody>
        </p:sp>
        <p:graphicFrame>
          <p:nvGraphicFramePr>
            <p:cNvPr id="18" name="Object 38"/>
            <p:cNvGraphicFramePr>
              <a:graphicFrameLocks noChangeAspect="1"/>
            </p:cNvGraphicFramePr>
            <p:nvPr/>
          </p:nvGraphicFramePr>
          <p:xfrm>
            <a:off x="3203" y="2867"/>
            <a:ext cx="2283" cy="1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Image" r:id="rId5" imgW="4292063" imgH="2158730" progId="PhotoshopElements.Image.5">
                    <p:embed/>
                  </p:oleObj>
                </mc:Choice>
                <mc:Fallback>
                  <p:oleObj name="Image" r:id="rId5" imgW="4292063" imgH="2158730" progId="PhotoshopElements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" y="2867"/>
                          <a:ext cx="2283" cy="1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39"/>
            <p:cNvGrpSpPr>
              <a:grpSpLocks/>
            </p:cNvGrpSpPr>
            <p:nvPr/>
          </p:nvGrpSpPr>
          <p:grpSpPr bwMode="auto">
            <a:xfrm rot="-121203">
              <a:off x="3986" y="3233"/>
              <a:ext cx="514" cy="144"/>
              <a:chOff x="2880" y="2241"/>
              <a:chExt cx="917" cy="153"/>
            </a:xfrm>
          </p:grpSpPr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3035" y="2241"/>
                <a:ext cx="153" cy="15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6FCF">
                        <a:alpha val="30000"/>
                      </a:srgbClr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" name="Rectangle 41"/>
              <p:cNvSpPr>
                <a:spLocks noChangeArrowheads="1"/>
              </p:cNvSpPr>
              <p:nvPr/>
            </p:nvSpPr>
            <p:spPr bwMode="auto">
              <a:xfrm>
                <a:off x="3185" y="2241"/>
                <a:ext cx="153" cy="15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6FCF">
                        <a:alpha val="30000"/>
                      </a:srgbClr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" name="Rectangle 42"/>
              <p:cNvSpPr>
                <a:spLocks noChangeArrowheads="1"/>
              </p:cNvSpPr>
              <p:nvPr/>
            </p:nvSpPr>
            <p:spPr bwMode="auto">
              <a:xfrm>
                <a:off x="3335" y="2241"/>
                <a:ext cx="153" cy="15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6FCF">
                        <a:alpha val="30000"/>
                      </a:srgbClr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8" name="Rectangle 43"/>
              <p:cNvSpPr>
                <a:spLocks noChangeArrowheads="1"/>
              </p:cNvSpPr>
              <p:nvPr/>
            </p:nvSpPr>
            <p:spPr bwMode="auto">
              <a:xfrm>
                <a:off x="2880" y="2241"/>
                <a:ext cx="153" cy="15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6FCF">
                        <a:alpha val="30000"/>
                      </a:srgbClr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9" name="Rectangle 44"/>
              <p:cNvSpPr>
                <a:spLocks noChangeArrowheads="1"/>
              </p:cNvSpPr>
              <p:nvPr/>
            </p:nvSpPr>
            <p:spPr bwMode="auto">
              <a:xfrm>
                <a:off x="3644" y="2241"/>
                <a:ext cx="153" cy="15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6FCF">
                        <a:alpha val="30000"/>
                      </a:srgbClr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0" name="Rectangle 45"/>
              <p:cNvSpPr>
                <a:spLocks noChangeArrowheads="1"/>
              </p:cNvSpPr>
              <p:nvPr/>
            </p:nvSpPr>
            <p:spPr bwMode="auto">
              <a:xfrm>
                <a:off x="3489" y="2241"/>
                <a:ext cx="153" cy="15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6FCF">
                        <a:alpha val="30000"/>
                      </a:srgbClr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0" name="Group 46"/>
            <p:cNvGrpSpPr>
              <a:grpSpLocks/>
            </p:cNvGrpSpPr>
            <p:nvPr/>
          </p:nvGrpSpPr>
          <p:grpSpPr bwMode="auto">
            <a:xfrm>
              <a:off x="2961" y="2743"/>
              <a:ext cx="2570" cy="1120"/>
              <a:chOff x="1973" y="2595"/>
              <a:chExt cx="3748" cy="1231"/>
            </a:xfrm>
          </p:grpSpPr>
          <p:grpSp>
            <p:nvGrpSpPr>
              <p:cNvPr id="27" name="Group 47"/>
              <p:cNvGrpSpPr>
                <a:grpSpLocks/>
              </p:cNvGrpSpPr>
              <p:nvPr/>
            </p:nvGrpSpPr>
            <p:grpSpPr bwMode="auto">
              <a:xfrm rot="-121203">
                <a:off x="1973" y="2699"/>
                <a:ext cx="749" cy="1127"/>
                <a:chOff x="2880" y="2241"/>
                <a:chExt cx="917" cy="153"/>
              </a:xfrm>
            </p:grpSpPr>
            <p:sp>
              <p:nvSpPr>
                <p:cNvPr id="49" name="Rectangle 48"/>
                <p:cNvSpPr>
                  <a:spLocks noChangeArrowheads="1"/>
                </p:cNvSpPr>
                <p:nvPr/>
              </p:nvSpPr>
              <p:spPr bwMode="auto">
                <a:xfrm>
                  <a:off x="303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>
                  <a:off x="318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333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2880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4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3489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8" name="Group 54"/>
              <p:cNvGrpSpPr>
                <a:grpSpLocks/>
              </p:cNvGrpSpPr>
              <p:nvPr/>
            </p:nvGrpSpPr>
            <p:grpSpPr bwMode="auto">
              <a:xfrm rot="-121203">
                <a:off x="4219" y="2620"/>
                <a:ext cx="749" cy="1127"/>
                <a:chOff x="2880" y="2241"/>
                <a:chExt cx="917" cy="153"/>
              </a:xfrm>
            </p:grpSpPr>
            <p:sp>
              <p:nvSpPr>
                <p:cNvPr id="43" name="Rectangle 55"/>
                <p:cNvSpPr>
                  <a:spLocks noChangeArrowheads="1"/>
                </p:cNvSpPr>
                <p:nvPr/>
              </p:nvSpPr>
              <p:spPr bwMode="auto">
                <a:xfrm>
                  <a:off x="303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Rectangle 56"/>
                <p:cNvSpPr>
                  <a:spLocks noChangeArrowheads="1"/>
                </p:cNvSpPr>
                <p:nvPr/>
              </p:nvSpPr>
              <p:spPr bwMode="auto">
                <a:xfrm>
                  <a:off x="318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5" name="Rectangle 57"/>
                <p:cNvSpPr>
                  <a:spLocks noChangeArrowheads="1"/>
                </p:cNvSpPr>
                <p:nvPr/>
              </p:nvSpPr>
              <p:spPr bwMode="auto">
                <a:xfrm>
                  <a:off x="333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Rectangle 58"/>
                <p:cNvSpPr>
                  <a:spLocks noChangeArrowheads="1"/>
                </p:cNvSpPr>
                <p:nvPr/>
              </p:nvSpPr>
              <p:spPr bwMode="auto">
                <a:xfrm>
                  <a:off x="2880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7" name="Rectangle 59"/>
                <p:cNvSpPr>
                  <a:spLocks noChangeArrowheads="1"/>
                </p:cNvSpPr>
                <p:nvPr/>
              </p:nvSpPr>
              <p:spPr bwMode="auto">
                <a:xfrm>
                  <a:off x="3644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8" name="Rectangle 60"/>
                <p:cNvSpPr>
                  <a:spLocks noChangeArrowheads="1"/>
                </p:cNvSpPr>
                <p:nvPr/>
              </p:nvSpPr>
              <p:spPr bwMode="auto">
                <a:xfrm>
                  <a:off x="3489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9" name="Group 61"/>
              <p:cNvGrpSpPr>
                <a:grpSpLocks/>
              </p:cNvGrpSpPr>
              <p:nvPr/>
            </p:nvGrpSpPr>
            <p:grpSpPr bwMode="auto">
              <a:xfrm rot="-121203">
                <a:off x="2720" y="2673"/>
                <a:ext cx="749" cy="1127"/>
                <a:chOff x="2880" y="2241"/>
                <a:chExt cx="917" cy="153"/>
              </a:xfrm>
            </p:grpSpPr>
            <p:sp>
              <p:nvSpPr>
                <p:cNvPr id="37" name="Rectangle 62"/>
                <p:cNvSpPr>
                  <a:spLocks noChangeArrowheads="1"/>
                </p:cNvSpPr>
                <p:nvPr/>
              </p:nvSpPr>
              <p:spPr bwMode="auto">
                <a:xfrm>
                  <a:off x="303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8" name="Rectangle 63"/>
                <p:cNvSpPr>
                  <a:spLocks noChangeArrowheads="1"/>
                </p:cNvSpPr>
                <p:nvPr/>
              </p:nvSpPr>
              <p:spPr bwMode="auto">
                <a:xfrm>
                  <a:off x="318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9" name="Rectangle 64"/>
                <p:cNvSpPr>
                  <a:spLocks noChangeArrowheads="1"/>
                </p:cNvSpPr>
                <p:nvPr/>
              </p:nvSpPr>
              <p:spPr bwMode="auto">
                <a:xfrm>
                  <a:off x="333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Rectangle 65"/>
                <p:cNvSpPr>
                  <a:spLocks noChangeArrowheads="1"/>
                </p:cNvSpPr>
                <p:nvPr/>
              </p:nvSpPr>
              <p:spPr bwMode="auto">
                <a:xfrm>
                  <a:off x="2880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Rectangle 66"/>
                <p:cNvSpPr>
                  <a:spLocks noChangeArrowheads="1"/>
                </p:cNvSpPr>
                <p:nvPr/>
              </p:nvSpPr>
              <p:spPr bwMode="auto">
                <a:xfrm>
                  <a:off x="3644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" name="Rectangle 67"/>
                <p:cNvSpPr>
                  <a:spLocks noChangeArrowheads="1"/>
                </p:cNvSpPr>
                <p:nvPr/>
              </p:nvSpPr>
              <p:spPr bwMode="auto">
                <a:xfrm>
                  <a:off x="3489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0" name="Group 68"/>
              <p:cNvGrpSpPr>
                <a:grpSpLocks/>
              </p:cNvGrpSpPr>
              <p:nvPr/>
            </p:nvGrpSpPr>
            <p:grpSpPr bwMode="auto">
              <a:xfrm rot="-121203">
                <a:off x="4972" y="2595"/>
                <a:ext cx="749" cy="1127"/>
                <a:chOff x="2880" y="2241"/>
                <a:chExt cx="917" cy="153"/>
              </a:xfrm>
            </p:grpSpPr>
            <p:sp>
              <p:nvSpPr>
                <p:cNvPr id="31" name="Rectangle 69"/>
                <p:cNvSpPr>
                  <a:spLocks noChangeArrowheads="1"/>
                </p:cNvSpPr>
                <p:nvPr/>
              </p:nvSpPr>
              <p:spPr bwMode="auto">
                <a:xfrm>
                  <a:off x="303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2" name="Rectangle 70"/>
                <p:cNvSpPr>
                  <a:spLocks noChangeArrowheads="1"/>
                </p:cNvSpPr>
                <p:nvPr/>
              </p:nvSpPr>
              <p:spPr bwMode="auto">
                <a:xfrm>
                  <a:off x="318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3" name="Rectangle 71"/>
                <p:cNvSpPr>
                  <a:spLocks noChangeArrowheads="1"/>
                </p:cNvSpPr>
                <p:nvPr/>
              </p:nvSpPr>
              <p:spPr bwMode="auto">
                <a:xfrm>
                  <a:off x="3335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" name="Rectangle 72"/>
                <p:cNvSpPr>
                  <a:spLocks noChangeArrowheads="1"/>
                </p:cNvSpPr>
                <p:nvPr/>
              </p:nvSpPr>
              <p:spPr bwMode="auto">
                <a:xfrm>
                  <a:off x="2880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5" name="Rectangle 73"/>
                <p:cNvSpPr>
                  <a:spLocks noChangeArrowheads="1"/>
                </p:cNvSpPr>
                <p:nvPr/>
              </p:nvSpPr>
              <p:spPr bwMode="auto">
                <a:xfrm>
                  <a:off x="3644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6" name="Rectangle 74"/>
                <p:cNvSpPr>
                  <a:spLocks noChangeArrowheads="1"/>
                </p:cNvSpPr>
                <p:nvPr/>
              </p:nvSpPr>
              <p:spPr bwMode="auto">
                <a:xfrm>
                  <a:off x="3489" y="2241"/>
                  <a:ext cx="153" cy="15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FCF">
                          <a:alpha val="30000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1" name="Rectangle 75"/>
            <p:cNvSpPr>
              <a:spLocks noChangeArrowheads="1"/>
            </p:cNvSpPr>
            <p:nvPr/>
          </p:nvSpPr>
          <p:spPr bwMode="auto">
            <a:xfrm>
              <a:off x="4296" y="2806"/>
              <a:ext cx="1347" cy="3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0000"/>
                  </a:solidFill>
                  <a:latin typeface="Times New Roman" charset="0"/>
                </a:rPr>
                <a:t>FUV/EUV aurora</a:t>
              </a:r>
            </a:p>
            <a:p>
              <a:r>
                <a:rPr lang="en-US" altLang="ja-JP" sz="1400">
                  <a:solidFill>
                    <a:srgbClr val="FF0000"/>
                  </a:solidFill>
                  <a:latin typeface="Times New Roman" charset="0"/>
                </a:rPr>
                <a:t>H</a:t>
              </a:r>
              <a:r>
                <a:rPr lang="en-US" altLang="ja-JP" sz="1400" baseline="-25000">
                  <a:solidFill>
                    <a:srgbClr val="FF0000"/>
                  </a:solidFill>
                  <a:latin typeface="Times New Roman" charset="0"/>
                </a:rPr>
                <a:t>2</a:t>
              </a:r>
              <a:r>
                <a:rPr lang="en-US" altLang="ja-JP" sz="1400">
                  <a:solidFill>
                    <a:srgbClr val="FF0000"/>
                  </a:solidFill>
                  <a:latin typeface="Times New Roman" charset="0"/>
                </a:rPr>
                <a:t> Lyman &amp; Werner bands</a:t>
              </a:r>
            </a:p>
          </p:txBody>
        </p:sp>
        <p:sp>
          <p:nvSpPr>
            <p:cNvPr id="22" name="Text Box 76"/>
            <p:cNvSpPr txBox="1">
              <a:spLocks noChangeArrowheads="1"/>
            </p:cNvSpPr>
            <p:nvPr/>
          </p:nvSpPr>
          <p:spPr bwMode="auto">
            <a:xfrm>
              <a:off x="3075" y="2832"/>
              <a:ext cx="1088" cy="3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400">
                  <a:solidFill>
                    <a:srgbClr val="FF0000"/>
                  </a:solidFill>
                  <a:latin typeface="Times New Roman" charset="0"/>
                </a:rPr>
                <a:t>Allowed transition lines of S,O ions</a:t>
              </a:r>
            </a:p>
          </p:txBody>
        </p:sp>
        <p:sp>
          <p:nvSpPr>
            <p:cNvPr id="23" name="Rectangle 77"/>
            <p:cNvSpPr>
              <a:spLocks noChangeArrowheads="1"/>
            </p:cNvSpPr>
            <p:nvPr/>
          </p:nvSpPr>
          <p:spPr bwMode="auto">
            <a:xfrm>
              <a:off x="3920" y="3848"/>
              <a:ext cx="15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ja-JP" sz="1200">
                  <a:solidFill>
                    <a:srgbClr val="BBE0E3"/>
                  </a:solidFill>
                  <a:latin typeface="Times New Roman" charset="0"/>
                  <a:sym typeface="ＭＳ Ｐゴシック" charset="0"/>
                </a:rPr>
                <a:t>Io plasma torus : </a:t>
              </a:r>
              <a:r>
                <a:rPr kumimoji="0" lang="en-US" altLang="ja-JP" sz="1200">
                  <a:solidFill>
                    <a:srgbClr val="BBE0E3"/>
                  </a:solidFill>
                  <a:latin typeface="Times New Roman" charset="0"/>
                  <a:sym typeface="Arial" charset="0"/>
                </a:rPr>
                <a:t>Cassini/UVIS</a:t>
              </a:r>
            </a:p>
            <a:p>
              <a:r>
                <a:rPr kumimoji="0" lang="en-US" altLang="ja-JP" sz="1200">
                  <a:solidFill>
                    <a:srgbClr val="BBE0E3"/>
                  </a:solidFill>
                  <a:latin typeface="Times New Roman" charset="0"/>
                  <a:sym typeface="Arial" charset="0"/>
                </a:rPr>
                <a:t>Jupiter</a:t>
              </a:r>
              <a:r>
                <a:rPr kumimoji="0" lang="ja-JP" altLang="en-US" sz="1200">
                  <a:solidFill>
                    <a:srgbClr val="BBE0E3"/>
                  </a:solidFill>
                  <a:latin typeface="Times New Roman" charset="0"/>
                  <a:sym typeface="Arial" charset="0"/>
                </a:rPr>
                <a:t>’</a:t>
              </a:r>
              <a:r>
                <a:rPr kumimoji="0" lang="en-US" altLang="ja-JP" sz="1200">
                  <a:solidFill>
                    <a:srgbClr val="BBE0E3"/>
                  </a:solidFill>
                  <a:latin typeface="Times New Roman" charset="0"/>
                  <a:sym typeface="Arial" charset="0"/>
                </a:rPr>
                <a:t>s UV aurora : HST/WFPC2</a:t>
              </a:r>
            </a:p>
          </p:txBody>
        </p:sp>
        <p:sp>
          <p:nvSpPr>
            <p:cNvPr id="24" name="Rectangle 78"/>
            <p:cNvSpPr>
              <a:spLocks/>
            </p:cNvSpPr>
            <p:nvPr/>
          </p:nvSpPr>
          <p:spPr bwMode="auto">
            <a:xfrm>
              <a:off x="5368" y="3784"/>
              <a:ext cx="20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defTabSz="642938"/>
              <a:r>
                <a:rPr kumimoji="0" lang="en-US" altLang="ja-JP" sz="1600">
                  <a:solidFill>
                    <a:srgbClr val="62D7FF"/>
                  </a:solidFill>
                  <a:latin typeface="Times New Roman" charset="0"/>
                  <a:sym typeface="Arial" charset="0"/>
                </a:rPr>
                <a:t>slit</a:t>
              </a:r>
            </a:p>
          </p:txBody>
        </p:sp>
        <p:sp>
          <p:nvSpPr>
            <p:cNvPr id="25" name="Line 79"/>
            <p:cNvSpPr>
              <a:spLocks noChangeShapeType="1"/>
            </p:cNvSpPr>
            <p:nvPr/>
          </p:nvSpPr>
          <p:spPr bwMode="auto">
            <a:xfrm flipH="1">
              <a:off x="3364" y="3099"/>
              <a:ext cx="33" cy="3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H="1">
              <a:off x="4278" y="3025"/>
              <a:ext cx="52" cy="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2" name="Rectangle 83"/>
          <p:cNvSpPr txBox="1">
            <a:spLocks noChangeArrowheads="1"/>
          </p:cNvSpPr>
          <p:nvPr/>
        </p:nvSpPr>
        <p:spPr>
          <a:xfrm>
            <a:off x="0" y="0"/>
            <a:ext cx="9144000" cy="8366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smtClean="0">
                <a:solidFill>
                  <a:schemeClr val="bg1"/>
                </a:solidFill>
              </a:rPr>
              <a:t>EXCEED/Sprint-A Mission</a:t>
            </a:r>
            <a:endParaRPr lang="en-US" altLang="ja-JP" b="1">
              <a:solidFill>
                <a:schemeClr val="bg1"/>
              </a:solidFill>
            </a:endParaRP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auto">
          <a:xfrm>
            <a:off x="179388" y="765175"/>
            <a:ext cx="44656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An earth-orbiting Extreme Ultraviolet (EUV) spectroscopic mission</a:t>
            </a:r>
          </a:p>
          <a:p>
            <a:r>
              <a:rPr lang="en-US" altLang="ja-JP" sz="2000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The first mission of the ISAS/JAXA small scientific satellite series (Sprint-A)</a:t>
            </a: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auto">
          <a:xfrm>
            <a:off x="107950" y="2060575"/>
            <a:ext cx="5184775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Clr>
                <a:srgbClr val="000000"/>
              </a:buClr>
            </a:pPr>
            <a:r>
              <a:rPr lang="en-US" altLang="ja-JP">
                <a:solidFill>
                  <a:schemeClr val="bg1"/>
                </a:solidFill>
                <a:latin typeface="Times New Roman" charset="0"/>
                <a:sym typeface="ＭＳ ゴシック" charset="0"/>
              </a:rPr>
              <a:t>- Project Scientist: I. Yoshikawa (Univ. of Tokyo)</a:t>
            </a:r>
          </a:p>
          <a:p>
            <a:r>
              <a:rPr lang="en-US" altLang="ja-JP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- Launching : Aug. 2013 </a:t>
            </a:r>
          </a:p>
          <a:p>
            <a:r>
              <a:rPr lang="en-US" altLang="ja-JP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- Size</a:t>
            </a:r>
            <a:r>
              <a:rPr lang="ja-JP" altLang="en-US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：</a:t>
            </a:r>
            <a:r>
              <a:rPr lang="en-US" altLang="ja-JP">
                <a:solidFill>
                  <a:schemeClr val="bg1"/>
                </a:solidFill>
                <a:latin typeface="Times New Roman" charset="0"/>
              </a:rPr>
              <a:t>1m×1m×4m</a:t>
            </a:r>
          </a:p>
          <a:p>
            <a:r>
              <a:rPr lang="en-US" altLang="ja-JP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- Orbit</a:t>
            </a:r>
            <a:r>
              <a:rPr lang="ja-JP" altLang="en-US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：</a:t>
            </a:r>
            <a:r>
              <a:rPr lang="en-US" altLang="ja-JP">
                <a:solidFill>
                  <a:schemeClr val="bg1"/>
                </a:solidFill>
                <a:latin typeface="Times New Roman" charset="0"/>
              </a:rPr>
              <a:t>950km×1150km,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Inc=31 deg</a:t>
            </a:r>
          </a:p>
          <a:p>
            <a:r>
              <a:rPr lang="en-US" altLang="ja-JP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- Mission life </a:t>
            </a:r>
            <a:r>
              <a:rPr lang="ja-JP" altLang="en-US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：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&gt;</a:t>
            </a:r>
            <a:r>
              <a:rPr lang="en-US" altLang="ja-JP">
                <a:solidFill>
                  <a:schemeClr val="bg1"/>
                </a:solidFill>
                <a:latin typeface="Times New Roman" charset="0"/>
              </a:rPr>
              <a:t>1 year</a:t>
            </a:r>
            <a:endParaRPr lang="en-US" altLang="ja-JP">
              <a:solidFill>
                <a:schemeClr val="bg1"/>
              </a:solidFill>
              <a:latin typeface="Times New Roman" charset="0"/>
              <a:sym typeface="ＭＳ Ｐゴシック" charset="0"/>
            </a:endParaRPr>
          </a:p>
          <a:p>
            <a:r>
              <a:rPr lang="en-US" altLang="ja-JP">
                <a:solidFill>
                  <a:schemeClr val="bg1"/>
                </a:solidFill>
                <a:latin typeface="Times New Roman" charset="0"/>
                <a:sym typeface="ＭＳ Ｐゴシック" charset="0"/>
              </a:rPr>
              <a:t>- Pointing accuracy : ±</a:t>
            </a:r>
            <a:r>
              <a:rPr lang="en-US" altLang="ja-JP">
                <a:solidFill>
                  <a:schemeClr val="bg1"/>
                </a:solidFill>
                <a:latin typeface="Times New Roman" charset="0"/>
              </a:rPr>
              <a:t>5arc-sec </a:t>
            </a:r>
          </a:p>
          <a:p>
            <a:r>
              <a:rPr lang="en-US" altLang="ja-JP">
                <a:solidFill>
                  <a:schemeClr val="bg1"/>
                </a:solidFill>
                <a:latin typeface="Times New Roman" charset="0"/>
              </a:rPr>
              <a:t>- Wave length range</a:t>
            </a:r>
            <a:r>
              <a:rPr lang="ja-JP" altLang="en-US">
                <a:solidFill>
                  <a:schemeClr val="bg1"/>
                </a:solidFill>
                <a:latin typeface="Times New Roman" charset="0"/>
              </a:rPr>
              <a:t>：</a:t>
            </a:r>
            <a:r>
              <a:rPr lang="en-US" altLang="ja-JP">
                <a:solidFill>
                  <a:schemeClr val="bg1"/>
                </a:solidFill>
                <a:latin typeface="Times New Roman" charset="0"/>
              </a:rPr>
              <a:t>60-145nm</a:t>
            </a:r>
          </a:p>
        </p:txBody>
      </p:sp>
    </p:spTree>
    <p:extLst>
      <p:ext uri="{BB962C8B-B14F-4D97-AF65-F5344CB8AC3E}">
        <p14:creationId xmlns:p14="http://schemas.microsoft.com/office/powerpoint/2010/main" val="89096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3" name="図 2" descr="sched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2" y="774700"/>
            <a:ext cx="7772400" cy="60833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7490" y="94066"/>
            <a:ext cx="694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FF00"/>
                </a:solidFill>
              </a:rPr>
              <a:t>miniTAO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/EXCEED 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観測時期を近づけたい。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5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47" y="0"/>
            <a:ext cx="5702553" cy="685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0"/>
            <a:ext cx="33512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The first detection of heavy ions in Jupiter’s magnetosphere 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459" y="2"/>
            <a:ext cx="221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Kupo</a:t>
            </a:r>
            <a:r>
              <a:rPr lang="en-US" altLang="ja-JP" sz="2000" dirty="0" smtClean="0"/>
              <a:t> et al. (1976)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589" y="1846045"/>
            <a:ext cx="3233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Emissions from S+ were found from the ground. It was earlier than the discovery of Io’s volcanoes by Voyager 1.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4790" y="5487529"/>
            <a:ext cx="3127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Fig. 1. Spectroscopic images obtained around Jupiter from the ground by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Kupo</a:t>
            </a:r>
            <a:r>
              <a:rPr lang="en-US" altLang="ja-JP" sz="2000" dirty="0" smtClean="0">
                <a:solidFill>
                  <a:schemeClr val="bg1"/>
                </a:solidFill>
              </a:rPr>
              <a:t> et al. (1976). 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37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" y="4173029"/>
            <a:ext cx="6840537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4463" y="6129745"/>
            <a:ext cx="72358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Fig. </a:t>
            </a:r>
            <a:r>
              <a:rPr lang="en-US" sz="2200" dirty="0" smtClean="0">
                <a:solidFill>
                  <a:srgbClr val="FFFFFF"/>
                </a:solidFill>
              </a:rPr>
              <a:t>2. </a:t>
            </a:r>
            <a:r>
              <a:rPr lang="en-US" sz="2200" dirty="0">
                <a:solidFill>
                  <a:srgbClr val="FFFFFF"/>
                </a:solidFill>
              </a:rPr>
              <a:t>An image of [SII] 673.1 nm emission from Io plasma torus (Schneider and </a:t>
            </a:r>
            <a:r>
              <a:rPr lang="en-US" sz="2200" dirty="0" err="1">
                <a:solidFill>
                  <a:srgbClr val="FFFFFF"/>
                </a:solidFill>
              </a:rPr>
              <a:t>Trauger</a:t>
            </a:r>
            <a:r>
              <a:rPr lang="en-US" sz="2200" dirty="0">
                <a:solidFill>
                  <a:srgbClr val="FFFFFF"/>
                </a:solidFill>
              </a:rPr>
              <a:t>, 1995).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43" y="-168570"/>
            <a:ext cx="3419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70638" y="4154983"/>
            <a:ext cx="30718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</a:rPr>
              <a:t>Io plasma torus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67280" y="506783"/>
            <a:ext cx="30607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400">
                <a:solidFill>
                  <a:srgbClr val="FFFFFF"/>
                </a:solidFill>
              </a:rPr>
              <a:t>Io's volcanoes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1630" y="1406895"/>
            <a:ext cx="4140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400">
                <a:solidFill>
                  <a:srgbClr val="FFFFFF"/>
                </a:solidFill>
              </a:rPr>
              <a:t>Io's atmosphere / ionosphere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40192" y="2307008"/>
            <a:ext cx="43195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400">
                <a:solidFill>
                  <a:srgbClr val="FFFFFF"/>
                </a:solidFill>
              </a:rPr>
              <a:t>Jupiter's inner magnetosphere</a:t>
            </a:r>
          </a:p>
          <a:p>
            <a:r>
              <a:rPr lang="en-US" sz="2400">
                <a:solidFill>
                  <a:srgbClr val="FFFFFF"/>
                </a:solidFill>
              </a:rPr>
              <a:t>            (Io plasma torus)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48142" y="3675433"/>
            <a:ext cx="43195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400">
                <a:solidFill>
                  <a:srgbClr val="FFFFFF"/>
                </a:solidFill>
              </a:rPr>
              <a:t>Inner/outer magnetosphere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783292" y="938583"/>
            <a:ext cx="1588" cy="539750"/>
          </a:xfrm>
          <a:prstGeom prst="line">
            <a:avLst/>
          </a:prstGeom>
          <a:noFill/>
          <a:ln w="108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783292" y="1803770"/>
            <a:ext cx="1588" cy="539750"/>
          </a:xfrm>
          <a:prstGeom prst="line">
            <a:avLst/>
          </a:prstGeom>
          <a:noFill/>
          <a:ln w="108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783292" y="3135683"/>
            <a:ext cx="1588" cy="539750"/>
          </a:xfrm>
          <a:prstGeom prst="line">
            <a:avLst/>
          </a:prstGeom>
          <a:noFill/>
          <a:ln w="108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0" y="0"/>
            <a:ext cx="6659563" cy="57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Jupiter's magnetosphere has a plasma source inside. 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67167" y="543295"/>
            <a:ext cx="4319588" cy="3600450"/>
          </a:xfrm>
          <a:prstGeom prst="roundRect">
            <a:avLst>
              <a:gd name="adj" fmla="val 42"/>
            </a:avLst>
          </a:prstGeom>
          <a:noFill/>
          <a:ln w="360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87865" y="2696234"/>
            <a:ext cx="3356136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</a:rPr>
              <a:t>Fig. 3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  <a:r>
              <a:rPr lang="en-US" sz="2400" dirty="0">
                <a:solidFill>
                  <a:srgbClr val="FFFFFF"/>
                </a:solidFill>
              </a:rPr>
              <a:t>Io's volcanic plumes obtained by the New Horizons spacecraft.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42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179388" y="-36513"/>
            <a:ext cx="7920037" cy="37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ja-JP" sz="2200">
                <a:solidFill>
                  <a:srgbClr val="FFFFFF"/>
                </a:solidFill>
              </a:rPr>
              <a:t>木星磁気圏現象　→　太陽活動・イオ火山活動に依存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39750" y="360363"/>
            <a:ext cx="8820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78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 sz="2000">
                <a:solidFill>
                  <a:srgbClr val="FFFFFF"/>
                </a:solidFill>
              </a:rPr>
              <a:t>Keywords: </a:t>
            </a:r>
            <a:r>
              <a:rPr lang="ja-JP" sz="2000">
                <a:solidFill>
                  <a:srgbClr val="FFFFFF"/>
                </a:solidFill>
              </a:rPr>
              <a:t>オーロラ、磁気圏電波放射、磁気圏プラズマ、イオ火山、</a:t>
            </a:r>
            <a:r>
              <a:rPr lang="en-US" sz="2000">
                <a:solidFill>
                  <a:srgbClr val="FFFFFF"/>
                </a:solidFill>
              </a:rPr>
              <a:t>etc.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31800" y="720725"/>
            <a:ext cx="899953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ja-JP" sz="2400">
                <a:solidFill>
                  <a:srgbClr val="FFFFFF"/>
                </a:solidFill>
              </a:rPr>
              <a:t>「イオの火山活動　→　木星磁気圏」を統一的に観測したい</a:t>
            </a:r>
            <a:r>
              <a:rPr lang="en-US" sz="240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79913"/>
            <a:ext cx="4500562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87450"/>
            <a:ext cx="7127875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640763" y="7200900"/>
            <a:ext cx="14398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355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JPL, NASA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20725" y="4943475"/>
            <a:ext cx="43195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35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ja-JP">
                <a:solidFill>
                  <a:srgbClr val="FFFFFF"/>
                </a:solidFill>
              </a:rPr>
              <a:t>木星内部磁気圏</a:t>
            </a:r>
          </a:p>
          <a:p>
            <a:r>
              <a:rPr lang="en-US">
                <a:solidFill>
                  <a:srgbClr val="FFFFFF"/>
                </a:solidFill>
              </a:rPr>
              <a:t>Spencer's Astronomical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15450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7950" y="78433"/>
            <a:ext cx="2879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ja-JP" sz="2800" dirty="0" smtClean="0">
                <a:solidFill>
                  <a:srgbClr val="FFFF00"/>
                </a:solidFill>
              </a:rPr>
              <a:t>イオ火山</a:t>
            </a:r>
            <a:r>
              <a:rPr lang="ja-JP" altLang="en-US" sz="2800" dirty="0" smtClean="0">
                <a:solidFill>
                  <a:srgbClr val="FFFF00"/>
                </a:solidFill>
              </a:rPr>
              <a:t>の観測</a:t>
            </a:r>
            <a:endParaRPr lang="ja-JP" sz="2800" dirty="0">
              <a:solidFill>
                <a:srgbClr val="FFFF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46484"/>
            <a:ext cx="2826469" cy="583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351" y="974796"/>
            <a:ext cx="37787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Keck </a:t>
            </a:r>
            <a:r>
              <a:rPr lang="ja-JP" sz="2200" dirty="0">
                <a:solidFill>
                  <a:srgbClr val="FFFFFF"/>
                </a:solidFill>
              </a:rPr>
              <a:t>による</a:t>
            </a:r>
            <a:r>
              <a:rPr lang="ja-JP" sz="2200" dirty="0" smtClean="0">
                <a:solidFill>
                  <a:srgbClr val="FFFFFF"/>
                </a:solidFill>
              </a:rPr>
              <a:t>観測</a:t>
            </a:r>
            <a:r>
              <a:rPr lang="en-US" altLang="ja-JP" sz="2200" dirty="0" smtClean="0">
                <a:solidFill>
                  <a:srgbClr val="FFFFFF"/>
                </a:solidFill>
              </a:rPr>
              <a:t>( with AO)</a:t>
            </a:r>
            <a:endParaRPr lang="ja-JP" sz="2200" dirty="0">
              <a:solidFill>
                <a:srgbClr val="FFFFFF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798114" y="78433"/>
            <a:ext cx="2536879" cy="11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ja-JP" altLang="en-US" sz="2200" dirty="0" smtClean="0">
                <a:solidFill>
                  <a:srgbClr val="FFFFFF"/>
                </a:solidFill>
              </a:rPr>
              <a:t>噴火口：</a:t>
            </a:r>
            <a:r>
              <a:rPr lang="en-US" altLang="ja-JP" sz="2200" dirty="0" smtClean="0">
                <a:solidFill>
                  <a:srgbClr val="FFFFFF"/>
                </a:solidFill>
              </a:rPr>
              <a:t>1500K</a:t>
            </a:r>
          </a:p>
          <a:p>
            <a:r>
              <a:rPr lang="ja-JP" altLang="en-US" sz="2200" dirty="0" smtClean="0">
                <a:solidFill>
                  <a:srgbClr val="FFFFFF"/>
                </a:solidFill>
              </a:rPr>
              <a:t>溶岩</a:t>
            </a:r>
            <a:r>
              <a:rPr lang="en-US" altLang="ja-JP" sz="2200" dirty="0" smtClean="0">
                <a:solidFill>
                  <a:srgbClr val="FFFFFF"/>
                </a:solidFill>
              </a:rPr>
              <a:t>:600K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79388" y="6911975"/>
            <a:ext cx="3060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78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 sz="2000">
                <a:solidFill>
                  <a:srgbClr val="FFFFFF"/>
                </a:solidFill>
              </a:rPr>
              <a:t>Marchis et al., 2005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978" y="85964"/>
            <a:ext cx="70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}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02859" y="20060"/>
            <a:ext cx="26104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2-5μm 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近赤外線で観測されることが多い。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30153" y="1272869"/>
            <a:ext cx="420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ただし、近赤外線では太陽光の反射フラックスも無視できない。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33" y="2985442"/>
            <a:ext cx="522605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3028426" y="1975392"/>
            <a:ext cx="5590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火山とその周囲を分離できる位の空間分解能があればよい。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イオの視直径</a:t>
            </a:r>
            <a:r>
              <a:rPr lang="en-US" altLang="ja-JP" sz="2000" dirty="0" smtClean="0">
                <a:solidFill>
                  <a:schemeClr val="bg1"/>
                </a:solidFill>
              </a:rPr>
              <a:t> 1</a:t>
            </a:r>
            <a:r>
              <a:rPr lang="ja-JP" altLang="en-US" sz="2000" dirty="0" smtClean="0">
                <a:solidFill>
                  <a:schemeClr val="bg1"/>
                </a:solidFill>
              </a:rPr>
              <a:t>秒角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→</a:t>
            </a:r>
            <a:r>
              <a:rPr lang="ja-JP" altLang="en-US" sz="2000" dirty="0" smtClean="0">
                <a:solidFill>
                  <a:schemeClr val="bg1"/>
                </a:solidFill>
              </a:rPr>
              <a:t>大型望遠鏡か近くに行く探査機が必要。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04048" y="6420001"/>
            <a:ext cx="5408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FFFF"/>
                </a:solidFill>
              </a:rPr>
              <a:t>ガリレオ探査機による可視光・近赤外線イメージ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22841" y="0"/>
            <a:ext cx="189388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Motivation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05816" y="658462"/>
            <a:ext cx="8736764" cy="1387475"/>
          </a:xfrm>
          <a:prstGeom prst="roundRect">
            <a:avLst>
              <a:gd name="adj" fmla="val 0"/>
            </a:avLst>
          </a:prstGeom>
          <a:noFill/>
          <a:ln w="360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6911" y="1489041"/>
            <a:ext cx="8046434" cy="55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ja-JP" altLang="en-US" sz="2200" dirty="0" smtClean="0">
                <a:solidFill>
                  <a:srgbClr val="FFFF00"/>
                </a:solidFill>
              </a:rPr>
              <a:t>小型の装置でも良いので、長期的・高時間分解能で観測したい。</a:t>
            </a:r>
            <a:endParaRPr lang="en-US" sz="2200" dirty="0" smtClean="0">
              <a:solidFill>
                <a:srgbClr val="FFFF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301" y="3413735"/>
            <a:ext cx="5759450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Observation of Io's volcanic activity is usually made in near infrared ( 2-5 microns) , but solar flux in near infrared is not negligible.</a:t>
            </a:r>
          </a:p>
          <a:p>
            <a:pPr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In addition,</a:t>
            </a:r>
          </a:p>
          <a:p>
            <a:pPr>
              <a:defRPr/>
            </a:pPr>
            <a:endParaRPr lang="en-US" sz="2200" dirty="0" smtClean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30" y="4071263"/>
            <a:ext cx="99218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272911" y="2772688"/>
            <a:ext cx="539750" cy="53975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55805" y="5868313"/>
            <a:ext cx="900112" cy="9001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6919405" y="2555200"/>
            <a:ext cx="1587" cy="180340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163755" y="2555200"/>
            <a:ext cx="1587" cy="180340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063867" y="5220613"/>
            <a:ext cx="539750" cy="5397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6773355" y="3671213"/>
            <a:ext cx="542925" cy="1803400"/>
          </a:xfrm>
          <a:prstGeom prst="line">
            <a:avLst/>
          </a:prstGeom>
          <a:noFill/>
          <a:ln w="360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98430" y="5273000"/>
            <a:ext cx="558006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200" smtClean="0">
                <a:solidFill>
                  <a:srgbClr val="FFFFFF"/>
                </a:solidFill>
              </a:rPr>
              <a:t>Io's rotation period = revolution period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046163" y="6411232"/>
            <a:ext cx="539750" cy="1587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758252" y="6050177"/>
            <a:ext cx="431958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Only Jupiter-facing hemisphere can be observed.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32180" y="3312438"/>
            <a:ext cx="18351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Fig. 8. Geometry among Jupiter, Io, Earth, and Sun for observations of Io's volcanoes in near infrared. 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76382" y="3025949"/>
            <a:ext cx="34194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However...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1007" y="676033"/>
            <a:ext cx="9395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chemeClr val="bg1"/>
                </a:solidFill>
              </a:rPr>
              <a:t>探査機：それほど頻繁に木星へは行かない。</a:t>
            </a:r>
            <a:endParaRPr kumimoji="1" lang="en-US" altLang="ja-JP" sz="2200" dirty="0" smtClean="0">
              <a:solidFill>
                <a:schemeClr val="bg1"/>
              </a:solidFill>
            </a:endParaRPr>
          </a:p>
          <a:p>
            <a:r>
              <a:rPr lang="ja-JP" altLang="en-US" sz="2200" dirty="0" smtClean="0">
                <a:solidFill>
                  <a:schemeClr val="bg1"/>
                </a:solidFill>
              </a:rPr>
              <a:t>大型望遠鏡：マシンタイム少なし。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0355" y="2198793"/>
            <a:ext cx="537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FFFF"/>
                </a:solidFill>
              </a:rPr>
              <a:t>IRTF </a:t>
            </a:r>
            <a:r>
              <a:rPr lang="ja-JP" altLang="en-US" sz="2000" dirty="0" smtClean="0">
                <a:solidFill>
                  <a:srgbClr val="FFFFFF"/>
                </a:solidFill>
              </a:rPr>
              <a:t>などで、個々の火山分離を重点化しない、近赤外線観測が行われた例はある。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1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44575" y="0"/>
            <a:ext cx="8640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800">
                <a:solidFill>
                  <a:srgbClr val="FFFF00"/>
                </a:solidFill>
              </a:rPr>
              <a:t>Mid infrared observation of Io's volcanic activity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" y="4500563"/>
            <a:ext cx="4341109" cy="24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960918"/>
            <a:ext cx="3563937" cy="418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4434" y="6454775"/>
            <a:ext cx="5975351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Fig. 8</a:t>
            </a:r>
            <a:r>
              <a:rPr lang="en-US" sz="2200" dirty="0" smtClean="0">
                <a:solidFill>
                  <a:srgbClr val="FFFFFF"/>
                </a:solidFill>
              </a:rPr>
              <a:t>. </a:t>
            </a:r>
            <a:r>
              <a:rPr lang="en-US" sz="2200" dirty="0">
                <a:solidFill>
                  <a:srgbClr val="FFFFFF"/>
                </a:solidFill>
              </a:rPr>
              <a:t>Scenery around TAO observatory.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2382" y="1381665"/>
            <a:ext cx="5915219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12.2 </a:t>
            </a:r>
            <a:r>
              <a:rPr lang="en-US" sz="2200" dirty="0" err="1">
                <a:solidFill>
                  <a:srgbClr val="FFFFFF"/>
                </a:solidFill>
                <a:cs typeface="Arial" charset="0"/>
              </a:rPr>
              <a:t>μ</a:t>
            </a:r>
            <a:r>
              <a:rPr lang="en-US" sz="2200" dirty="0" err="1">
                <a:solidFill>
                  <a:srgbClr val="FFFFFF"/>
                </a:solidFill>
              </a:rPr>
              <a:t>m</a:t>
            </a:r>
            <a:r>
              <a:rPr lang="en-US" sz="2200" dirty="0">
                <a:solidFill>
                  <a:srgbClr val="FFFFFF"/>
                </a:solidFill>
              </a:rPr>
              <a:t>:  Peak of thermal emission at 250 K</a:t>
            </a:r>
          </a:p>
          <a:p>
            <a:r>
              <a:rPr lang="en-US" sz="2200" dirty="0">
                <a:solidFill>
                  <a:srgbClr val="FFFFFF"/>
                </a:solidFill>
              </a:rPr>
              <a:t>  8.9 </a:t>
            </a:r>
            <a:r>
              <a:rPr lang="en-US" sz="2200" dirty="0" err="1">
                <a:solidFill>
                  <a:srgbClr val="FFFFFF"/>
                </a:solidFill>
                <a:cs typeface="Arial" charset="0"/>
              </a:rPr>
              <a:t>μ</a:t>
            </a:r>
            <a:r>
              <a:rPr lang="en-US" sz="2200" dirty="0" err="1">
                <a:solidFill>
                  <a:srgbClr val="FFFFFF"/>
                </a:solidFill>
              </a:rPr>
              <a:t>m</a:t>
            </a:r>
            <a:r>
              <a:rPr lang="en-US" sz="2200" dirty="0">
                <a:solidFill>
                  <a:srgbClr val="FFFFFF"/>
                </a:solidFill>
              </a:rPr>
              <a:t>:                                               320 K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33" y="1311815"/>
            <a:ext cx="5983368" cy="900112"/>
          </a:xfrm>
          <a:prstGeom prst="roundRect">
            <a:avLst>
              <a:gd name="adj" fmla="val 176"/>
            </a:avLst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388" y="539750"/>
            <a:ext cx="904749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We made mid infrared observations to monitor Io's volcanic activity because the solar flux in mid infrared is negligible.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-13423" y="3802638"/>
            <a:ext cx="3311526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A=0.5 then T= 150[K]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-28634" y="2519363"/>
            <a:ext cx="61198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Temperature achieved only with </a:t>
            </a:r>
            <a:r>
              <a:rPr lang="en-US" sz="2200" dirty="0" smtClean="0">
                <a:solidFill>
                  <a:srgbClr val="FFFFFF"/>
                </a:solidFill>
              </a:rPr>
              <a:t>the solar </a:t>
            </a:r>
            <a:r>
              <a:rPr lang="en-US" sz="2200" dirty="0">
                <a:solidFill>
                  <a:srgbClr val="FFFFFF"/>
                </a:solidFill>
              </a:rPr>
              <a:t>flux is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843213" y="2879725"/>
            <a:ext cx="341947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S: Solar constant</a:t>
            </a:r>
          </a:p>
          <a:p>
            <a:r>
              <a:rPr lang="en-US">
                <a:solidFill>
                  <a:srgbClr val="FFFFFF"/>
                </a:solidFill>
              </a:rPr>
              <a:t>R: Distance from the sun</a:t>
            </a:r>
          </a:p>
          <a:p>
            <a:r>
              <a:rPr lang="en-US">
                <a:solidFill>
                  <a:srgbClr val="FFFFFF"/>
                </a:solidFill>
              </a:rPr>
              <a:t>A: Albedo</a:t>
            </a:r>
          </a:p>
          <a:p>
            <a:r>
              <a:rPr lang="en-US">
                <a:solidFill>
                  <a:srgbClr val="FFFFFF"/>
                </a:solidFill>
                <a:cs typeface="Arial" charset="0"/>
              </a:rPr>
              <a:t>ε</a:t>
            </a:r>
            <a:r>
              <a:rPr lang="en-US">
                <a:solidFill>
                  <a:srgbClr val="FFFFFF"/>
                </a:solidFill>
              </a:rPr>
              <a:t>: Emissivity</a:t>
            </a:r>
          </a:p>
          <a:p>
            <a:r>
              <a:rPr lang="en-US">
                <a:solidFill>
                  <a:srgbClr val="FFFFFF"/>
                </a:solidFill>
                <a:cs typeface="Arial" charset="0"/>
              </a:rPr>
              <a:t>σ</a:t>
            </a:r>
            <a:r>
              <a:rPr lang="en-US">
                <a:solidFill>
                  <a:srgbClr val="FFFFFF"/>
                </a:solidFill>
              </a:rPr>
              <a:t>: Stefan-Boltzmann constant    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94290" y="5317343"/>
            <a:ext cx="46799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Fig. </a:t>
            </a:r>
            <a:r>
              <a:rPr lang="en-US" sz="2200" dirty="0" smtClean="0">
                <a:solidFill>
                  <a:srgbClr val="FFFFFF"/>
                </a:solidFill>
              </a:rPr>
              <a:t>9. </a:t>
            </a:r>
            <a:r>
              <a:rPr lang="en-US" sz="2200" dirty="0">
                <a:solidFill>
                  <a:srgbClr val="FFFFFF"/>
                </a:solidFill>
              </a:rPr>
              <a:t>mini TAO 1-m telescope.</a:t>
            </a: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231165"/>
              </p:ext>
            </p:extLst>
          </p:nvPr>
        </p:nvGraphicFramePr>
        <p:xfrm>
          <a:off x="357910" y="2957224"/>
          <a:ext cx="2297546" cy="9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数式" r:id="rId5" imgW="965200" imgH="444500" progId="Equation.3">
                  <p:embed/>
                </p:oleObj>
              </mc:Choice>
              <mc:Fallback>
                <p:oleObj name="数式" r:id="rId5" imgW="965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910" y="2957224"/>
                        <a:ext cx="2297546" cy="9083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15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io_2011_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4" y="933569"/>
            <a:ext cx="7295917" cy="5316959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804028" y="-11611"/>
            <a:ext cx="3381145" cy="42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esults : 2011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4070" y="6199049"/>
            <a:ext cx="9113133" cy="5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Fig. 10. Radiance of Io as a function of Io’s central longitude at 8.9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microns obtained from observations in November 20</a:t>
            </a:r>
            <a:r>
              <a:rPr lang="ja-JP" altLang="en-US" sz="2000" dirty="0" smtClean="0">
                <a:solidFill>
                  <a:srgbClr val="FFFFFF"/>
                </a:solidFill>
              </a:rPr>
              <a:t>１１</a:t>
            </a:r>
            <a:r>
              <a:rPr lang="en-US" sz="2000" dirty="0" smtClean="0">
                <a:solidFill>
                  <a:srgbClr val="FFFFFF"/>
                </a:solidFill>
              </a:rPr>
              <a:t>. </a:t>
            </a: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1581069" y="933569"/>
            <a:ext cx="6204152" cy="4144567"/>
            <a:chOff x="1581069" y="933569"/>
            <a:chExt cx="6204152" cy="4144567"/>
          </a:xfrm>
        </p:grpSpPr>
        <p:sp>
          <p:nvSpPr>
            <p:cNvPr id="4" name="円形吹き出し 3"/>
            <p:cNvSpPr/>
            <p:nvPr/>
          </p:nvSpPr>
          <p:spPr>
            <a:xfrm>
              <a:off x="3704809" y="933569"/>
              <a:ext cx="1424136" cy="526052"/>
            </a:xfrm>
            <a:prstGeom prst="wedgeEllipseCallout">
              <a:avLst>
                <a:gd name="adj1" fmla="val -63892"/>
                <a:gd name="adj2" fmla="val 1248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1st</a:t>
              </a:r>
              <a:endParaRPr kumimoji="1" lang="ja-JP" altLang="en-US" dirty="0"/>
            </a:p>
          </p:txBody>
        </p:sp>
        <p:sp>
          <p:nvSpPr>
            <p:cNvPr id="5" name="円形吹き出し 4"/>
            <p:cNvSpPr/>
            <p:nvPr/>
          </p:nvSpPr>
          <p:spPr>
            <a:xfrm>
              <a:off x="1581069" y="933569"/>
              <a:ext cx="1424136" cy="526052"/>
            </a:xfrm>
            <a:prstGeom prst="wedgeEllipseCallout">
              <a:avLst>
                <a:gd name="adj1" fmla="val 39746"/>
                <a:gd name="adj2" fmla="val 13545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3rd</a:t>
              </a:r>
              <a:endParaRPr kumimoji="1" lang="ja-JP" altLang="en-US" dirty="0"/>
            </a:p>
          </p:txBody>
        </p:sp>
        <p:sp>
          <p:nvSpPr>
            <p:cNvPr id="7" name="円形吹き出し 6"/>
            <p:cNvSpPr/>
            <p:nvPr/>
          </p:nvSpPr>
          <p:spPr>
            <a:xfrm>
              <a:off x="3704809" y="3204902"/>
              <a:ext cx="1424136" cy="526052"/>
            </a:xfrm>
            <a:prstGeom prst="wedgeEllipseCallout">
              <a:avLst>
                <a:gd name="adj1" fmla="val -42424"/>
                <a:gd name="adj2" fmla="val -87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8th</a:t>
              </a:r>
              <a:endParaRPr kumimoji="1" lang="ja-JP" altLang="en-US" dirty="0"/>
            </a:p>
          </p:txBody>
        </p:sp>
        <p:sp>
          <p:nvSpPr>
            <p:cNvPr id="8" name="円形吹き出し 7"/>
            <p:cNvSpPr/>
            <p:nvPr/>
          </p:nvSpPr>
          <p:spPr>
            <a:xfrm>
              <a:off x="1846143" y="2922490"/>
              <a:ext cx="1424136" cy="526052"/>
            </a:xfrm>
            <a:prstGeom prst="wedgeEllipseCallout">
              <a:avLst>
                <a:gd name="adj1" fmla="val 10751"/>
                <a:gd name="adj2" fmla="val -10833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10th</a:t>
              </a:r>
              <a:endParaRPr kumimoji="1" lang="ja-JP" altLang="en-US" dirty="0"/>
            </a:p>
          </p:txBody>
        </p:sp>
        <p:sp>
          <p:nvSpPr>
            <p:cNvPr id="10" name="円形吹き出し 9"/>
            <p:cNvSpPr/>
            <p:nvPr/>
          </p:nvSpPr>
          <p:spPr>
            <a:xfrm>
              <a:off x="4303282" y="1707095"/>
              <a:ext cx="1564397" cy="526052"/>
            </a:xfrm>
            <a:prstGeom prst="wedgeEllipseCallout">
              <a:avLst>
                <a:gd name="adj1" fmla="val 17390"/>
                <a:gd name="adj2" fmla="val 23009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11th</a:t>
              </a:r>
              <a:endParaRPr kumimoji="1" lang="ja-JP" altLang="en-US" dirty="0"/>
            </a:p>
          </p:txBody>
        </p:sp>
        <p:sp>
          <p:nvSpPr>
            <p:cNvPr id="11" name="円形吹き出し 10"/>
            <p:cNvSpPr/>
            <p:nvPr/>
          </p:nvSpPr>
          <p:spPr>
            <a:xfrm>
              <a:off x="6013542" y="1707095"/>
              <a:ext cx="1424136" cy="526052"/>
            </a:xfrm>
            <a:prstGeom prst="wedgeEllipseCallout">
              <a:avLst>
                <a:gd name="adj1" fmla="val -80053"/>
                <a:gd name="adj2" fmla="val 32169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</a:t>
              </a:r>
              <a:r>
                <a:rPr lang="en-US" altLang="ja-JP" dirty="0"/>
                <a:t>4</a:t>
              </a:r>
              <a:r>
                <a:rPr kumimoji="1" lang="en-US" altLang="ja-JP" dirty="0" smtClean="0"/>
                <a:t>th</a:t>
              </a:r>
              <a:endParaRPr kumimoji="1" lang="ja-JP" altLang="en-US" dirty="0"/>
            </a:p>
          </p:txBody>
        </p:sp>
        <p:sp>
          <p:nvSpPr>
            <p:cNvPr id="12" name="円形吹き出し 11"/>
            <p:cNvSpPr/>
            <p:nvPr/>
          </p:nvSpPr>
          <p:spPr>
            <a:xfrm>
              <a:off x="5473105" y="4552084"/>
              <a:ext cx="1424136" cy="526052"/>
            </a:xfrm>
            <a:prstGeom prst="wedgeEllipseCallout">
              <a:avLst>
                <a:gd name="adj1" fmla="val 10751"/>
                <a:gd name="adj2" fmla="val -10833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</a:t>
              </a:r>
              <a:r>
                <a:rPr lang="en-US" altLang="ja-JP" dirty="0"/>
                <a:t>9</a:t>
              </a:r>
              <a:r>
                <a:rPr kumimoji="1" lang="en-US" altLang="ja-JP" dirty="0" smtClean="0"/>
                <a:t>th</a:t>
              </a:r>
              <a:endParaRPr kumimoji="1" lang="ja-JP" altLang="en-US" dirty="0"/>
            </a:p>
          </p:txBody>
        </p:sp>
        <p:sp>
          <p:nvSpPr>
            <p:cNvPr id="13" name="円形吹き出し 12"/>
            <p:cNvSpPr/>
            <p:nvPr/>
          </p:nvSpPr>
          <p:spPr>
            <a:xfrm>
              <a:off x="6361085" y="2398587"/>
              <a:ext cx="1424136" cy="526052"/>
            </a:xfrm>
            <a:prstGeom prst="wedgeEllipseCallout">
              <a:avLst>
                <a:gd name="adj1" fmla="val -3535"/>
                <a:gd name="adj2" fmla="val 916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Oct</a:t>
              </a:r>
              <a:r>
                <a:rPr kumimoji="1" lang="en-US" altLang="ja-JP" dirty="0" smtClean="0"/>
                <a:t> 31st</a:t>
              </a:r>
              <a:endParaRPr kumimoji="1" lang="ja-JP" altLang="en-US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181301" y="471904"/>
            <a:ext cx="693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Io had been detected with brightness of 20-30[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Jy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].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6926826" y="6356350"/>
            <a:ext cx="2133600" cy="365125"/>
          </a:xfrm>
        </p:spPr>
        <p:txBody>
          <a:bodyPr/>
          <a:lstStyle/>
          <a:p>
            <a:fld id="{8AC075D1-74B4-D54E-8935-FE195FCC4B8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590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463203" y="0"/>
            <a:ext cx="209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Discussion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4773" y="5999159"/>
            <a:ext cx="8502195" cy="5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Fig. 11. Images of Io at 8.9 microns at 3 central meridian longitudes.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 descr="plo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8" y="3465234"/>
            <a:ext cx="6549678" cy="25339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57891" y="775995"/>
            <a:ext cx="667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A large flux was seen around CML 277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deg</a:t>
            </a:r>
            <a:r>
              <a:rPr lang="en-US" altLang="ja-JP" sz="2400" dirty="0" smtClean="0">
                <a:solidFill>
                  <a:schemeClr val="bg1"/>
                </a:solidFill>
              </a:rPr>
              <a:t> in 2011.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6378" y="1551748"/>
            <a:ext cx="693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The most distinct volcano Loki is at CML 308 deg.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5179" y="2403976"/>
            <a:ext cx="876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We seem to have found a volcano activated, but it’s other than Loki.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3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ユーザー設定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</TotalTime>
  <Words>1381</Words>
  <Application>Microsoft Macintosh PowerPoint</Application>
  <PresentationFormat>画面に合わせる (4:3)</PresentationFormat>
  <Paragraphs>175</Paragraphs>
  <Slides>15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ホワイト</vt:lpstr>
      <vt:lpstr>数式</vt:lpstr>
      <vt:lpstr>Image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activities for outer planets’ magnetosphere at Tohoku univ. and JAXA</dc:title>
  <dc:creator>米田 瑞生</dc:creator>
  <cp:lastModifiedBy>米田 瑞生</cp:lastModifiedBy>
  <cp:revision>140</cp:revision>
  <dcterms:created xsi:type="dcterms:W3CDTF">2012-05-03T05:04:20Z</dcterms:created>
  <dcterms:modified xsi:type="dcterms:W3CDTF">2013-03-14T04:30:25Z</dcterms:modified>
</cp:coreProperties>
</file>