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4" r:id="rId3"/>
    <p:sldId id="258" r:id="rId4"/>
    <p:sldId id="259" r:id="rId5"/>
    <p:sldId id="261" r:id="rId6"/>
    <p:sldId id="262" r:id="rId7"/>
    <p:sldId id="279" r:id="rId8"/>
    <p:sldId id="280" r:id="rId9"/>
    <p:sldId id="281" r:id="rId10"/>
    <p:sldId id="282" r:id="rId11"/>
    <p:sldId id="283" r:id="rId12"/>
    <p:sldId id="272" r:id="rId13"/>
    <p:sldId id="267" r:id="rId14"/>
    <p:sldId id="269" r:id="rId15"/>
    <p:sldId id="277" r:id="rId16"/>
    <p:sldId id="270" r:id="rId17"/>
    <p:sldId id="271" r:id="rId18"/>
    <p:sldId id="273" r:id="rId19"/>
    <p:sldId id="274" r:id="rId20"/>
    <p:sldId id="276" r:id="rId21"/>
    <p:sldId id="275" r:id="rId22"/>
    <p:sldId id="278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03" autoAdjust="0"/>
  </p:normalViewPr>
  <p:slideViewPr>
    <p:cSldViewPr>
      <p:cViewPr>
        <p:scale>
          <a:sx n="76" d="100"/>
          <a:sy n="76" d="100"/>
        </p:scale>
        <p:origin x="-31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CAECA-21E4-46D8-83A6-C2E7F2B1F541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DCA6B-8502-47F6-A6D8-39906BFEFA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99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095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14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652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17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85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811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474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361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731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17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332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048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851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05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79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46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59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DCA6B-8502-47F6-A6D8-39906BFEFA4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71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1616-0B1C-4387-9149-06914E65CA0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15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C6276-BFBC-46A4-BFB6-B4AEF63ACFE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716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BDD6-2014-4507-9281-4356293B539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06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2012/3/13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a.s.u-tokyo.ac.jp/kibans/anir_en/index.php?Reduc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ANIR Status/ S12A Plan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本原顕太郎、他</a:t>
            </a:r>
            <a:r>
              <a:rPr kumimoji="1" lang="en-US" altLang="ja-JP" dirty="0" smtClean="0"/>
              <a:t>ANIR</a:t>
            </a:r>
            <a:r>
              <a:rPr kumimoji="1" lang="ja-JP" altLang="en-US" dirty="0" smtClean="0"/>
              <a:t>チーム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6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WiFi</a:t>
            </a:r>
            <a:r>
              <a:rPr kumimoji="1" lang="en-US" altLang="ja-JP" dirty="0" smtClean="0"/>
              <a:t> System Setup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月 3"/>
          <p:cNvSpPr/>
          <p:nvPr/>
        </p:nvSpPr>
        <p:spPr>
          <a:xfrm>
            <a:off x="2530475" y="1455986"/>
            <a:ext cx="220663" cy="406400"/>
          </a:xfrm>
          <a:prstGeom prst="moo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月 4"/>
          <p:cNvSpPr/>
          <p:nvPr/>
        </p:nvSpPr>
        <p:spPr>
          <a:xfrm flipH="1">
            <a:off x="5740400" y="1455986"/>
            <a:ext cx="193675" cy="406400"/>
          </a:xfrm>
          <a:prstGeom prst="moo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751138" y="1671886"/>
            <a:ext cx="2989262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946400" y="2229098"/>
            <a:ext cx="2987675" cy="15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月 7"/>
          <p:cNvSpPr/>
          <p:nvPr/>
        </p:nvSpPr>
        <p:spPr>
          <a:xfrm>
            <a:off x="2725738" y="2014786"/>
            <a:ext cx="220662" cy="406400"/>
          </a:xfrm>
          <a:prstGeom prst="moo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月 8"/>
          <p:cNvSpPr/>
          <p:nvPr/>
        </p:nvSpPr>
        <p:spPr>
          <a:xfrm flipH="1">
            <a:off x="5934075" y="2029073"/>
            <a:ext cx="195263" cy="406400"/>
          </a:xfrm>
          <a:prstGeom prst="moon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20875" y="1862386"/>
            <a:ext cx="406400" cy="1666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124075" y="2421186"/>
            <a:ext cx="406400" cy="1666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332538" y="2421186"/>
            <a:ext cx="406400" cy="1666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129338" y="1862386"/>
            <a:ext cx="406400" cy="1666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4" name="直線コネクタ 13"/>
          <p:cNvCxnSpPr>
            <a:stCxn id="4" idx="1"/>
          </p:cNvCxnSpPr>
          <p:nvPr/>
        </p:nvCxnSpPr>
        <p:spPr>
          <a:xfrm rot="10800000">
            <a:off x="2124075" y="1659186"/>
            <a:ext cx="406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0" idx="0"/>
          </p:cNvCxnSpPr>
          <p:nvPr/>
        </p:nvCxnSpPr>
        <p:spPr>
          <a:xfrm rot="5400000" flipH="1" flipV="1">
            <a:off x="2023269" y="1761579"/>
            <a:ext cx="20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>
            <a:off x="5926138" y="1657598"/>
            <a:ext cx="40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>
            <a:off x="6129338" y="2227511"/>
            <a:ext cx="406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0800000">
            <a:off x="2319338" y="2225923"/>
            <a:ext cx="40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 flipH="1" flipV="1">
            <a:off x="6230144" y="1758404"/>
            <a:ext cx="20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 flipH="1" flipV="1">
            <a:off x="6434932" y="2318792"/>
            <a:ext cx="2032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 flipH="1" flipV="1">
            <a:off x="2226469" y="2318792"/>
            <a:ext cx="20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1717675" y="2819648"/>
            <a:ext cx="812800" cy="1666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3" name="直線コネクタ 22"/>
          <p:cNvCxnSpPr>
            <a:endCxn id="11" idx="2"/>
          </p:cNvCxnSpPr>
          <p:nvPr/>
        </p:nvCxnSpPr>
        <p:spPr>
          <a:xfrm rot="16200000" flipV="1">
            <a:off x="2212181" y="2702967"/>
            <a:ext cx="2317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5400000" flipH="1" flipV="1">
            <a:off x="1613694" y="2423567"/>
            <a:ext cx="7905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6330950" y="2819648"/>
            <a:ext cx="812800" cy="1666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 rot="16200000" flipV="1">
            <a:off x="6422231" y="2702967"/>
            <a:ext cx="2317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 flipH="1" flipV="1">
            <a:off x="6535738" y="2464048"/>
            <a:ext cx="6810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13" idx="2"/>
          </p:cNvCxnSpPr>
          <p:nvPr/>
        </p:nvCxnSpPr>
        <p:spPr>
          <a:xfrm rot="5400000">
            <a:off x="6284119" y="2075904"/>
            <a:ext cx="95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332538" y="2124323"/>
            <a:ext cx="5445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雲 29"/>
          <p:cNvSpPr/>
          <p:nvPr/>
        </p:nvSpPr>
        <p:spPr>
          <a:xfrm>
            <a:off x="574675" y="3251448"/>
            <a:ext cx="2371725" cy="609600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" name="雲 30"/>
          <p:cNvSpPr/>
          <p:nvPr/>
        </p:nvSpPr>
        <p:spPr>
          <a:xfrm>
            <a:off x="6129338" y="3251448"/>
            <a:ext cx="2151062" cy="609600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2" name="直線コネクタ 31"/>
          <p:cNvCxnSpPr>
            <a:stCxn id="22" idx="2"/>
          </p:cNvCxnSpPr>
          <p:nvPr/>
        </p:nvCxnSpPr>
        <p:spPr>
          <a:xfrm rot="5400000">
            <a:off x="1991519" y="3118892"/>
            <a:ext cx="265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5400000">
            <a:off x="6607175" y="3138736"/>
            <a:ext cx="263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60"/>
          <p:cNvSpPr txBox="1">
            <a:spLocks noChangeArrowheads="1"/>
          </p:cNvSpPr>
          <p:nvPr/>
        </p:nvSpPr>
        <p:spPr bwMode="auto">
          <a:xfrm>
            <a:off x="803275" y="3359398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The summit LAN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5" name="テキスト ボックス 61"/>
          <p:cNvSpPr txBox="1">
            <a:spLocks noChangeArrowheads="1"/>
          </p:cNvSpPr>
          <p:nvPr/>
        </p:nvSpPr>
        <p:spPr bwMode="auto">
          <a:xfrm>
            <a:off x="6416675" y="3359398"/>
            <a:ext cx="145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The base LAN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6" name="テキスト ボックス 62"/>
          <p:cNvSpPr txBox="1">
            <a:spLocks noChangeArrowheads="1"/>
          </p:cNvSpPr>
          <p:nvPr/>
        </p:nvSpPr>
        <p:spPr bwMode="auto">
          <a:xfrm>
            <a:off x="666750" y="2637086"/>
            <a:ext cx="105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L3 switch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7" name="テキスト ボックス 63"/>
          <p:cNvSpPr txBox="1">
            <a:spLocks noChangeArrowheads="1"/>
          </p:cNvSpPr>
          <p:nvPr/>
        </p:nvSpPr>
        <p:spPr bwMode="auto">
          <a:xfrm>
            <a:off x="7143750" y="2637086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L3 switch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8" name="テキスト ボックス 64"/>
          <p:cNvSpPr txBox="1">
            <a:spLocks noChangeArrowheads="1"/>
          </p:cNvSpPr>
          <p:nvPr/>
        </p:nvSpPr>
        <p:spPr bwMode="auto">
          <a:xfrm>
            <a:off x="3563938" y="1271836"/>
            <a:ext cx="127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Regular use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39" name="テキスト ボックス 65"/>
          <p:cNvSpPr txBox="1">
            <a:spLocks noChangeArrowheads="1"/>
          </p:cNvSpPr>
          <p:nvPr/>
        </p:nvSpPr>
        <p:spPr bwMode="auto">
          <a:xfrm>
            <a:off x="3595688" y="2251323"/>
            <a:ext cx="1241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Backup use</a:t>
            </a:r>
            <a:endParaRPr lang="ja-JP" altLang="en-US">
              <a:latin typeface="Calibri" pitchFamily="34" charset="0"/>
            </a:endParaRPr>
          </a:p>
        </p:txBody>
      </p:sp>
      <p:graphicFrame>
        <p:nvGraphicFramePr>
          <p:cNvPr id="40" name="表 39"/>
          <p:cNvGraphicFramePr>
            <a:graphicFrameLocks noGrp="1"/>
          </p:cNvGraphicFramePr>
          <p:nvPr/>
        </p:nvGraphicFramePr>
        <p:xfrm>
          <a:off x="887413" y="4056063"/>
          <a:ext cx="7392987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46699"/>
                <a:gridCol w="394628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0" i="0" dirty="0" smtClean="0"/>
                        <a:t>The</a:t>
                      </a:r>
                      <a:r>
                        <a:rPr kumimoji="1" lang="en-US" altLang="ja-JP" sz="2400" b="0" i="0" baseline="0" dirty="0" smtClean="0"/>
                        <a:t> Wireless LAN bridge</a:t>
                      </a:r>
                      <a:endParaRPr kumimoji="1" lang="ja-JP" altLang="en-US" sz="2400" b="0" i="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i="0" dirty="0" smtClean="0"/>
                        <a:t>JRL-710 (JRC</a:t>
                      </a:r>
                      <a:r>
                        <a:rPr kumimoji="1" lang="en-US" altLang="ja-JP" sz="2400" b="0" i="0" baseline="0" dirty="0" smtClean="0"/>
                        <a:t>, Japan)</a:t>
                      </a:r>
                      <a:endParaRPr kumimoji="1" lang="ja-JP" altLang="en-US" sz="2400" b="0" i="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The</a:t>
                      </a:r>
                      <a:r>
                        <a:rPr kumimoji="1" lang="en-US" altLang="ja-JP" sz="2400" baseline="0" dirty="0" smtClean="0"/>
                        <a:t> Antenna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NZA-666 (1m-Parabola; JRC)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The radio frequency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2.4 GHz (IEEE802.11a/b/g)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The throughput</a:t>
                      </a:r>
                      <a:endParaRPr kumimoji="1" lang="ja-JP" altLang="en-US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5 Mbps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/>
                </a:tc>
              </a:tr>
            </a:tbl>
          </a:graphicData>
        </a:graphic>
      </p:graphicFrame>
      <p:sp>
        <p:nvSpPr>
          <p:cNvPr id="42" name="正方形/長方形 41"/>
          <p:cNvSpPr/>
          <p:nvPr/>
        </p:nvSpPr>
        <p:spPr>
          <a:xfrm>
            <a:off x="2303463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/>
              <a:t>常用系と予備系の</a:t>
            </a:r>
            <a:r>
              <a:rPr lang="en-US" altLang="ja-JP" dirty="0"/>
              <a:t>2</a:t>
            </a:r>
            <a:r>
              <a:rPr lang="ja-JP" altLang="en-US" dirty="0"/>
              <a:t>系統</a:t>
            </a:r>
            <a:endParaRPr lang="en-US" altLang="ja-JP" dirty="0"/>
          </a:p>
          <a:p>
            <a:r>
              <a:rPr lang="ja-JP" altLang="en-US" dirty="0" smtClean="0"/>
              <a:t>常用</a:t>
            </a:r>
            <a:r>
              <a:rPr lang="ja-JP" altLang="en-US" dirty="0"/>
              <a:t>が落ちると自動</a:t>
            </a:r>
            <a:r>
              <a:rPr lang="ja-JP" altLang="en-US" dirty="0" smtClean="0"/>
              <a:t>で予備</a:t>
            </a:r>
            <a:r>
              <a:rPr lang="ja-JP" altLang="en-US" dirty="0"/>
              <a:t>に切り替わる</a:t>
            </a:r>
          </a:p>
        </p:txBody>
      </p:sp>
    </p:spTree>
    <p:extLst>
      <p:ext uri="{BB962C8B-B14F-4D97-AF65-F5344CB8AC3E}">
        <p14:creationId xmlns:p14="http://schemas.microsoft.com/office/powerpoint/2010/main" val="23841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遠隔観測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5313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山頂は完全無人、もしくは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ただ見ているだけ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天候チェック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ドーム内状況チェック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観測開始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（随時天候等確認）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観測終了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装置・望遠鏡を終了状態に</a:t>
            </a:r>
            <a:endParaRPr lang="en-US" altLang="ja-JP" dirty="0" smtClean="0"/>
          </a:p>
          <a:p>
            <a:r>
              <a:rPr lang="ja-JP" altLang="en-US" dirty="0" smtClean="0"/>
              <a:t>ほぼ日没～日の出まで観測</a:t>
            </a:r>
            <a:endParaRPr lang="en-US" altLang="ja-JP" dirty="0" smtClean="0"/>
          </a:p>
          <a:p>
            <a:r>
              <a:rPr lang="ja-JP" altLang="en-US" dirty="0" smtClean="0"/>
              <a:t>たまにトラブルが発生すると緊急登頂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352" y="57332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望遠鏡、ドーム制御の安定化が課題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16704" y="1196752"/>
            <a:ext cx="3754009" cy="2492896"/>
            <a:chOff x="5389991" y="1268760"/>
            <a:chExt cx="3754009" cy="2492896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9991" y="1268760"/>
              <a:ext cx="3754009" cy="249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524328" y="3356992"/>
              <a:ext cx="1569660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mtClean="0"/>
                <a:t>山麓観測小屋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39712" y="3717032"/>
            <a:ext cx="2231001" cy="3068960"/>
            <a:chOff x="6912999" y="3789040"/>
            <a:chExt cx="2231001" cy="3068960"/>
          </a:xfrm>
        </p:grpSpPr>
        <p:pic>
          <p:nvPicPr>
            <p:cNvPr id="66566" name="Picture 6" descr="http://www.ioa.s.u-tokyo.ac.jp/TAO/internal/FieldReport/photo/chile201104-06/album/20110514/slides/IMG_7705.JPG"/>
            <p:cNvPicPr>
              <a:picLocks noChangeAspect="1" noChangeArrowheads="1"/>
            </p:cNvPicPr>
            <p:nvPr/>
          </p:nvPicPr>
          <p:blipFill>
            <a:blip r:embed="rId4" cstate="print"/>
            <a:srcRect t="12112" r="3863"/>
            <a:stretch>
              <a:fillRect/>
            </a:stretch>
          </p:blipFill>
          <p:spPr bwMode="auto">
            <a:xfrm>
              <a:off x="6912999" y="3789040"/>
              <a:ext cx="2231001" cy="306896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740352" y="3851756"/>
              <a:ext cx="1338828" cy="3693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mtClean="0"/>
                <a:t>観測の様子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88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5/7 </a:t>
            </a:r>
            <a:r>
              <a:rPr kumimoji="1" lang="ja-JP" altLang="en-US" dirty="0" smtClean="0"/>
              <a:t>出発</a:t>
            </a:r>
            <a:r>
              <a:rPr lang="ja-JP" altLang="en-US" dirty="0"/>
              <a:t>・</a:t>
            </a:r>
            <a:r>
              <a:rPr lang="en-US" altLang="ja-JP" dirty="0" smtClean="0"/>
              <a:t>5/8 </a:t>
            </a:r>
            <a:r>
              <a:rPr lang="ja-JP" altLang="en-US" dirty="0" smtClean="0"/>
              <a:t>到着</a:t>
            </a:r>
            <a:endParaRPr lang="en-US" altLang="ja-JP" dirty="0" smtClean="0"/>
          </a:p>
          <a:p>
            <a:r>
              <a:rPr kumimoji="1" lang="en-US" altLang="ja-JP" dirty="0" smtClean="0"/>
              <a:t>5/11-12 </a:t>
            </a:r>
            <a:r>
              <a:rPr kumimoji="1" lang="ja-JP" altLang="en-US" dirty="0" smtClean="0"/>
              <a:t>装置交換</a:t>
            </a:r>
            <a:endParaRPr kumimoji="1" lang="en-US" altLang="ja-JP" dirty="0" smtClean="0"/>
          </a:p>
          <a:p>
            <a:r>
              <a:rPr lang="en-US" altLang="ja-JP" dirty="0" smtClean="0"/>
              <a:t>5/13-6/4 </a:t>
            </a:r>
            <a:r>
              <a:rPr lang="ja-JP" altLang="en-US" dirty="0" smtClean="0"/>
              <a:t>観測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およそ１９夜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うち２夜は</a:t>
            </a:r>
            <a:r>
              <a:rPr kumimoji="1" lang="en-US" altLang="ja-JP" dirty="0" smtClean="0"/>
              <a:t>CNTAC</a:t>
            </a:r>
            <a:r>
              <a:rPr kumimoji="1" lang="ja-JP" altLang="en-US" dirty="0" smtClean="0"/>
              <a:t>時間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大学間連携観測</a:t>
            </a:r>
            <a:r>
              <a:rPr lang="ja-JP" altLang="en-US" dirty="0" smtClean="0"/>
              <a:t>はなし</a:t>
            </a:r>
            <a:endParaRPr lang="en-US" altLang="ja-JP" dirty="0" smtClean="0"/>
          </a:p>
          <a:p>
            <a:r>
              <a:rPr kumimoji="1" lang="en-US" altLang="ja-JP" dirty="0" smtClean="0"/>
              <a:t>6/5-7 </a:t>
            </a:r>
            <a:r>
              <a:rPr kumimoji="1" lang="ja-JP" altLang="en-US" dirty="0" smtClean="0"/>
              <a:t>撤収作業</a:t>
            </a:r>
            <a:endParaRPr lang="en-US" altLang="ja-JP" dirty="0"/>
          </a:p>
          <a:p>
            <a:r>
              <a:rPr kumimoji="1" lang="en-US" altLang="ja-JP" dirty="0" smtClean="0"/>
              <a:t>6/8 </a:t>
            </a:r>
            <a:r>
              <a:rPr kumimoji="1" lang="ja-JP" altLang="en-US" dirty="0" smtClean="0"/>
              <a:t>出発・</a:t>
            </a:r>
            <a:r>
              <a:rPr kumimoji="1" lang="en-US" altLang="ja-JP" dirty="0" smtClean="0"/>
              <a:t>6/10 </a:t>
            </a:r>
            <a:r>
              <a:rPr kumimoji="1" lang="ja-JP" altLang="en-US" dirty="0" smtClean="0"/>
              <a:t>帰国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S12A </a:t>
            </a:r>
            <a:r>
              <a:rPr kumimoji="1" lang="ja-JP" altLang="en-US" dirty="0" smtClean="0"/>
              <a:t>予定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2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上塚、越田： </a:t>
            </a:r>
            <a:r>
              <a:rPr lang="en-US" altLang="ja-JP" dirty="0" smtClean="0"/>
              <a:t>4/10-6/10</a:t>
            </a:r>
            <a:endParaRPr kumimoji="1" lang="en-US" altLang="ja-JP" dirty="0" smtClean="0"/>
          </a:p>
          <a:p>
            <a:r>
              <a:rPr kumimoji="1" lang="ja-JP" altLang="en-US" dirty="0" smtClean="0"/>
              <a:t>高橋、舘内： </a:t>
            </a:r>
            <a:r>
              <a:rPr kumimoji="1" lang="en-US" altLang="ja-JP" dirty="0" smtClean="0"/>
              <a:t>5/7-6/10</a:t>
            </a:r>
          </a:p>
          <a:p>
            <a:r>
              <a:rPr lang="ja-JP" altLang="en-US" dirty="0" smtClean="0"/>
              <a:t>本原： </a:t>
            </a:r>
            <a:r>
              <a:rPr lang="en-US" altLang="ja-JP" dirty="0" smtClean="0"/>
              <a:t>5/7-5/25</a:t>
            </a:r>
          </a:p>
          <a:p>
            <a:r>
              <a:rPr kumimoji="1" lang="ja-JP" altLang="en-US" dirty="0" smtClean="0"/>
              <a:t>小西、諸隈： </a:t>
            </a:r>
            <a:r>
              <a:rPr kumimoji="1" lang="en-US" altLang="ja-JP" dirty="0" smtClean="0"/>
              <a:t>5/20-6/10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現在の参加メンバー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1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8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800" dirty="0" smtClean="0"/>
              <a:t>Distortion map</a:t>
            </a:r>
          </a:p>
          <a:p>
            <a:r>
              <a:rPr lang="en-US" altLang="ja-JP" sz="1800" dirty="0" smtClean="0"/>
              <a:t>Twilight Flat (BVR)</a:t>
            </a:r>
          </a:p>
          <a:p>
            <a:r>
              <a:rPr kumimoji="1" lang="en-US" altLang="ja-JP" sz="1800" dirty="0" smtClean="0"/>
              <a:t>Available at 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en-US" altLang="ja-JP" sz="1800" dirty="0">
                <a:hlinkClick r:id="rId3"/>
              </a:rPr>
              <a:t>http://www.ioa.s.u-tokyo.ac.jp/kibans/anir_en/index.php?Reduction</a:t>
            </a:r>
            <a:endParaRPr lang="en-US" altLang="ja-JP" sz="18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可視チャンネル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2" b="66467"/>
          <a:stretch/>
        </p:blipFill>
        <p:spPr bwMode="auto">
          <a:xfrm>
            <a:off x="4932040" y="1628800"/>
            <a:ext cx="3735963" cy="188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4" r="42092" b="40236"/>
          <a:stretch/>
        </p:blipFill>
        <p:spPr bwMode="auto">
          <a:xfrm>
            <a:off x="4932040" y="4843752"/>
            <a:ext cx="3735963" cy="184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4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2483768" y="1844824"/>
            <a:ext cx="5059601" cy="4844950"/>
            <a:chOff x="251520" y="2013050"/>
            <a:chExt cx="5059601" cy="4844950"/>
          </a:xfrm>
        </p:grpSpPr>
        <p:pic>
          <p:nvPicPr>
            <p:cNvPr id="6146" name="Picture 2" descr="\\yebisu\Motohara\Presentations\111202anir\sgrasky_b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13050"/>
              <a:ext cx="5059601" cy="484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251520" y="201305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B</a:t>
              </a:r>
              <a:endParaRPr kumimoji="1" lang="ja-JP" altLang="en-US" sz="2400" dirty="0"/>
            </a:p>
          </p:txBody>
        </p:sp>
      </p:grp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99592" y="1340768"/>
            <a:ext cx="7408333" cy="498368"/>
          </a:xfrm>
        </p:spPr>
        <p:txBody>
          <a:bodyPr/>
          <a:lstStyle/>
          <a:p>
            <a:r>
              <a:rPr lang="en-US" altLang="ja-JP" dirty="0" err="1"/>
              <a:t>ccsetwcs</a:t>
            </a:r>
            <a:r>
              <a:rPr lang="en-US" altLang="ja-JP" dirty="0"/>
              <a:t> (image file) </a:t>
            </a:r>
            <a:r>
              <a:rPr lang="en-US" altLang="ja-JP" dirty="0" smtClean="0"/>
              <a:t>(*.</a:t>
            </a:r>
            <a:r>
              <a:rPr lang="en-US" altLang="ja-JP" dirty="0"/>
              <a:t>db) </a:t>
            </a:r>
            <a:r>
              <a:rPr lang="en-US" altLang="ja-JP" dirty="0" smtClean="0"/>
              <a:t>(</a:t>
            </a:r>
            <a:r>
              <a:rPr lang="en-US" altLang="ja-JP" dirty="0"/>
              <a:t>*</a:t>
            </a:r>
            <a:r>
              <a:rPr lang="en-US" altLang="ja-JP" dirty="0" smtClean="0"/>
              <a:t>.coo)</a:t>
            </a:r>
            <a:r>
              <a:rPr lang="ja-JP" altLang="en-US" dirty="0" smtClean="0"/>
              <a:t>　で適用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Distortion Correction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483768" y="1844824"/>
            <a:ext cx="5059600" cy="4844950"/>
            <a:chOff x="1875533" y="2879825"/>
            <a:chExt cx="5059600" cy="4844950"/>
          </a:xfrm>
        </p:grpSpPr>
        <p:pic>
          <p:nvPicPr>
            <p:cNvPr id="6147" name="Picture 3" descr="\\yebisu\Motohara\Presentations\111202anir\sgrasky_v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533" y="2879825"/>
              <a:ext cx="5059600" cy="484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875533" y="287982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V</a:t>
              </a:r>
              <a:endParaRPr kumimoji="1" lang="ja-JP" altLang="en-US" sz="240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483768" y="1844824"/>
            <a:ext cx="5059600" cy="4844950"/>
            <a:chOff x="1792983" y="3433863"/>
            <a:chExt cx="5059600" cy="4844950"/>
          </a:xfrm>
        </p:grpSpPr>
        <p:pic>
          <p:nvPicPr>
            <p:cNvPr id="6149" name="Picture 5" descr="\\yebisu\Motohara\Presentations\111202anir\sgrasky_r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983" y="3433863"/>
              <a:ext cx="5059600" cy="484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792983" y="3433863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R</a:t>
              </a:r>
              <a:endParaRPr kumimoji="1" lang="ja-JP" altLang="en-US" sz="24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483768" y="1844824"/>
            <a:ext cx="5059601" cy="4844950"/>
            <a:chOff x="5511305" y="3479324"/>
            <a:chExt cx="5059601" cy="4844950"/>
          </a:xfrm>
        </p:grpSpPr>
        <p:pic>
          <p:nvPicPr>
            <p:cNvPr id="6150" name="Picture 6" descr="\\yebisu\Motohara\Presentations\111202anir\sgrasky_i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305" y="3479324"/>
              <a:ext cx="5059601" cy="484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511305" y="3479324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I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49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フラット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Ks-band sky flat</a:t>
            </a:r>
          </a:p>
          <a:p>
            <a:pPr lvl="1"/>
            <a:r>
              <a:rPr kumimoji="1" lang="en-US" altLang="ja-JP" dirty="0" smtClean="0"/>
              <a:t>J-band sky flat with Dichroic mirror</a:t>
            </a:r>
          </a:p>
          <a:p>
            <a:pPr lvl="1"/>
            <a:r>
              <a:rPr lang="en-US" altLang="ja-JP" dirty="0" smtClean="0"/>
              <a:t>Sky/Twilight flats for Optical Channel</a:t>
            </a:r>
          </a:p>
          <a:p>
            <a:r>
              <a:rPr kumimoji="1" lang="ja-JP" altLang="en-US" dirty="0" smtClean="0"/>
              <a:t>可視ディストーションマップ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キャリブレーションデータ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9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2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5/7 </a:t>
            </a:r>
            <a:r>
              <a:rPr kumimoji="1" lang="ja-JP" altLang="en-US" dirty="0" smtClean="0"/>
              <a:t>出発</a:t>
            </a:r>
            <a:r>
              <a:rPr lang="ja-JP" altLang="en-US" dirty="0"/>
              <a:t>・</a:t>
            </a:r>
            <a:r>
              <a:rPr lang="en-US" altLang="ja-JP" dirty="0" smtClean="0"/>
              <a:t>5/8 </a:t>
            </a:r>
            <a:r>
              <a:rPr lang="ja-JP" altLang="en-US" dirty="0" smtClean="0"/>
              <a:t>到着</a:t>
            </a:r>
            <a:endParaRPr lang="en-US" altLang="ja-JP" dirty="0" smtClean="0"/>
          </a:p>
          <a:p>
            <a:r>
              <a:rPr kumimoji="1" lang="en-US" altLang="ja-JP" dirty="0" smtClean="0"/>
              <a:t>5/11-12 </a:t>
            </a:r>
            <a:r>
              <a:rPr kumimoji="1" lang="ja-JP" altLang="en-US" dirty="0" smtClean="0"/>
              <a:t>装置交換</a:t>
            </a:r>
            <a:endParaRPr kumimoji="1" lang="en-US" altLang="ja-JP" dirty="0" smtClean="0"/>
          </a:p>
          <a:p>
            <a:r>
              <a:rPr lang="en-US" altLang="ja-JP" dirty="0" smtClean="0"/>
              <a:t>5/13-6/4 </a:t>
            </a:r>
            <a:r>
              <a:rPr lang="ja-JP" altLang="en-US" dirty="0" smtClean="0"/>
              <a:t>観測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およそ１９夜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うち２夜は</a:t>
            </a:r>
            <a:r>
              <a:rPr kumimoji="1" lang="en-US" altLang="ja-JP" dirty="0" smtClean="0"/>
              <a:t>CNTAC</a:t>
            </a:r>
            <a:r>
              <a:rPr kumimoji="1" lang="ja-JP" altLang="en-US" dirty="0" smtClean="0"/>
              <a:t>時間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大学間連携観測</a:t>
            </a:r>
            <a:r>
              <a:rPr lang="ja-JP" altLang="en-US" dirty="0" smtClean="0"/>
              <a:t>はなし</a:t>
            </a:r>
            <a:endParaRPr lang="en-US" altLang="ja-JP" dirty="0" smtClean="0"/>
          </a:p>
          <a:p>
            <a:r>
              <a:rPr kumimoji="1" lang="en-US" altLang="ja-JP" dirty="0" smtClean="0"/>
              <a:t>6/5-7 </a:t>
            </a:r>
            <a:r>
              <a:rPr kumimoji="1" lang="ja-JP" altLang="en-US" dirty="0" smtClean="0"/>
              <a:t>撤収作業</a:t>
            </a:r>
            <a:endParaRPr lang="en-US" altLang="ja-JP" dirty="0"/>
          </a:p>
          <a:p>
            <a:r>
              <a:rPr kumimoji="1" lang="en-US" altLang="ja-JP" dirty="0" smtClean="0"/>
              <a:t>6/8 </a:t>
            </a:r>
            <a:r>
              <a:rPr kumimoji="1" lang="ja-JP" altLang="en-US" dirty="0" smtClean="0"/>
              <a:t>出発・</a:t>
            </a:r>
            <a:r>
              <a:rPr kumimoji="1" lang="en-US" altLang="ja-JP" dirty="0" smtClean="0"/>
              <a:t>6/10 </a:t>
            </a:r>
            <a:r>
              <a:rPr kumimoji="1" lang="ja-JP" altLang="en-US" dirty="0" smtClean="0"/>
              <a:t>帰国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S12A </a:t>
            </a:r>
            <a:r>
              <a:rPr kumimoji="1" lang="ja-JP" altLang="en-US" dirty="0" smtClean="0"/>
              <a:t>予定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72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/>
              <a:t>H-band</a:t>
            </a:r>
            <a:br>
              <a:rPr lang="en-US" altLang="ja-JP" dirty="0"/>
            </a:br>
            <a:r>
              <a:rPr lang="en-US" altLang="ja-JP" dirty="0"/>
              <a:t>2011.10.19</a:t>
            </a:r>
            <a:r>
              <a:rPr lang="ja-JP" altLang="en-US" dirty="0"/>
              <a:t>　</a:t>
            </a:r>
            <a:r>
              <a:rPr lang="en-US" altLang="ja-JP" dirty="0"/>
              <a:t>UGC02982 : 26.5%</a:t>
            </a:r>
            <a:br>
              <a:rPr lang="en-US" altLang="ja-JP" dirty="0"/>
            </a:br>
            <a:r>
              <a:rPr lang="en-US" altLang="ja-JP" dirty="0"/>
              <a:t>2011.10.16</a:t>
            </a:r>
            <a:r>
              <a:rPr lang="ja-JP" altLang="en-US" dirty="0"/>
              <a:t>　</a:t>
            </a:r>
            <a:r>
              <a:rPr lang="en-US" altLang="ja-JP" dirty="0"/>
              <a:t>NGC7591   : 21.2%</a:t>
            </a:r>
            <a:br>
              <a:rPr lang="en-US" altLang="ja-JP" dirty="0"/>
            </a:br>
            <a:r>
              <a:rPr lang="en-US" altLang="ja-JP" dirty="0"/>
              <a:t>2011.10.19   NGC1720   : 27.6</a:t>
            </a:r>
            <a:r>
              <a:rPr lang="en-US" altLang="ja-JP" dirty="0" smtClean="0"/>
              <a:t>%</a:t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←</a:t>
            </a:r>
            <a:r>
              <a:rPr lang="en-US" altLang="ja-JP" dirty="0" smtClean="0">
                <a:solidFill>
                  <a:srgbClr val="FF0000"/>
                </a:solidFill>
              </a:rPr>
              <a:t>2011.4 : 29%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  <a:p>
            <a:r>
              <a:rPr lang="en-US" altLang="ja-JP" dirty="0" smtClean="0"/>
              <a:t>N191-band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2011.10.19</a:t>
            </a:r>
            <a:r>
              <a:rPr lang="ja-JP" altLang="en-US" dirty="0"/>
              <a:t>　</a:t>
            </a:r>
            <a:r>
              <a:rPr lang="en-US" altLang="ja-JP" dirty="0"/>
              <a:t>UGC02982 : 22.0%</a:t>
            </a:r>
            <a:br>
              <a:rPr lang="en-US" altLang="ja-JP" dirty="0"/>
            </a:br>
            <a:r>
              <a:rPr lang="en-US" altLang="ja-JP" dirty="0"/>
              <a:t>2011.10.16</a:t>
            </a:r>
            <a:r>
              <a:rPr lang="ja-JP" altLang="en-US" dirty="0"/>
              <a:t>　</a:t>
            </a:r>
            <a:r>
              <a:rPr lang="en-US" altLang="ja-JP" dirty="0"/>
              <a:t>NGC7591   : 18.5%</a:t>
            </a:r>
            <a:br>
              <a:rPr lang="en-US" altLang="ja-JP" dirty="0"/>
            </a:br>
            <a:r>
              <a:rPr lang="en-US" altLang="ja-JP" dirty="0"/>
              <a:t>2011.10.19   NGC1720   : </a:t>
            </a:r>
            <a:r>
              <a:rPr lang="en-US" altLang="ja-JP" dirty="0" smtClean="0"/>
              <a:t>22.7%</a:t>
            </a:r>
            <a:br>
              <a:rPr lang="en-US" altLang="ja-JP" dirty="0" smtClean="0"/>
            </a:br>
            <a:r>
              <a:rPr lang="ja-JP" altLang="en-US" dirty="0">
                <a:solidFill>
                  <a:srgbClr val="FF0000"/>
                </a:solidFill>
              </a:rPr>
              <a:t>←</a:t>
            </a:r>
            <a:r>
              <a:rPr lang="en-US" altLang="ja-JP" dirty="0">
                <a:solidFill>
                  <a:srgbClr val="FF0000"/>
                </a:solidFill>
              </a:rPr>
              <a:t>2011.4 : </a:t>
            </a:r>
            <a:r>
              <a:rPr lang="en-US" altLang="ja-JP" dirty="0" smtClean="0">
                <a:solidFill>
                  <a:srgbClr val="FF0000"/>
                </a:solidFill>
              </a:rPr>
              <a:t>~17%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 smtClean="0"/>
          </a:p>
          <a:p>
            <a:r>
              <a:rPr lang="en-US" altLang="ja-JP" dirty="0" smtClean="0"/>
              <a:t>Ks-band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2011.10.19</a:t>
            </a:r>
            <a:r>
              <a:rPr lang="ja-JP" altLang="en-US" dirty="0"/>
              <a:t>　</a:t>
            </a:r>
            <a:r>
              <a:rPr lang="en-US" altLang="ja-JP" dirty="0"/>
              <a:t>UGC02982 : 28.5%</a:t>
            </a:r>
            <a:br>
              <a:rPr lang="en-US" altLang="ja-JP" dirty="0"/>
            </a:br>
            <a:r>
              <a:rPr lang="en-US" altLang="ja-JP" dirty="0"/>
              <a:t>2011.10.16</a:t>
            </a:r>
            <a:r>
              <a:rPr lang="ja-JP" altLang="en-US" dirty="0"/>
              <a:t>　</a:t>
            </a:r>
            <a:r>
              <a:rPr lang="en-US" altLang="ja-JP" dirty="0"/>
              <a:t>NGC7591   : 22.2%</a:t>
            </a:r>
            <a:br>
              <a:rPr lang="en-US" altLang="ja-JP" dirty="0"/>
            </a:br>
            <a:r>
              <a:rPr lang="en-US" altLang="ja-JP" dirty="0"/>
              <a:t>2011.10.19   NGC1720   : 28.7</a:t>
            </a:r>
            <a:r>
              <a:rPr lang="en-US" altLang="ja-JP" dirty="0" smtClean="0"/>
              <a:t>%</a:t>
            </a:r>
            <a:br>
              <a:rPr lang="en-US" altLang="ja-JP" dirty="0" smtClean="0"/>
            </a:br>
            <a:r>
              <a:rPr lang="ja-JP" altLang="en-US" dirty="0">
                <a:solidFill>
                  <a:srgbClr val="FF0000"/>
                </a:solidFill>
              </a:rPr>
              <a:t>←</a:t>
            </a:r>
            <a:r>
              <a:rPr lang="en-US" altLang="ja-JP" dirty="0">
                <a:solidFill>
                  <a:srgbClr val="FF0000"/>
                </a:solidFill>
              </a:rPr>
              <a:t>2011.4 : 30</a:t>
            </a:r>
            <a:r>
              <a:rPr lang="en-US" altLang="ja-JP" dirty="0" smtClean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システム効率</a:t>
            </a:r>
            <a:endParaRPr kumimoji="1" lang="ja-JP" altLang="en-US" dirty="0"/>
          </a:p>
        </p:txBody>
      </p:sp>
      <p:pic>
        <p:nvPicPr>
          <p:cNvPr id="4" name="Picture 4" descr="C:\Users\motohara\Desktop\efficiencywopt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10" y="2636912"/>
            <a:ext cx="5055260" cy="33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科研費基盤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（海外学術）（吉井）最終年度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銀河面サーベイ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記者発表</a:t>
            </a:r>
            <a:r>
              <a:rPr kumimoji="1" lang="ja-JP" altLang="en-US" dirty="0" smtClean="0"/>
              <a:t>の要請あり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これが最優先プログラムになる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近傍</a:t>
            </a:r>
            <a:r>
              <a:rPr kumimoji="1" lang="en-US" altLang="ja-JP" dirty="0" smtClean="0"/>
              <a:t>LIRG</a:t>
            </a:r>
            <a:r>
              <a:rPr kumimoji="1" lang="ja-JP" altLang="en-US" dirty="0" smtClean="0"/>
              <a:t>サーベイ</a:t>
            </a:r>
            <a:endParaRPr kumimoji="1" lang="en-US" altLang="ja-JP" dirty="0" smtClean="0"/>
          </a:p>
          <a:p>
            <a:pPr lvl="2"/>
            <a:r>
              <a:rPr lang="en-US" altLang="ja-JP" dirty="0" err="1" smtClean="0"/>
              <a:t>Redshifted</a:t>
            </a:r>
            <a:r>
              <a:rPr lang="en-US" altLang="ja-JP" dirty="0" smtClean="0"/>
              <a:t> Paβ Imaging </a:t>
            </a:r>
            <a:r>
              <a:rPr lang="ja-JP" altLang="en-US" dirty="0" smtClean="0"/>
              <a:t>再挑戦</a:t>
            </a:r>
            <a:endParaRPr lang="en-US" altLang="ja-JP" dirty="0"/>
          </a:p>
          <a:p>
            <a:r>
              <a:rPr kumimoji="1" lang="ja-JP" altLang="en-US" dirty="0" smtClean="0"/>
              <a:t>組織的若手派遣プログラム最終年度でもある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ラン</a:t>
            </a:r>
            <a:r>
              <a:rPr lang="ja-JP" altLang="en-US" dirty="0" smtClean="0"/>
              <a:t>の目的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27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4144" r="29623" b="8013"/>
          <a:stretch/>
        </p:blipFill>
        <p:spPr bwMode="auto">
          <a:xfrm>
            <a:off x="649871" y="1882552"/>
            <a:ext cx="8494129" cy="49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3450696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上塚、越田： </a:t>
            </a:r>
            <a:r>
              <a:rPr lang="en-US" altLang="ja-JP" dirty="0" smtClean="0"/>
              <a:t>4/10-6/10</a:t>
            </a:r>
            <a:endParaRPr kumimoji="1" lang="en-US" altLang="ja-JP" dirty="0" smtClean="0"/>
          </a:p>
          <a:p>
            <a:r>
              <a:rPr kumimoji="1" lang="ja-JP" altLang="en-US" dirty="0" smtClean="0"/>
              <a:t>高橋、舘内： </a:t>
            </a:r>
            <a:r>
              <a:rPr kumimoji="1" lang="en-US" altLang="ja-JP" dirty="0" smtClean="0"/>
              <a:t>5/7-6/10</a:t>
            </a:r>
          </a:p>
          <a:p>
            <a:r>
              <a:rPr lang="ja-JP" altLang="en-US" dirty="0" smtClean="0"/>
              <a:t>本原： </a:t>
            </a:r>
            <a:r>
              <a:rPr lang="en-US" altLang="ja-JP" dirty="0" smtClean="0"/>
              <a:t>5/7-5/25</a:t>
            </a:r>
          </a:p>
          <a:p>
            <a:r>
              <a:rPr kumimoji="1" lang="ja-JP" altLang="en-US" dirty="0" smtClean="0"/>
              <a:t>小西、諸隈： </a:t>
            </a:r>
            <a:r>
              <a:rPr kumimoji="1" lang="en-US" altLang="ja-JP" dirty="0" smtClean="0"/>
              <a:t>5/20-6/10</a:t>
            </a:r>
          </a:p>
          <a:p>
            <a:r>
              <a:rPr lang="ja-JP" altLang="en-US" dirty="0" smtClean="0"/>
              <a:t>市川？</a:t>
            </a:r>
            <a:endParaRPr lang="en-US" altLang="ja-JP" dirty="0" smtClean="0"/>
          </a:p>
          <a:p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宇井？</a:t>
            </a:r>
            <a:endParaRPr kumimoji="1" lang="en-US" altLang="ja-JP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森谷？</a:t>
            </a:r>
            <a:endParaRPr lang="en-US" altLang="ja-JP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？？？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参加者スケジュール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32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初めての</a:t>
            </a:r>
            <a:r>
              <a:rPr lang="ja-JP" altLang="en-US" dirty="0" smtClean="0"/>
              <a:t>訪問者は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SPA</a:t>
            </a:r>
            <a:r>
              <a:rPr kumimoji="1" lang="ja-JP" altLang="en-US" dirty="0" smtClean="0"/>
              <a:t>で丸一日以上滞在すること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初日は２時間まで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二日目</a:t>
            </a:r>
            <a:r>
              <a:rPr lang="ja-JP" altLang="en-US" dirty="0" smtClean="0"/>
              <a:t>は４時間まで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三</a:t>
            </a:r>
            <a:r>
              <a:rPr lang="ja-JP" altLang="en-US" dirty="0" smtClean="0"/>
              <a:t>日目以降９時間まで</a:t>
            </a:r>
            <a:endParaRPr lang="en-US" altLang="ja-JP" dirty="0" smtClean="0"/>
          </a:p>
          <a:p>
            <a:r>
              <a:rPr kumimoji="1" lang="ja-JP" altLang="en-US" dirty="0" smtClean="0"/>
              <a:t>山麓リモート観測</a:t>
            </a:r>
            <a:r>
              <a:rPr lang="ja-JP" altLang="en-US" dirty="0" smtClean="0"/>
              <a:t>明けに上記慣らし登頂をする可能性アリ</a:t>
            </a:r>
            <a:endParaRPr lang="en-US" altLang="ja-JP" dirty="0" smtClean="0"/>
          </a:p>
          <a:p>
            <a:r>
              <a:rPr kumimoji="1" lang="ja-JP" altLang="en-US" dirty="0" smtClean="0"/>
              <a:t>（自動車運転は原則として行わない）</a:t>
            </a:r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山頂</a:t>
            </a:r>
            <a:r>
              <a:rPr lang="ja-JP" altLang="en-US" dirty="0" smtClean="0"/>
              <a:t>登頂安全規則など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1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675467"/>
                <a:ext cx="4203989" cy="345069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ja-JP" altLang="en-US" dirty="0"/>
                  <a:t>銀河</a:t>
                </a:r>
                <a:r>
                  <a:rPr lang="ja-JP" altLang="en-US" dirty="0" smtClean="0"/>
                  <a:t>中心方向は観測せず</a:t>
                </a:r>
                <a:endParaRPr kumimoji="1" lang="en-US" altLang="ja-JP" dirty="0" smtClean="0"/>
              </a:p>
              <a:p>
                <a:r>
                  <a:rPr kumimoji="1" lang="en-US" altLang="ja-JP" dirty="0" smtClean="0"/>
                  <a:t>Spitzer/GLIMPSE </a:t>
                </a:r>
                <a:r>
                  <a:rPr kumimoji="1" lang="ja-JP" altLang="en-US" dirty="0" smtClean="0"/>
                  <a:t>サーベイで</a:t>
                </a:r>
                <a:r>
                  <a:rPr kumimoji="1" lang="en-US" altLang="ja-JP" dirty="0" smtClean="0"/>
                  <a:t>bubble</a:t>
                </a:r>
                <a:r>
                  <a:rPr kumimoji="1" lang="ja-JP" altLang="en-US" dirty="0" smtClean="0"/>
                  <a:t>構造が見えているもので、直径が</a:t>
                </a:r>
                <a:r>
                  <a:rPr kumimoji="1" lang="en-US" altLang="ja-JP" dirty="0" smtClean="0"/>
                  <a:t>3arcmin</a:t>
                </a:r>
                <a:r>
                  <a:rPr kumimoji="1" lang="ja-JP" altLang="en-US" dirty="0" smtClean="0"/>
                  <a:t>以下のものを選定</a:t>
                </a:r>
                <a:endParaRPr kumimoji="1" lang="en-US" altLang="ja-JP" dirty="0" smtClean="0"/>
              </a:p>
              <a:p>
                <a:r>
                  <a:rPr lang="ja-JP" altLang="en-US" dirty="0"/>
                  <a:t>３天体</a:t>
                </a:r>
                <a:r>
                  <a:rPr lang="ja-JP" altLang="en-US" dirty="0" smtClean="0"/>
                  <a:t>観測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/>
                  <a:t>二天体</a:t>
                </a:r>
                <a:r>
                  <a:rPr kumimoji="1" lang="ja-JP" altLang="en-US" dirty="0" smtClean="0"/>
                  <a:t>で広がった</a:t>
                </a:r>
                <a:r>
                  <a:rPr kumimoji="1" lang="en-US" altLang="ja-JP" dirty="0" smtClean="0"/>
                  <a:t>Pa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kumimoji="1" lang="ja-JP" altLang="en-US" dirty="0" smtClean="0"/>
                  <a:t>検出</a:t>
                </a:r>
                <a:endParaRPr kumimoji="1" lang="en-US" altLang="ja-JP" dirty="0" smtClean="0"/>
              </a:p>
              <a:p>
                <a:r>
                  <a:rPr lang="ja-JP" altLang="en-US" dirty="0"/>
                  <a:t>無バイアスサーベイ</a:t>
                </a:r>
                <a:r>
                  <a:rPr lang="ja-JP" altLang="en-US" dirty="0" smtClean="0"/>
                  <a:t>は効率が悪い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ja-JP" altLang="en-US" dirty="0" smtClean="0"/>
                  <a:t>⇒次回以降は</a:t>
                </a:r>
                <a:r>
                  <a:rPr lang="en-US" altLang="ja-JP" dirty="0" smtClean="0"/>
                  <a:t>GLIPMSE</a:t>
                </a:r>
                <a:r>
                  <a:rPr lang="ja-JP" altLang="en-US" dirty="0" smtClean="0"/>
                  <a:t>フォローアップに注力する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675467"/>
                <a:ext cx="4203989" cy="3450696"/>
              </a:xfrm>
              <a:blipFill rotWithShape="1">
                <a:blip r:embed="rId3"/>
                <a:stretch>
                  <a:fillRect l="-1884" t="-3710" r="-4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タイトル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dirty="0" smtClean="0"/>
                  <a:t>銀河面</a:t>
                </a:r>
                <a:r>
                  <a:rPr kumimoji="1" lang="en-US" altLang="ja-JP" dirty="0" smtClean="0"/>
                  <a:t>Pa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kumimoji="1" lang="ja-JP" altLang="en-US" dirty="0" smtClean="0"/>
                  <a:t>サーベイ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\\yebisu\Motohara\Presentations\111202anir\glimpse_n101_paa-n207-p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10944" y="2912514"/>
            <a:ext cx="393305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685684" y="2555612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GLIMPSE N101(N207/N1875/N128)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2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675467"/>
            <a:ext cx="5500133" cy="3450696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GRB111005A 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Motohara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et al. </a:t>
            </a:r>
            <a:r>
              <a:rPr lang="en-US" altLang="ja-JP" sz="1600" dirty="0" smtClean="0"/>
              <a:t>GCN12420)</a:t>
            </a:r>
            <a:endParaRPr lang="en-US" altLang="ja-JP" sz="1600" dirty="0"/>
          </a:p>
          <a:p>
            <a:pPr lvl="1"/>
            <a:r>
              <a:rPr lang="en-US" altLang="ja-JP" dirty="0" smtClean="0"/>
              <a:t>No Detection</a:t>
            </a:r>
          </a:p>
          <a:p>
            <a:pPr lvl="1"/>
            <a:r>
              <a:rPr lang="ja-JP" altLang="en-US" dirty="0" smtClean="0"/>
              <a:t>西の空高度</a:t>
            </a:r>
            <a:r>
              <a:rPr lang="en-US" altLang="ja-JP" dirty="0" smtClean="0"/>
              <a:t>20</a:t>
            </a:r>
            <a:r>
              <a:rPr lang="ja-JP" altLang="en-US" dirty="0" smtClean="0"/>
              <a:t>度以下の観測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それ</a:t>
            </a:r>
            <a:r>
              <a:rPr kumimoji="1" lang="ja-JP" altLang="en-US" dirty="0" smtClean="0"/>
              <a:t>でもシーイング</a:t>
            </a:r>
            <a:r>
              <a:rPr kumimoji="1" lang="en-US" altLang="ja-JP" dirty="0" smtClean="0"/>
              <a:t>1arcsec!</a:t>
            </a:r>
          </a:p>
          <a:p>
            <a:r>
              <a:rPr lang="en-US" altLang="ja-JP" dirty="0" smtClean="0"/>
              <a:t>GRB111008A </a:t>
            </a: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Konishi</a:t>
            </a:r>
            <a:r>
              <a:rPr lang="en-US" altLang="ja-JP" sz="1600" dirty="0" smtClean="0"/>
              <a:t> et al. GCN12437)</a:t>
            </a:r>
          </a:p>
          <a:p>
            <a:pPr lvl="1"/>
            <a:r>
              <a:rPr lang="ja-JP" altLang="en-US" dirty="0"/>
              <a:t>爆発</a:t>
            </a:r>
            <a:r>
              <a:rPr lang="ja-JP" altLang="en-US" dirty="0" smtClean="0"/>
              <a:t>後</a:t>
            </a:r>
            <a:r>
              <a:rPr lang="en-US" altLang="ja-JP" dirty="0" smtClean="0"/>
              <a:t>6hr</a:t>
            </a:r>
            <a:r>
              <a:rPr lang="ja-JP" altLang="en-US" dirty="0" smtClean="0"/>
              <a:t>で観測開始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JHKs detection!</a:t>
            </a:r>
          </a:p>
          <a:p>
            <a:pPr lvl="1"/>
            <a:r>
              <a:rPr lang="en-US" altLang="ja-JP" dirty="0" smtClean="0"/>
              <a:t>Z=4.9898 / </a:t>
            </a:r>
            <a:r>
              <a:rPr lang="en-US" altLang="ja-JP" dirty="0" err="1" smtClean="0"/>
              <a:t>miniTAO</a:t>
            </a:r>
            <a:r>
              <a:rPr lang="ja-JP" altLang="en-US" dirty="0" smtClean="0"/>
              <a:t>で観測した最遠方天体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GROND</a:t>
            </a:r>
            <a:r>
              <a:rPr lang="ja-JP" altLang="en-US" dirty="0" err="1" smtClean="0"/>
              <a:t>は近</a:t>
            </a:r>
            <a:r>
              <a:rPr lang="ja-JP" altLang="en-US" dirty="0" smtClean="0"/>
              <a:t>赤外では検出できず。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GRB</a:t>
            </a:r>
            <a:r>
              <a:rPr kumimoji="1" lang="ja-JP" altLang="en-US" dirty="0" smtClean="0"/>
              <a:t>フォローアップ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588223" y="1415941"/>
            <a:ext cx="2453788" cy="5414333"/>
            <a:chOff x="6588223" y="1415941"/>
            <a:chExt cx="2453788" cy="5414333"/>
          </a:xfrm>
        </p:grpSpPr>
        <p:pic>
          <p:nvPicPr>
            <p:cNvPr id="2051" name="Picture 3" descr="\\yebisu\Motohara\Presentations\111202anir\grb\grb111008a_j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3" y="1415941"/>
              <a:ext cx="2453787" cy="180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\\yebisu\Motohara\Presentations\111202anir\grb\grb111008a_h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216588"/>
              <a:ext cx="2453787" cy="180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\\yebisu\Motohara\Presentations\111202anir\grb\grb111008a_ks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5029627"/>
              <a:ext cx="2453787" cy="1800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603226" y="1415941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J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588224" y="3216588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595697" y="5029627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Ks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BVR : twilight flats</a:t>
            </a:r>
          </a:p>
          <a:p>
            <a:r>
              <a:rPr lang="en-US" altLang="ja-JP" dirty="0" smtClean="0"/>
              <a:t>I : sky flat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Optical Channel Flat Fields</a:t>
            </a:r>
            <a:endParaRPr kumimoji="1" lang="ja-JP" altLang="en-US" dirty="0"/>
          </a:p>
        </p:txBody>
      </p:sp>
      <p:pic>
        <p:nvPicPr>
          <p:cNvPr id="4098" name="Picture 2" descr="\\yebisu\Motohara\Presentations\111202anir\flat\sflat_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3"/>
            <a:ext cx="1972011" cy="20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yebisu\Motohara\Presentations\111202anir\flat\sflat_v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7" y="4149082"/>
            <a:ext cx="1972011" cy="20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yebisu\Motohara\Presentations\111202anir\flat\sflat_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2" y="4149081"/>
            <a:ext cx="1972011" cy="20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yebisu\Motohara\Presentations\111202anir\flat\sflat_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972011" cy="20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46564" y="417254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48530" y="417254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36104" y="417254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60432" y="417254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内部塗装を行った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黒アルマイト⇒トビカトップガード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I-band</a:t>
            </a:r>
            <a:r>
              <a:rPr lang="ja-JP" altLang="en-US" dirty="0" smtClean="0"/>
              <a:t>の背景放射が激減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16.6mag/</a:t>
            </a:r>
            <a:r>
              <a:rPr lang="ja-JP" altLang="en-US" dirty="0" smtClean="0"/>
              <a:t>□</a:t>
            </a:r>
            <a:r>
              <a:rPr lang="en-US" altLang="ja-JP" dirty="0" smtClean="0"/>
              <a:t>”</a:t>
            </a:r>
            <a:r>
              <a:rPr kumimoji="1" lang="ja-JP" altLang="en-US" dirty="0" smtClean="0"/>
              <a:t>⇒</a:t>
            </a:r>
            <a:r>
              <a:rPr lang="en-US" altLang="ja-JP" dirty="0"/>
              <a:t> </a:t>
            </a:r>
            <a:r>
              <a:rPr lang="en-US" altLang="ja-JP" dirty="0" smtClean="0"/>
              <a:t>18.1mag/</a:t>
            </a:r>
            <a:r>
              <a:rPr lang="ja-JP" altLang="en-US" dirty="0"/>
              <a:t>□</a:t>
            </a:r>
            <a:r>
              <a:rPr lang="en-US" altLang="ja-JP" dirty="0"/>
              <a:t>”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まだ明るい</a:t>
            </a:r>
            <a:r>
              <a:rPr lang="en-US" altLang="ja-JP" dirty="0" smtClean="0"/>
              <a:t>(Typical 20</a:t>
            </a:r>
            <a:r>
              <a:rPr lang="en-US" altLang="ja-JP" dirty="0"/>
              <a:t> </a:t>
            </a:r>
            <a:r>
              <a:rPr lang="en-US" altLang="ja-JP" dirty="0" smtClean="0"/>
              <a:t>mag/</a:t>
            </a:r>
            <a:r>
              <a:rPr lang="ja-JP" altLang="en-US" dirty="0"/>
              <a:t>□</a:t>
            </a:r>
            <a:r>
              <a:rPr lang="en-US" altLang="ja-JP" dirty="0"/>
              <a:t>” </a:t>
            </a:r>
            <a:r>
              <a:rPr lang="en-US" altLang="ja-JP" dirty="0" smtClean="0"/>
              <a:t>@CTIO)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Improvements of Scattered Lights</a:t>
            </a:r>
            <a:endParaRPr kumimoji="1" lang="ja-JP" altLang="en-US" dirty="0"/>
          </a:p>
        </p:txBody>
      </p:sp>
      <p:pic>
        <p:nvPicPr>
          <p:cNvPr id="4" name="Picture 6" descr="\\yebisu\Motohara\Presentations\111202anir\flat\sflat_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93920"/>
            <a:ext cx="209169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yebisu\Motohara\Presentations\111202anir\flat\sflat_i_o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08" y="4695146"/>
            <a:ext cx="2091690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矢印 4"/>
          <p:cNvSpPr/>
          <p:nvPr/>
        </p:nvSpPr>
        <p:spPr>
          <a:xfrm rot="16200000">
            <a:off x="4262616" y="5365576"/>
            <a:ext cx="792088" cy="605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3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err="1" smtClean="0"/>
              <a:t>Slitless</a:t>
            </a:r>
            <a:r>
              <a:rPr kumimoji="1" lang="en-US" altLang="ja-JP" sz="4000" dirty="0" smtClean="0"/>
              <a:t> </a:t>
            </a:r>
            <a:r>
              <a:rPr kumimoji="1" lang="en-US" altLang="ja-JP" sz="4000" dirty="0" err="1" smtClean="0"/>
              <a:t>Grism</a:t>
            </a:r>
            <a:r>
              <a:rPr lang="ja-JP" altLang="en-US" sz="4000" dirty="0"/>
              <a:t> </a:t>
            </a:r>
            <a:r>
              <a:rPr kumimoji="1" lang="en-US" altLang="ja-JP" sz="4000" dirty="0" smtClean="0"/>
              <a:t>Spectroscopy 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345069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R~30</a:t>
            </a:r>
          </a:p>
          <a:p>
            <a:r>
              <a:rPr lang="en-US" altLang="ja-JP" dirty="0"/>
              <a:t>ANIR</a:t>
            </a:r>
            <a:r>
              <a:rPr lang="ja-JP" altLang="en-US" dirty="0"/>
              <a:t>のみで</a:t>
            </a:r>
            <a:r>
              <a:rPr lang="en-US" altLang="ja-JP" dirty="0" smtClean="0"/>
              <a:t>z&lt;6</a:t>
            </a:r>
            <a:r>
              <a:rPr lang="ja-JP" altLang="en-US" dirty="0" smtClean="0"/>
              <a:t>の</a:t>
            </a:r>
            <a:r>
              <a:rPr lang="en-US" altLang="ja-JP" dirty="0"/>
              <a:t>GRB</a:t>
            </a:r>
            <a:r>
              <a:rPr lang="ja-JP" altLang="en-US" dirty="0"/>
              <a:t>であれば同定可能</a:t>
            </a:r>
            <a:endParaRPr lang="en-US" altLang="ja-JP" dirty="0"/>
          </a:p>
          <a:p>
            <a:r>
              <a:rPr lang="ja-JP" altLang="en-US" dirty="0"/>
              <a:t>ただし、非常に初期の観測が必要</a:t>
            </a:r>
          </a:p>
          <a:p>
            <a:endParaRPr kumimoji="1" lang="ja-JP" alt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9" y="3311244"/>
            <a:ext cx="3534613" cy="353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60050" y="6381410"/>
            <a:ext cx="295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NGC1068 – J-band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60050" y="3281997"/>
            <a:ext cx="3563860" cy="3563860"/>
            <a:chOff x="107380" y="3281997"/>
            <a:chExt cx="3563860" cy="3563860"/>
          </a:xfrm>
        </p:grpSpPr>
        <p:pic>
          <p:nvPicPr>
            <p:cNvPr id="15053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80" y="3281997"/>
              <a:ext cx="3563860" cy="3563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07380" y="6381410"/>
              <a:ext cx="29524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NGC1068 – </a:t>
              </a:r>
              <a:r>
                <a:rPr kumimoji="1" lang="en-US" altLang="ja-JP" dirty="0" err="1" smtClean="0">
                  <a:solidFill>
                    <a:schemeClr val="bg1"/>
                  </a:solidFill>
                </a:rPr>
                <a:t>Grism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72" y="3429000"/>
            <a:ext cx="4483068" cy="335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051650" y="5229250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>
                <a:solidFill>
                  <a:schemeClr val="bg1"/>
                </a:solidFill>
              </a:rPr>
              <a:t>0</a:t>
            </a:r>
            <a:r>
              <a:rPr lang="en-US" altLang="ja-JP" sz="1050" baseline="30000" dirty="0" smtClean="0">
                <a:solidFill>
                  <a:schemeClr val="bg1"/>
                </a:solidFill>
              </a:rPr>
              <a:t>th</a:t>
            </a:r>
            <a:r>
              <a:rPr lang="en-US" altLang="ja-JP" sz="1050" dirty="0" smtClean="0">
                <a:solidFill>
                  <a:schemeClr val="bg1"/>
                </a:solidFill>
              </a:rPr>
              <a:t> order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56490" y="5623424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>
                <a:solidFill>
                  <a:schemeClr val="bg1"/>
                </a:solidFill>
              </a:rPr>
              <a:t>1</a:t>
            </a:r>
            <a:r>
              <a:rPr lang="en-US" altLang="ja-JP" sz="1050" baseline="30000" dirty="0" smtClean="0">
                <a:solidFill>
                  <a:schemeClr val="bg1"/>
                </a:solidFill>
              </a:rPr>
              <a:t>st</a:t>
            </a:r>
            <a:r>
              <a:rPr lang="en-US" altLang="ja-JP" sz="1050" dirty="0" smtClean="0">
                <a:solidFill>
                  <a:schemeClr val="bg1"/>
                </a:solidFill>
              </a:rPr>
              <a:t> order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20090" y="3789050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chemeClr val="bg1"/>
                </a:solidFill>
              </a:rPr>
              <a:t>[OIII]</a:t>
            </a:r>
          </a:p>
          <a:p>
            <a:r>
              <a:rPr lang="en-US" altLang="ja-JP" sz="1800" dirty="0" smtClean="0">
                <a:solidFill>
                  <a:schemeClr val="bg1"/>
                </a:solidFill>
              </a:rPr>
              <a:t>4959+5007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350" y="3789050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chemeClr val="bg1"/>
                </a:solidFill>
              </a:rPr>
              <a:t>H</a:t>
            </a:r>
            <a:r>
              <a:rPr lang="en-US" altLang="ja-JP" sz="1800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altLang="ja-JP" sz="1800" dirty="0" smtClean="0">
                <a:solidFill>
                  <a:schemeClr val="bg1"/>
                </a:solidFill>
              </a:rPr>
              <a:t>+[NII]</a:t>
            </a:r>
          </a:p>
          <a:p>
            <a:r>
              <a:rPr kumimoji="1" lang="en-US" altLang="ja-JP" sz="1800" dirty="0" smtClean="0">
                <a:solidFill>
                  <a:schemeClr val="bg1"/>
                </a:solidFill>
              </a:rPr>
              <a:t>6563</a:t>
            </a:r>
            <a:endParaRPr kumimoji="1" lang="ja-JP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27426" y="1556792"/>
            <a:ext cx="7408333" cy="3450696"/>
          </a:xfrm>
        </p:spPr>
        <p:txBody>
          <a:bodyPr/>
          <a:lstStyle/>
          <a:p>
            <a:r>
              <a:rPr kumimoji="1" lang="en-US" altLang="ja-JP" dirty="0" smtClean="0"/>
              <a:t>Cross-shaped PSF</a:t>
            </a:r>
          </a:p>
          <a:p>
            <a:pPr lvl="1"/>
            <a:r>
              <a:rPr lang="ja-JP" altLang="en-US" dirty="0"/>
              <a:t>回転しないので</a:t>
            </a:r>
            <a:r>
              <a:rPr lang="ja-JP" altLang="en-US" dirty="0" smtClean="0"/>
              <a:t>、スパイダー起源ではない。</a:t>
            </a:r>
            <a:endParaRPr lang="en-US" altLang="ja-JP" dirty="0" smtClean="0"/>
          </a:p>
          <a:p>
            <a:r>
              <a:rPr kumimoji="1" lang="ja-JP" altLang="en-US" dirty="0" smtClean="0"/>
              <a:t>イメージサイズが</a:t>
            </a:r>
            <a:r>
              <a:rPr kumimoji="1" lang="en-US" altLang="ja-JP" dirty="0" smtClean="0"/>
              <a:t>1”</a:t>
            </a:r>
            <a:r>
              <a:rPr kumimoji="1" lang="ja-JP" altLang="en-US" dirty="0" smtClean="0"/>
              <a:t>以下にならない</a:t>
            </a:r>
            <a:endParaRPr kumimoji="1" lang="en-US" altLang="ja-JP" dirty="0" smtClean="0"/>
          </a:p>
          <a:p>
            <a:r>
              <a:rPr lang="ja-JP" altLang="en-US" dirty="0"/>
              <a:t>ポインティング</a:t>
            </a:r>
            <a:r>
              <a:rPr lang="ja-JP" altLang="en-US" dirty="0" smtClean="0"/>
              <a:t>が変わると形状が変動することも</a:t>
            </a:r>
            <a:r>
              <a:rPr lang="ja-JP" altLang="en-US" dirty="0" smtClean="0"/>
              <a:t>ある</a:t>
            </a:r>
            <a:endParaRPr lang="en-US" altLang="ja-JP" dirty="0" smtClean="0"/>
          </a:p>
          <a:p>
            <a:r>
              <a:rPr lang="ja-JP" altLang="en-US" dirty="0" smtClean="0"/>
              <a:t>測光</a:t>
            </a:r>
            <a:r>
              <a:rPr lang="ja-JP" altLang="en-US" dirty="0"/>
              <a:t>精度には問題</a:t>
            </a:r>
            <a:r>
              <a:rPr lang="ja-JP" altLang="en-US" dirty="0" smtClean="0"/>
              <a:t>ないことも確認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Strange </a:t>
            </a:r>
            <a:r>
              <a:rPr kumimoji="1" lang="en-US" altLang="ja-JP" dirty="0" smtClean="0"/>
              <a:t>Image Profile of NIR Channel</a:t>
            </a:r>
            <a:endParaRPr kumimoji="1" lang="ja-JP" altLang="en-US" dirty="0"/>
          </a:p>
        </p:txBody>
      </p:sp>
      <p:sp>
        <p:nvSpPr>
          <p:cNvPr id="4" name="AutoShape 2" descr="http://www.ioa.s.u-tokyo.ac.jp/kibans/anir_jp/index.php?plugin=attach&amp;refer=%E5%8F%AF%E8%A6%96%E3%83%81%E3%83%A3%E3%83%B3%E3%83%8D%E3%83%AB%2F2011.08.18%E8%B5%A4%E5%A4%96%E3%83%81%E3%83%A3%E3%83%B3%E3%83%8D%E3%83%ABPSF%E3%81%AE%E3%81%B0%E3%82%89%E3%81%A4%E3%81%8D&amp;openfile=ANIA00021512-imexam-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4" descr="http://www.ioa.s.u-tokyo.ac.jp/kibans/anir_jp/index.php?plugin=attach&amp;refer=%E5%8F%AF%E8%A6%96%E3%83%81%E3%83%A3%E3%83%B3%E3%83%8D%E3%83%AB%2F2011.08.18%E8%B5%A4%E5%A4%96%E3%83%81%E3%83%A3%E3%83%B3%E3%83%8D%E3%83%ABPSF%E3%81%AE%E3%81%B0%E3%82%89%E3%81%A4%E3%81%8D&amp;openfile=ANIA00021512-imexam-e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125" name="Picture 5" descr="C:\Users\motohara\Desktop\120307multibandws\ANIA000215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68" y="3501008"/>
            <a:ext cx="3410231" cy="33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otohara\Desktop\120307multibandws\ANIA00021512-imexam-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9742"/>
            <a:ext cx="3349052" cy="26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err="1" smtClean="0"/>
              <a:t>WiFi</a:t>
            </a:r>
            <a:r>
              <a:rPr kumimoji="1" lang="en-US" altLang="ja-JP" sz="3600" dirty="0" smtClean="0"/>
              <a:t> Network between Summit and SPA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4" descr="20110301_geimage3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9144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627813" y="1312863"/>
            <a:ext cx="251618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The base facility</a:t>
            </a:r>
          </a:p>
          <a:p>
            <a:pPr eaLnBrk="1" hangingPunct="1"/>
            <a:r>
              <a:rPr lang="en-US" altLang="ja-JP">
                <a:latin typeface="Calibri" pitchFamily="34" charset="0"/>
              </a:rPr>
              <a:t> at SanPedro de Atacama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6" name="テキスト ボックス 9"/>
          <p:cNvSpPr txBox="1">
            <a:spLocks noChangeArrowheads="1"/>
          </p:cNvSpPr>
          <p:nvPr/>
        </p:nvSpPr>
        <p:spPr bwMode="auto">
          <a:xfrm>
            <a:off x="2784475" y="6211888"/>
            <a:ext cx="240506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The miniTAO telescope</a:t>
            </a:r>
          </a:p>
          <a:p>
            <a:pPr eaLnBrk="1" hangingPunct="1"/>
            <a:r>
              <a:rPr lang="en-US" altLang="ja-JP">
                <a:latin typeface="Calibri" pitchFamily="34" charset="0"/>
              </a:rPr>
              <a:t> at Co. Chajnantor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1501259"/>
            <a:ext cx="5589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(hardware setup </a:t>
            </a:r>
            <a:r>
              <a:rPr lang="en-US" altLang="ja-JP" sz="2400" dirty="0" smtClean="0"/>
              <a:t>completed in March </a:t>
            </a:r>
            <a:r>
              <a:rPr lang="en-US" altLang="ja-JP" sz="2400" dirty="0"/>
              <a:t>2011)</a:t>
            </a:r>
            <a:endParaRPr lang="ja-JP" altLang="en-US" sz="2400" dirty="0"/>
          </a:p>
        </p:txBody>
      </p:sp>
      <p:pic>
        <p:nvPicPr>
          <p:cNvPr id="8" name="Picture 2" descr="IMG_1718"/>
          <p:cNvPicPr>
            <a:picLocks noChangeAspect="1" noChangeArrowheads="1"/>
          </p:cNvPicPr>
          <p:nvPr/>
        </p:nvPicPr>
        <p:blipFill>
          <a:blip r:embed="rId5" cstate="print"/>
          <a:srcRect l="15425" t="8571" r="6059"/>
          <a:stretch>
            <a:fillRect/>
          </a:stretch>
        </p:blipFill>
        <p:spPr bwMode="auto">
          <a:xfrm>
            <a:off x="3203848" y="3140968"/>
            <a:ext cx="2479388" cy="1925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483248" y="3364554"/>
          <a:ext cx="1998151" cy="145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ビットマップ イメージ" r:id="rId6" imgW="3247619" imgH="2371429" progId="PBrush">
                  <p:embed/>
                </p:oleObj>
              </mc:Choice>
              <mc:Fallback>
                <p:oleObj name="ビットマップ イメージ" r:id="rId6" imgW="3247619" imgH="23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248" y="3364554"/>
                        <a:ext cx="1998151" cy="1458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3253</TotalTime>
  <Words>657</Words>
  <Application>Microsoft Office PowerPoint</Application>
  <PresentationFormat>画面に合わせる (4:3)</PresentationFormat>
  <Paragraphs>178</Paragraphs>
  <Slides>22</Slides>
  <Notes>22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ウェーブ</vt:lpstr>
      <vt:lpstr>ビットマップ イメージ</vt:lpstr>
      <vt:lpstr>ANIR Status/ S12A Plan</vt:lpstr>
      <vt:lpstr>システム効率</vt:lpstr>
      <vt:lpstr>銀河面Paαサーベイ</vt:lpstr>
      <vt:lpstr>GRBフォローアップ</vt:lpstr>
      <vt:lpstr>Optical Channel Flat Fields</vt:lpstr>
      <vt:lpstr>Improvements of Scattered Lights</vt:lpstr>
      <vt:lpstr>Slitless Grism Spectroscopy </vt:lpstr>
      <vt:lpstr>Strange Image Profile of NIR Channel</vt:lpstr>
      <vt:lpstr>WiFi Network between Summit and SPA</vt:lpstr>
      <vt:lpstr>The WiFi System Setup</vt:lpstr>
      <vt:lpstr>遠隔観測</vt:lpstr>
      <vt:lpstr>S12A 予定</vt:lpstr>
      <vt:lpstr>現在の参加メンバー</vt:lpstr>
      <vt:lpstr>PowerPoint プレゼンテーション</vt:lpstr>
      <vt:lpstr>可視チャンネル</vt:lpstr>
      <vt:lpstr>Distortion Correction</vt:lpstr>
      <vt:lpstr>キャリブレーションデータ</vt:lpstr>
      <vt:lpstr>PowerPoint プレゼンテーション</vt:lpstr>
      <vt:lpstr>S12A 予定</vt:lpstr>
      <vt:lpstr>ランの目的</vt:lpstr>
      <vt:lpstr>参加者スケジュール</vt:lpstr>
      <vt:lpstr>山頂登頂安全規則など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ANIR S11Bラン結果</dc:title>
  <dc:creator>motohara</dc:creator>
  <cp:lastModifiedBy>motohara</cp:lastModifiedBy>
  <cp:revision>75</cp:revision>
  <dcterms:created xsi:type="dcterms:W3CDTF">2011-11-29T05:58:20Z</dcterms:created>
  <dcterms:modified xsi:type="dcterms:W3CDTF">2012-03-13T11:12:57Z</dcterms:modified>
</cp:coreProperties>
</file>