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6A510-72C6-4546-9B8A-B730D7DD8544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A3819-BE7A-4E86-B097-A8A3F6C7B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59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DA1-EED8-4FBB-83AA-5E90268939F1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7691-9983-4B97-8F60-851CE12A4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60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DA1-EED8-4FBB-83AA-5E90268939F1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7691-9983-4B97-8F60-851CE12A4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64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DA1-EED8-4FBB-83AA-5E90268939F1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7691-9983-4B97-8F60-851CE12A4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7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DA1-EED8-4FBB-83AA-5E90268939F1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7691-9983-4B97-8F60-851CE12A4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92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DA1-EED8-4FBB-83AA-5E90268939F1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7691-9983-4B97-8F60-851CE12A4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85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DA1-EED8-4FBB-83AA-5E90268939F1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7691-9983-4B97-8F60-851CE12A4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87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DA1-EED8-4FBB-83AA-5E90268939F1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7691-9983-4B97-8F60-851CE12A4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73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DA1-EED8-4FBB-83AA-5E90268939F1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7691-9983-4B97-8F60-851CE12A4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20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DA1-EED8-4FBB-83AA-5E90268939F1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7691-9983-4B97-8F60-851CE12A4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06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DA1-EED8-4FBB-83AA-5E90268939F1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7691-9983-4B97-8F60-851CE12A4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71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DA1-EED8-4FBB-83AA-5E90268939F1}" type="datetimeFigureOut">
              <a:rPr kumimoji="1" lang="ja-JP" altLang="en-US" smtClean="0"/>
              <a:t>2013/3/14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7691-9983-4B97-8F60-851CE12A4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71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33CDDA1-EED8-4FBB-83AA-5E90268939F1}" type="datetimeFigureOut">
              <a:rPr lang="ja-JP" altLang="en-US" smtClean="0"/>
              <a:pPr/>
              <a:t>2013/3/14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41D7691-9983-4B97-8F60-851CE12A49E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631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miniTAO/MAX38 Summary Report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ja-JP" dirty="0" smtClean="0"/>
              <a:t>T. Kamizuka (IoA/UT)</a:t>
            </a:r>
          </a:p>
          <a:p>
            <a:pPr algn="r"/>
            <a:r>
              <a:rPr lang="en-US" altLang="ja-JP" sz="2800" dirty="0" smtClean="0"/>
              <a:t>miniTAO/MAX38 team</a:t>
            </a:r>
          </a:p>
          <a:p>
            <a:pPr algn="r"/>
            <a:r>
              <a:rPr kumimoji="1" lang="en-US" altLang="ja-JP" sz="2800" dirty="0" smtClean="0"/>
              <a:t>miniTAO team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200800" cy="365125"/>
          </a:xfrm>
        </p:spPr>
        <p:txBody>
          <a:bodyPr/>
          <a:lstStyle/>
          <a:p>
            <a:r>
              <a:rPr kumimoji="1" lang="en-US" altLang="ja-JP" sz="1400" dirty="0" smtClean="0"/>
              <a:t>2013/03/14-15     miniTAO 1m </a:t>
            </a:r>
            <a:r>
              <a:rPr kumimoji="1" lang="ja-JP" altLang="en-US" sz="1400" dirty="0" smtClean="0"/>
              <a:t>望遠鏡サイエンスワークショップ    </a:t>
            </a:r>
            <a:r>
              <a:rPr kumimoji="1" lang="en-US" altLang="ja-JP" sz="1400" dirty="0" smtClean="0"/>
              <a:t>@ </a:t>
            </a:r>
            <a:r>
              <a:rPr kumimoji="1" lang="ja-JP" altLang="en-US" sz="1400" dirty="0" smtClean="0"/>
              <a:t>東大天文センター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628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miniTAO/MAX38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 smtClean="0"/>
              <a:t>MAX38 = Mid-infrared Astronomical </a:t>
            </a:r>
            <a:r>
              <a:rPr lang="en-US" altLang="ja-JP" sz="2800" dirty="0" err="1" smtClean="0"/>
              <a:t>eXplorer</a:t>
            </a:r>
            <a:endParaRPr lang="en-US" altLang="ja-JP" sz="2800" dirty="0"/>
          </a:p>
          <a:p>
            <a:r>
              <a:rPr lang="en-US" altLang="ja-JP" sz="2800" dirty="0"/>
              <a:t>M</a:t>
            </a:r>
            <a:r>
              <a:rPr kumimoji="1" lang="en-US" altLang="ja-JP" sz="2800" dirty="0" smtClean="0"/>
              <a:t>id-infrared instrument on miniTAO</a:t>
            </a:r>
          </a:p>
          <a:p>
            <a:r>
              <a:rPr lang="en-US" altLang="ja-JP" sz="2800" dirty="0" smtClean="0"/>
              <a:t>Imaging and Spectroscopy</a:t>
            </a:r>
          </a:p>
          <a:p>
            <a:r>
              <a:rPr lang="en-US" altLang="ja-JP" sz="2800" dirty="0" smtClean="0"/>
              <a:t>30-micron band imaging</a:t>
            </a:r>
          </a:p>
        </p:txBody>
      </p:sp>
      <p:pic>
        <p:nvPicPr>
          <p:cNvPr id="1026" name="Picture 2" descr="http://www.ioa.s.u-tokyo.ac.jp/kibans/max38/public/index.php?plugin=attach&amp;refer=TopPage&amp;openfile=max38ont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6567"/>
            <a:ext cx="2592288" cy="34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plt01.jpg"/>
          <p:cNvPicPr>
            <a:picLocks noChangeAspect="1"/>
          </p:cNvPicPr>
          <p:nvPr/>
        </p:nvPicPr>
        <p:blipFill>
          <a:blip r:embed="rId3" cstate="print"/>
          <a:srcRect l="4326" t="16250" r="3538" b="12876"/>
          <a:stretch>
            <a:fillRect/>
          </a:stretch>
        </p:blipFill>
        <p:spPr>
          <a:xfrm>
            <a:off x="801541" y="3813790"/>
            <a:ext cx="4634555" cy="24955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14587" y="6309320"/>
            <a:ext cx="503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Atmospheric Transmittance at </a:t>
            </a:r>
            <a:r>
              <a:rPr kumimoji="1" lang="en-US" altLang="ja-JP" dirty="0" smtClean="0">
                <a:solidFill>
                  <a:srgbClr val="00B0F0"/>
                </a:solidFill>
              </a:rPr>
              <a:t>4200</a:t>
            </a:r>
            <a:r>
              <a:rPr kumimoji="1" lang="en-US" altLang="ja-JP" dirty="0" smtClean="0">
                <a:solidFill>
                  <a:schemeClr val="bg1"/>
                </a:solidFill>
              </a:rPr>
              <a:t>/</a:t>
            </a:r>
            <a:r>
              <a:rPr kumimoji="1" lang="en-US" altLang="ja-JP" dirty="0" smtClean="0">
                <a:solidFill>
                  <a:srgbClr val="FF0000"/>
                </a:solidFill>
              </a:rPr>
              <a:t>5600</a:t>
            </a:r>
            <a:r>
              <a:rPr kumimoji="1" lang="en-US" altLang="ja-JP" dirty="0" smtClean="0">
                <a:solidFill>
                  <a:schemeClr val="bg1"/>
                </a:solidFill>
              </a:rPr>
              <a:t>m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altitude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96557" y="6309320"/>
            <a:ext cx="174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miniTAO/MAX38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20598960">
            <a:off x="3847906" y="3991069"/>
            <a:ext cx="15456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30-μm band open!</a:t>
            </a:r>
          </a:p>
          <a:p>
            <a:r>
              <a:rPr lang="en-US" altLang="ja-JP" sz="1400" dirty="0" smtClean="0">
                <a:sym typeface="Wingdings" pitchFamily="2" charset="2"/>
              </a:rPr>
              <a:t>Explore it !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643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miniTAO/MAX38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8438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Specifications</a:t>
            </a:r>
          </a:p>
          <a:p>
            <a:r>
              <a:rPr lang="en-US" altLang="ja-JP" dirty="0" smtClean="0"/>
              <a:t>Imaging</a:t>
            </a:r>
          </a:p>
          <a:p>
            <a:pPr lvl="1"/>
            <a:r>
              <a:rPr kumimoji="1" lang="en-US" altLang="ja-JP" dirty="0" smtClean="0"/>
              <a:t>(L’, ) N, Q, 30μm-bands</a:t>
            </a:r>
          </a:p>
          <a:p>
            <a:pPr lvl="1"/>
            <a:r>
              <a:rPr kumimoji="1" lang="en-US" altLang="ja-JP" dirty="0" smtClean="0"/>
              <a:t>Diffraction limited imaging </a:t>
            </a:r>
            <a:r>
              <a:rPr lang="en-US" altLang="ja-JP" dirty="0" smtClean="0"/>
              <a:t>(λ</a:t>
            </a:r>
            <a:r>
              <a:rPr kumimoji="1" lang="en-US" altLang="ja-JP" dirty="0" smtClean="0"/>
              <a:t>&gt;8.9 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)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N-band Spectroscopy</a:t>
            </a:r>
          </a:p>
          <a:p>
            <a:pPr lvl="1"/>
            <a:r>
              <a:rPr lang="en-US" altLang="ja-JP" dirty="0" smtClean="0"/>
              <a:t>λ= </a:t>
            </a:r>
            <a:r>
              <a:rPr kumimoji="1" lang="en-US" altLang="ja-JP" dirty="0" smtClean="0"/>
              <a:t>7.2-12.7 </a:t>
            </a:r>
            <a:r>
              <a:rPr kumimoji="1" lang="en-US" altLang="ja-JP" dirty="0" err="1" smtClean="0"/>
              <a:t>μm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Low-res. grism spc. (R~50)</a:t>
            </a:r>
          </a:p>
          <a:p>
            <a:pPr marL="0" indent="0">
              <a:buNone/>
            </a:pPr>
            <a:endParaRPr lang="en-US" altLang="ja-JP" sz="2100" dirty="0" smtClean="0"/>
          </a:p>
          <a:p>
            <a:pPr marL="0" indent="0">
              <a:buNone/>
            </a:pPr>
            <a:endParaRPr lang="en-US" altLang="ja-JP" sz="2100" dirty="0" smtClean="0"/>
          </a:p>
          <a:p>
            <a:pPr marL="0" indent="0">
              <a:buNone/>
            </a:pPr>
            <a:r>
              <a:rPr lang="en-US" altLang="ja-JP" sz="2100" dirty="0" smtClean="0"/>
              <a:t>     ※Details available in Asano + 2012 </a:t>
            </a:r>
          </a:p>
          <a:p>
            <a:pPr marL="0" indent="0">
              <a:buNone/>
            </a:pPr>
            <a:r>
              <a:rPr lang="en-US" altLang="ja-JP" sz="2100" dirty="0"/>
              <a:t> </a:t>
            </a:r>
            <a:r>
              <a:rPr lang="en-US" altLang="ja-JP" sz="2100" dirty="0" smtClean="0"/>
              <a:t>         and MAX38 HP</a:t>
            </a:r>
            <a:endParaRPr kumimoji="1" lang="ja-JP" altLang="en-US" sz="21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290332"/>
              </p:ext>
            </p:extLst>
          </p:nvPr>
        </p:nvGraphicFramePr>
        <p:xfrm>
          <a:off x="5508104" y="1412776"/>
          <a:ext cx="3384376" cy="1341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0120"/>
                <a:gridCol w="2304256"/>
              </a:tblGrid>
              <a:tr h="244827">
                <a:tc>
                  <a:txBody>
                    <a:bodyPr/>
                    <a:lstStyle/>
                    <a:p>
                      <a:r>
                        <a:rPr lang="en-US" sz="1600" dirty="0"/>
                        <a:t>Detector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Si:Sb BIB </a:t>
                      </a:r>
                      <a:r>
                        <a:rPr lang="en-US" sz="1600" dirty="0" smtClean="0"/>
                        <a:t>MF-128</a:t>
                      </a:r>
                      <a:r>
                        <a:rPr lang="ja-JP" altLang="en-US" sz="1600" baseline="0" dirty="0" smtClean="0"/>
                        <a:t> </a:t>
                      </a:r>
                      <a:r>
                        <a:rPr lang="en-US" altLang="ja-JP" sz="1600" baseline="0" dirty="0" smtClean="0"/>
                        <a:t>(DRS)</a:t>
                      </a:r>
                      <a:endParaRPr lang="en-US" sz="1600" dirty="0"/>
                    </a:p>
                  </a:txBody>
                  <a:tcPr anchor="ctr"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Format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128 x </a:t>
                      </a:r>
                      <a:r>
                        <a:rPr lang="en-US" sz="1600" dirty="0" smtClean="0"/>
                        <a:t>128 (</a:t>
                      </a:r>
                      <a:r>
                        <a:rPr lang="en-US" sz="1600" dirty="0" err="1" smtClean="0"/>
                        <a:t>Img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64x128)</a:t>
                      </a:r>
                      <a:endParaRPr lang="en-US" sz="1600" dirty="0"/>
                    </a:p>
                  </a:txBody>
                  <a:tcPr anchor="ctr"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US" sz="1600" dirty="0"/>
                        <a:t>FoV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1.3 arcmin x 2.5 arcmin</a:t>
                      </a:r>
                    </a:p>
                  </a:txBody>
                  <a:tcPr anchor="ctr"/>
                </a:tc>
              </a:tr>
              <a:tr h="244827">
                <a:tc>
                  <a:txBody>
                    <a:bodyPr/>
                    <a:lstStyle/>
                    <a:p>
                      <a:r>
                        <a:rPr lang="en-US" sz="1600"/>
                        <a:t>Pixel Scale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1.26 arcsec/pix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324529"/>
              </p:ext>
            </p:extLst>
          </p:nvPr>
        </p:nvGraphicFramePr>
        <p:xfrm>
          <a:off x="4644008" y="3203684"/>
          <a:ext cx="432048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720080"/>
                <a:gridCol w="720080"/>
                <a:gridCol w="1080120"/>
                <a:gridCol w="864097"/>
              </a:tblGrid>
              <a:tr h="22682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Filter name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Wave-length</a:t>
                      </a:r>
                    </a:p>
                    <a:p>
                      <a:r>
                        <a:rPr kumimoji="1" lang="en-US" altLang="ja-JP" sz="1600" dirty="0" smtClean="0"/>
                        <a:t>(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Band-width</a:t>
                      </a:r>
                    </a:p>
                    <a:p>
                      <a:r>
                        <a:rPr kumimoji="1" lang="en-US" altLang="ja-JP" sz="1600" dirty="0" smtClean="0"/>
                        <a:t>(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smtClean="0"/>
                        <a:t>1σ1s </a:t>
                      </a:r>
                      <a:r>
                        <a:rPr kumimoji="1" lang="en-US" altLang="ja-JP" sz="1600" smtClean="0"/>
                        <a:t>Sensitivity </a:t>
                      </a:r>
                      <a:r>
                        <a:rPr kumimoji="1" lang="en-US" altLang="ja-JP" sz="1600" baseline="0" smtClean="0"/>
                        <a:t>(Jy)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Spatial</a:t>
                      </a:r>
                    </a:p>
                    <a:p>
                      <a:r>
                        <a:rPr kumimoji="1" lang="en-US" altLang="ja-JP" sz="1600" baseline="0" dirty="0" err="1" smtClean="0"/>
                        <a:t>Resol</a:t>
                      </a:r>
                      <a:r>
                        <a:rPr kumimoji="1" lang="en-US" altLang="ja-JP" sz="1600" baseline="0" dirty="0" smtClean="0"/>
                        <a:t>.</a:t>
                      </a:r>
                    </a:p>
                    <a:p>
                      <a:r>
                        <a:rPr kumimoji="1" lang="en-US" altLang="ja-JP" sz="1600" baseline="0" dirty="0" smtClean="0"/>
                        <a:t>(</a:t>
                      </a:r>
                      <a:r>
                        <a:rPr kumimoji="1" lang="en-US" altLang="ja-JP" sz="1600" baseline="0" dirty="0" err="1" smtClean="0"/>
                        <a:t>asec</a:t>
                      </a:r>
                      <a:r>
                        <a:rPr kumimoji="1" lang="en-US" altLang="ja-JP" sz="1600" baseline="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8.9μm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8.9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0.77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1.7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2.4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9.8μm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9.8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0.91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2.8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2.7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12.2μm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12.2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0.75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3.2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18.7μm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18.7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0.9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2.2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4.9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24.7μm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24.7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2.0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?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?</a:t>
                      </a:r>
                      <a:endParaRPr lang="ja-JP" altLang="en-US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MMF-31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31.7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2.2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28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7.6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MMF-37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37.3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2.4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8.5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612849" y="2771636"/>
            <a:ext cx="2343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Detector Specifications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6318" y="6444044"/>
            <a:ext cx="29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MIR-band imaging properties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948" y="1700808"/>
            <a:ext cx="853370" cy="8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Operation History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70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Operation team</a:t>
            </a:r>
          </a:p>
          <a:p>
            <a:pPr marL="400050" lvl="1" indent="0">
              <a:buNone/>
            </a:pPr>
            <a:r>
              <a:rPr lang="en-US" altLang="ja-JP" dirty="0" smtClean="0"/>
              <a:t>Miyata-Lab. member &amp;</a:t>
            </a:r>
          </a:p>
          <a:p>
            <a:pPr marL="400050" lvl="1" indent="0">
              <a:buNone/>
            </a:pPr>
            <a:r>
              <a:rPr lang="en-US" altLang="ja-JP" dirty="0" smtClean="0"/>
              <a:t>TAO member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First Light: 2009/11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Science Observations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2009/11, 2010/9-10,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2011/5, 2011/10-11,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2012/10</a:t>
            </a:r>
          </a:p>
          <a:p>
            <a:pPr marL="0" indent="0">
              <a:buNone/>
            </a:pPr>
            <a:r>
              <a:rPr lang="en-US" altLang="ja-JP" dirty="0" smtClean="0">
                <a:sym typeface="Wingdings" pitchFamily="2" charset="2"/>
              </a:rPr>
              <a:t>~280h observations</a:t>
            </a:r>
            <a:endParaRPr lang="en-US" altLang="ja-JP" sz="2600" dirty="0" smtClean="0"/>
          </a:p>
          <a:p>
            <a:pPr marL="0" indent="0">
              <a:buNone/>
            </a:pPr>
            <a:r>
              <a:rPr lang="en-US" altLang="ja-JP" sz="1600" dirty="0" smtClean="0"/>
              <a:t> </a:t>
            </a:r>
            <a:r>
              <a:rPr lang="en-US" altLang="ja-JP" sz="1600" dirty="0"/>
              <a:t>Struggling against machine troubles </a:t>
            </a:r>
            <a:r>
              <a:rPr lang="en-US" altLang="ja-JP" sz="1600" dirty="0" smtClean="0"/>
              <a:t>and</a:t>
            </a:r>
            <a:r>
              <a:rPr lang="ja-JP" altLang="en-US" sz="1600" dirty="0"/>
              <a:t> 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bad </a:t>
            </a:r>
            <a:r>
              <a:rPr lang="en-US" altLang="ja-JP" sz="1600" dirty="0"/>
              <a:t>weather</a:t>
            </a:r>
            <a:r>
              <a:rPr lang="en-US" altLang="ja-JP" sz="1600" dirty="0" smtClean="0"/>
              <a:t>…</a:t>
            </a:r>
            <a:endParaRPr lang="en-US" altLang="ja-JP" sz="1600" dirty="0"/>
          </a:p>
        </p:txBody>
      </p:sp>
      <p:pic>
        <p:nvPicPr>
          <p:cNvPr id="2050" name="Picture 2" descr="http://www.ioa.s.u-tokyo.ac.jp/kibans/max38/public/index.php?plugin=attach&amp;refer=images&amp;openfile=max38_g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14401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30830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7996" y="3923764"/>
            <a:ext cx="28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Galactic center 31μm-image</a:t>
            </a:r>
          </a:p>
        </p:txBody>
      </p:sp>
      <p:pic>
        <p:nvPicPr>
          <p:cNvPr id="2052" name="Picture 4" descr="http://www.ioa.s.u-tokyo.ac.jp/TAO/internal/FieldReport/photo/Chile201104-06/album/20110602/slides/IMG_2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43" y="4454114"/>
            <a:ext cx="2784549" cy="18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gp1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92913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012160" y="3214717"/>
            <a:ext cx="281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Miyata-san and Asano-san installing MAX38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6309320"/>
            <a:ext cx="28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Snow storm at Chajnantor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Observation Programs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30-micron Imaging</a:t>
            </a:r>
          </a:p>
          <a:p>
            <a:r>
              <a:rPr kumimoji="1" lang="en-US" altLang="ja-JP" dirty="0" smtClean="0"/>
              <a:t>Luminous blue variables (Nakamura-san)</a:t>
            </a:r>
          </a:p>
          <a:p>
            <a:r>
              <a:rPr lang="en-US" altLang="ja-JP" dirty="0" smtClean="0"/>
              <a:t>Planetary nebulae (Asano-san)</a:t>
            </a:r>
          </a:p>
          <a:p>
            <a:r>
              <a:rPr kumimoji="1" lang="en-US" altLang="ja-JP" dirty="0" smtClean="0"/>
              <a:t>Massive star forming regions (Uchiyama-san)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N-band Imaging</a:t>
            </a:r>
          </a:p>
          <a:p>
            <a:r>
              <a:rPr kumimoji="1" lang="en-US" altLang="ja-JP" dirty="0" smtClean="0"/>
              <a:t>Volcano on Io (</a:t>
            </a:r>
            <a:r>
              <a:rPr kumimoji="1" lang="en-US" altLang="ja-JP" dirty="0" err="1" smtClean="0"/>
              <a:t>Yoneda</a:t>
            </a:r>
            <a:r>
              <a:rPr kumimoji="1" lang="en-US" altLang="ja-JP" dirty="0" smtClean="0"/>
              <a:t>-san)</a:t>
            </a:r>
          </a:p>
          <a:p>
            <a:r>
              <a:rPr lang="en-US" altLang="ja-JP" dirty="0" smtClean="0"/>
              <a:t>Asymptotic Giant Stars (Kamizuka)</a:t>
            </a:r>
          </a:p>
          <a:p>
            <a:r>
              <a:rPr lang="en-US" altLang="ja-JP" dirty="0" smtClean="0"/>
              <a:t>Asteroid (Miyata-san)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N-band Spectroscopy</a:t>
            </a:r>
          </a:p>
          <a:p>
            <a:r>
              <a:rPr lang="en-US" altLang="ja-JP" dirty="0" smtClean="0"/>
              <a:t>Earth atmosphere (Hayashi-san)</a:t>
            </a:r>
            <a:endParaRPr kumimoji="1" lang="en-US" altLang="ja-JP" dirty="0" smtClean="0"/>
          </a:p>
        </p:txBody>
      </p:sp>
      <p:pic>
        <p:nvPicPr>
          <p:cNvPr id="2050" name="Picture 2" descr="http://t2.gstatic.com/images?q=tbn:ANd9GcTr2iT4sJ4R6fN-xlKGn6MrcstgvFrZzGSP4rgD5QhbiEJDaC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2119511" cy="152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Explanation.  Clicking on the picture will download &#10; the highest resolution vers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6127" y="4181178"/>
            <a:ext cx="2488183" cy="17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308898" y="3347700"/>
            <a:ext cx="107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LBV η Car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80312" y="630002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PN Mz3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blog-imgs-32-origin.fc2.com/s/e/a/sealyottie/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06" y="5029471"/>
            <a:ext cx="1530834" cy="12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719966" y="630932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34" y="3573016"/>
            <a:ext cx="3639054" cy="253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364088" y="6165304"/>
            <a:ext cx="357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MIR Light Curve obtained by MAX38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Asteroid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9344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Asteroid </a:t>
            </a:r>
            <a:r>
              <a:rPr lang="en-US" altLang="ja-JP" dirty="0"/>
              <a:t>2005 YU55</a:t>
            </a:r>
            <a:endParaRPr lang="en-US" altLang="ja-JP" dirty="0" smtClean="0"/>
          </a:p>
          <a:p>
            <a:r>
              <a:rPr lang="en-US" altLang="ja-JP" dirty="0" smtClean="0"/>
              <a:t>Near earth </a:t>
            </a:r>
            <a:r>
              <a:rPr lang="en-US" altLang="ja-JP" dirty="0"/>
              <a:t>a</a:t>
            </a:r>
            <a:r>
              <a:rPr lang="en-US" altLang="ja-JP" dirty="0" smtClean="0"/>
              <a:t>steroid</a:t>
            </a:r>
          </a:p>
          <a:p>
            <a:r>
              <a:rPr lang="en-US" altLang="ja-JP" dirty="0"/>
              <a:t>C</a:t>
            </a:r>
            <a:r>
              <a:rPr kumimoji="1" lang="en-US" altLang="ja-JP" dirty="0" smtClean="0"/>
              <a:t>lose Earth-approach on 2011/11/08</a:t>
            </a:r>
          </a:p>
          <a:p>
            <a:pPr marL="457200" lvl="1" indent="0">
              <a:buNone/>
            </a:pPr>
            <a:r>
              <a:rPr lang="ja-JP" altLang="en-US" dirty="0" smtClean="0"/>
              <a:t>～</a:t>
            </a:r>
            <a:r>
              <a:rPr lang="en-US" altLang="ja-JP" dirty="0" smtClean="0"/>
              <a:t>0.85 </a:t>
            </a:r>
            <a:r>
              <a:rPr lang="en-US" altLang="ja-JP" dirty="0"/>
              <a:t>l</a:t>
            </a:r>
            <a:r>
              <a:rPr lang="en-US" altLang="ja-JP" dirty="0" smtClean="0"/>
              <a:t>unar distance</a:t>
            </a:r>
          </a:p>
          <a:p>
            <a:pPr marL="57150" indent="0">
              <a:buNone/>
            </a:pPr>
            <a:r>
              <a:rPr lang="en-US" altLang="ja-JP" dirty="0" smtClean="0">
                <a:sym typeface="Wingdings" pitchFamily="2" charset="2"/>
              </a:rPr>
              <a:t>Detailed observations in many wavelengths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MAX38 got thermal infrared data </a:t>
            </a:r>
          </a:p>
          <a:p>
            <a:pPr>
              <a:buFont typeface="Wingdings"/>
              <a:buChar char="è"/>
            </a:pPr>
            <a:r>
              <a:rPr lang="en-US" altLang="ja-JP" dirty="0" smtClean="0">
                <a:sym typeface="Wingdings" pitchFamily="2" charset="2"/>
              </a:rPr>
              <a:t>temperature variation</a:t>
            </a:r>
          </a:p>
          <a:p>
            <a:pPr>
              <a:buFont typeface="Wingdings"/>
              <a:buChar char="è"/>
            </a:pPr>
            <a:r>
              <a:rPr lang="en-US" altLang="ja-JP" dirty="0" smtClean="0">
                <a:sym typeface="Wingdings" pitchFamily="2" charset="2"/>
              </a:rPr>
              <a:t>thermal inertia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Observations + Thermo-Physical-Model</a:t>
            </a:r>
          </a:p>
          <a:p>
            <a:pPr marL="0" indent="0">
              <a:buNone/>
            </a:pPr>
            <a:r>
              <a:rPr lang="en-US" altLang="ja-JP" dirty="0" smtClean="0">
                <a:sym typeface="Wingdings" pitchFamily="2" charset="2"/>
              </a:rPr>
              <a:t>High thermal inertia</a:t>
            </a:r>
          </a:p>
          <a:p>
            <a:pPr marL="0" indent="0">
              <a:buNone/>
            </a:pP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    = Rubble-pile asteroid like </a:t>
            </a:r>
            <a:r>
              <a:rPr lang="en-US" altLang="ja-JP" dirty="0" err="1" smtClean="0">
                <a:sym typeface="Wingdings" pitchFamily="2" charset="2"/>
              </a:rPr>
              <a:t>Itokawa</a:t>
            </a:r>
            <a:r>
              <a:rPr lang="en-US" altLang="ja-JP" dirty="0" smtClean="0">
                <a:sym typeface="Wingdings" pitchFamily="2" charset="2"/>
              </a:rPr>
              <a:t> ?</a:t>
            </a:r>
          </a:p>
          <a:p>
            <a:pPr marL="0" indent="0">
              <a:buNone/>
            </a:pPr>
            <a:endParaRPr lang="en-US" altLang="ja-JP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ja-JP" dirty="0" smtClean="0">
                <a:sym typeface="Wingdings" pitchFamily="2" charset="2"/>
              </a:rPr>
              <a:t>Paper is coming soon</a:t>
            </a:r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75492"/>
            <a:ext cx="3456384" cy="153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spaceinfo.jaxa.jp/hayabusa/photo/images/itokawa11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34" y="3717328"/>
            <a:ext cx="2332986" cy="23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78276" y="3131676"/>
            <a:ext cx="341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Moving asteroid on MAX38  image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02910" y="6156012"/>
            <a:ext cx="272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chemeClr val="bg1"/>
                </a:solidFill>
              </a:rPr>
              <a:t>Itokawa</a:t>
            </a:r>
            <a:r>
              <a:rPr lang="en-US" altLang="ja-JP" dirty="0" smtClean="0">
                <a:solidFill>
                  <a:schemeClr val="bg1"/>
                </a:solidFill>
              </a:rPr>
              <a:t> taken by </a:t>
            </a:r>
            <a:r>
              <a:rPr lang="en-US" altLang="ja-JP" dirty="0" err="1" smtClean="0">
                <a:solidFill>
                  <a:schemeClr val="bg1"/>
                </a:solidFill>
              </a:rPr>
              <a:t>Hayabusa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6175503" y="1700808"/>
            <a:ext cx="77276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5sec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>
            <a:off x="7380312" y="1700808"/>
            <a:ext cx="77276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7sec</a:t>
            </a:r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 flipV="1">
            <a:off x="6422942" y="2677021"/>
            <a:ext cx="144016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flipV="1">
            <a:off x="7215030" y="2554271"/>
            <a:ext cx="144016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flipV="1">
            <a:off x="8007118" y="2420888"/>
            <a:ext cx="144016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2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Asymptotic Giant Branch Stars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306230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AGB Stars</a:t>
            </a:r>
          </a:p>
          <a:p>
            <a:r>
              <a:rPr lang="en-US" altLang="ja-JP" dirty="0" smtClean="0"/>
              <a:t>Dying low/intermediate-mass stars</a:t>
            </a:r>
          </a:p>
          <a:p>
            <a:r>
              <a:rPr kumimoji="1" lang="en-US" altLang="ja-JP" dirty="0" smtClean="0"/>
              <a:t>Dust forming from ejected materials</a:t>
            </a:r>
          </a:p>
          <a:p>
            <a:pPr marL="0" indent="0">
              <a:buNone/>
            </a:pPr>
            <a:r>
              <a:rPr kumimoji="1" lang="en-US" altLang="ja-JP" dirty="0" smtClean="0">
                <a:sym typeface="Wingdings" pitchFamily="2" charset="2"/>
              </a:rPr>
              <a:t>Good targets to probe dust formation</a:t>
            </a:r>
          </a:p>
          <a:p>
            <a:pPr marL="0" indent="0">
              <a:buNone/>
            </a:pPr>
            <a:endParaRPr lang="en-US" altLang="ja-JP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ja-JP" dirty="0" smtClean="0">
                <a:sym typeface="Wingdings" pitchFamily="2" charset="2"/>
              </a:rPr>
              <a:t>Objects restarted dust formation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kumimoji="1" lang="en-US" altLang="ja-JP" dirty="0" smtClean="0"/>
              <a:t>Dust forming region observable directly</a:t>
            </a:r>
          </a:p>
          <a:p>
            <a:pPr marL="0" indent="0">
              <a:buNone/>
            </a:pPr>
            <a:r>
              <a:rPr kumimoji="1" lang="en-US" altLang="ja-JP" dirty="0" smtClean="0">
                <a:sym typeface="Wingdings" pitchFamily="2" charset="2"/>
              </a:rPr>
              <a:t>Dust formation can be detected easily</a:t>
            </a:r>
          </a:p>
          <a:p>
            <a:pPr marL="0" indent="0">
              <a:buNone/>
            </a:pPr>
            <a:r>
              <a:rPr lang="en-US" altLang="ja-JP" dirty="0" smtClean="0">
                <a:sym typeface="Wingdings" pitchFamily="2" charset="2"/>
              </a:rPr>
              <a:t>Search with MAX38</a:t>
            </a:r>
          </a:p>
          <a:p>
            <a:pPr marL="0" indent="0">
              <a:buNone/>
            </a:pPr>
            <a:endParaRPr lang="en-US" altLang="ja-JP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ja-JP" dirty="0" smtClean="0">
                <a:sym typeface="Wingdings" pitchFamily="2" charset="2"/>
              </a:rPr>
              <a:t>One object, T Col, shows </a:t>
            </a:r>
            <a:r>
              <a:rPr lang="en-US" altLang="ja-JP" dirty="0">
                <a:sym typeface="Wingdings" pitchFamily="2" charset="2"/>
              </a:rPr>
              <a:t>c</a:t>
            </a:r>
            <a:r>
              <a:rPr lang="en-US" altLang="ja-JP" dirty="0" smtClean="0">
                <a:sym typeface="Wingdings" pitchFamily="2" charset="2"/>
              </a:rPr>
              <a:t>lear                      spectral change</a:t>
            </a:r>
            <a:r>
              <a:rPr lang="ja-JP" altLang="en-US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(10 targets observed)</a:t>
            </a:r>
          </a:p>
          <a:p>
            <a:pPr marL="0" indent="0">
              <a:buNone/>
            </a:pPr>
            <a:r>
              <a:rPr lang="en-US" altLang="ja-JP" dirty="0" smtClean="0">
                <a:sym typeface="Wingdings" pitchFamily="2" charset="2"/>
              </a:rPr>
              <a:t>T Col possibly restarted dust formation </a:t>
            </a:r>
          </a:p>
          <a:p>
            <a:pPr marL="0" indent="0">
              <a:buNone/>
            </a:pPr>
            <a:r>
              <a:rPr lang="ja-JP" altLang="en-US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    in last 20-30 years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11" y="1340768"/>
            <a:ext cx="3067461" cy="19197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63430" y="3284983"/>
            <a:ext cx="300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sym typeface="Wingdings 2"/>
              </a:rPr>
              <a:t>Mass-loss and dust formation </a:t>
            </a:r>
          </a:p>
          <a:p>
            <a:r>
              <a:rPr lang="en-US" altLang="ja-JP" dirty="0" smtClean="0">
                <a:solidFill>
                  <a:schemeClr val="bg1"/>
                </a:solidFill>
                <a:sym typeface="Wingdings 2"/>
              </a:rPr>
              <a:t>around AGB star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40" y="4007750"/>
            <a:ext cx="3393348" cy="244558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193465" y="6444044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sym typeface="Wingdings 2"/>
              </a:rPr>
              <a:t>MIR spectrum of T Col</a:t>
            </a:r>
          </a:p>
        </p:txBody>
      </p:sp>
    </p:spTree>
    <p:extLst>
      <p:ext uri="{BB962C8B-B14F-4D97-AF65-F5344CB8AC3E}">
        <p14:creationId xmlns:p14="http://schemas.microsoft.com/office/powerpoint/2010/main" val="32964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Plan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Completion of MIMIZUKU required</a:t>
            </a:r>
          </a:p>
          <a:p>
            <a:pPr marL="0" indent="0">
              <a:buNone/>
            </a:pPr>
            <a:r>
              <a:rPr lang="en-US" altLang="ja-JP" dirty="0" smtClean="0"/>
              <a:t>Operation of </a:t>
            </a:r>
            <a:r>
              <a:rPr lang="en-US" altLang="ja-JP" dirty="0" err="1" smtClean="0"/>
              <a:t>MIMIZUKU@Subaru</a:t>
            </a:r>
            <a:r>
              <a:rPr lang="en-US" altLang="ja-JP" dirty="0" smtClean="0"/>
              <a:t> needed</a:t>
            </a:r>
          </a:p>
          <a:p>
            <a:pPr marL="400050" lvl="1" indent="0">
              <a:buNone/>
            </a:pPr>
            <a:r>
              <a:rPr kumimoji="1" lang="en-US" altLang="ja-JP" dirty="0" smtClean="0"/>
              <a:t>MIMIZUKU = MIR instrument for TAO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>
                <a:sym typeface="Wingdings" pitchFamily="2" charset="2"/>
              </a:rPr>
              <a:t>P</a:t>
            </a:r>
            <a:r>
              <a:rPr kumimoji="1" lang="en-US" altLang="ja-JP" dirty="0" smtClean="0">
                <a:sym typeface="Wingdings" pitchFamily="2" charset="2"/>
              </a:rPr>
              <a:t>arallel operation is difficult</a:t>
            </a:r>
          </a:p>
          <a:p>
            <a:pPr marL="0" indent="0">
              <a:buNone/>
            </a:pPr>
            <a:r>
              <a:rPr kumimoji="1" lang="en-US" altLang="ja-JP" dirty="0" smtClean="0">
                <a:sym typeface="Wingdings" pitchFamily="2" charset="2"/>
              </a:rPr>
              <a:t>MAX38 will/may be closed in late 2013</a:t>
            </a:r>
            <a:endParaRPr lang="en-US" altLang="ja-JP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ja-JP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ja-JP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ja-JP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kumimoji="1" lang="en-US" altLang="ja-JP" dirty="0" smtClean="0">
                <a:sym typeface="Wingdings" pitchFamily="2" charset="2"/>
              </a:rPr>
              <a:t>Your strong request or help may extend the MAX38 life.</a:t>
            </a:r>
          </a:p>
          <a:p>
            <a:pPr marL="0" indent="0" algn="ctr">
              <a:buNone/>
            </a:pPr>
            <a:r>
              <a:rPr kumimoji="1" lang="en-US" altLang="ja-JP" dirty="0" smtClean="0">
                <a:sym typeface="Wingdings" pitchFamily="2" charset="2"/>
              </a:rPr>
              <a:t>Please give your opinion at the night session </a:t>
            </a:r>
            <a:r>
              <a:rPr lang="en-US" altLang="ja-JP" dirty="0" smtClean="0">
                <a:sym typeface="Wingdings" pitchFamily="2" charset="2"/>
              </a:rPr>
              <a:t>etc.</a:t>
            </a:r>
            <a:endParaRPr kumimoji="1" lang="en-US" altLang="ja-JP" dirty="0" smtClean="0">
              <a:sym typeface="Wingdings" pitchFamily="2" charset="2"/>
            </a:endParaRPr>
          </a:p>
        </p:txBody>
      </p:sp>
      <p:pic>
        <p:nvPicPr>
          <p:cNvPr id="6" name="Picture 2" descr="20110531-5_L.jpg (1041×155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80728"/>
            <a:ext cx="1466679" cy="2195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テキスト ボックス 6"/>
          <p:cNvSpPr txBox="1"/>
          <p:nvPr/>
        </p:nvSpPr>
        <p:spPr>
          <a:xfrm>
            <a:off x="7246702" y="3212976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sym typeface="Wingdings 2"/>
              </a:rPr>
              <a:t>MIMIZUKU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75114" y="5291916"/>
            <a:ext cx="22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Current schedule plan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71450"/>
            <a:ext cx="6770494" cy="162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MAX38 has been conducted                                                     about 280h observations since 2009/11.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Many kind of objects are observed.</a:t>
            </a:r>
          </a:p>
          <a:p>
            <a:r>
              <a:rPr lang="en-US" altLang="ja-JP" dirty="0" smtClean="0"/>
              <a:t>Dust formation around dying stars</a:t>
            </a:r>
          </a:p>
          <a:p>
            <a:r>
              <a:rPr kumimoji="1" lang="en-US" altLang="ja-JP" dirty="0" smtClean="0"/>
              <a:t>Star forming regions</a:t>
            </a:r>
          </a:p>
          <a:p>
            <a:r>
              <a:rPr lang="en-US" altLang="ja-JP" dirty="0" smtClean="0"/>
              <a:t>Solar system objects</a:t>
            </a:r>
          </a:p>
          <a:p>
            <a:r>
              <a:rPr kumimoji="1" lang="en-US" altLang="ja-JP" dirty="0" smtClean="0"/>
              <a:t>Earth atmosphere</a:t>
            </a:r>
          </a:p>
          <a:p>
            <a:pPr marL="0" indent="0">
              <a:buNone/>
            </a:pPr>
            <a:r>
              <a:rPr kumimoji="1" lang="en-US" altLang="ja-JP" dirty="0" smtClean="0">
                <a:sym typeface="Wingdings" pitchFamily="2" charset="2"/>
              </a:rPr>
              <a:t>Many presentations in this workshop</a:t>
            </a:r>
          </a:p>
          <a:p>
            <a:pPr marL="0" indent="0">
              <a:buNone/>
            </a:pPr>
            <a:endParaRPr lang="en-US" altLang="ja-JP" dirty="0">
              <a:sym typeface="Wingdings" pitchFamily="2" charset="2"/>
            </a:endParaRPr>
          </a:p>
          <a:p>
            <a:pPr marL="0" indent="0">
              <a:buNone/>
            </a:pPr>
            <a:r>
              <a:rPr kumimoji="1" lang="en-US" altLang="ja-JP" dirty="0" smtClean="0">
                <a:sym typeface="Wingdings" pitchFamily="2" charset="2"/>
              </a:rPr>
              <a:t>MAX38 will be closed in late 2013.</a:t>
            </a:r>
          </a:p>
          <a:p>
            <a:pPr marL="0" indent="0">
              <a:buNone/>
            </a:pPr>
            <a:r>
              <a:rPr kumimoji="1" lang="en-US" altLang="ja-JP" dirty="0" smtClean="0"/>
              <a:t>Please give your comments on this.</a:t>
            </a:r>
            <a:endParaRPr kumimoji="1" lang="ja-JP" altLang="en-US" dirty="0"/>
          </a:p>
        </p:txBody>
      </p:sp>
      <p:pic>
        <p:nvPicPr>
          <p:cNvPr id="4" name="Picture 2" descr="http://www.ioa.s.u-tokyo.ac.jp/kibans/max38/public/index.php?plugin=attach&amp;refer=TopPage&amp;openfile=max38ont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07" y="1268760"/>
            <a:ext cx="1730009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110531-5_L.jpg (1041×155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12" y="4005064"/>
            <a:ext cx="1563876" cy="2340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下矢印 6"/>
          <p:cNvSpPr/>
          <p:nvPr/>
        </p:nvSpPr>
        <p:spPr>
          <a:xfrm>
            <a:off x="6588224" y="3501008"/>
            <a:ext cx="172819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54" y="4081050"/>
            <a:ext cx="2450390" cy="24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540</Words>
  <Application>Microsoft Office PowerPoint</Application>
  <PresentationFormat>画面に合わせる (4:3)</PresentationFormat>
  <Paragraphs>178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miniTAO/MAX38 Summary Report</vt:lpstr>
      <vt:lpstr>miniTAO/MAX38</vt:lpstr>
      <vt:lpstr>miniTAO/MAX38</vt:lpstr>
      <vt:lpstr>Operation History</vt:lpstr>
      <vt:lpstr>Observation Programs</vt:lpstr>
      <vt:lpstr>Asteroid</vt:lpstr>
      <vt:lpstr>Asymptotic Giant Branch Stars</vt:lpstr>
      <vt:lpstr>Future Plan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miniTAO/MAX38 Summary Report</dc:title>
  <dc:creator>tako</dc:creator>
  <cp:lastModifiedBy>tako</cp:lastModifiedBy>
  <cp:revision>48</cp:revision>
  <dcterms:created xsi:type="dcterms:W3CDTF">2013-03-13T16:04:47Z</dcterms:created>
  <dcterms:modified xsi:type="dcterms:W3CDTF">2013-03-14T04:31:09Z</dcterms:modified>
</cp:coreProperties>
</file>