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67" r:id="rId6"/>
    <p:sldId id="264" r:id="rId7"/>
    <p:sldId id="266" r:id="rId8"/>
    <p:sldId id="260" r:id="rId9"/>
    <p:sldId id="261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7F7F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60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A48B-AA12-43E1-B3CA-D98E2AD0E563}" type="datetimeFigureOut">
              <a:rPr kumimoji="1" lang="ja-JP" altLang="en-US" smtClean="0"/>
              <a:t>2013/3/11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2FCF-68C8-438F-B3EA-0BAF475742F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101011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4000" contrast="10000"/>
          </a:blip>
          <a:srcRect/>
          <a:stretch>
            <a:fillRect/>
          </a:stretch>
        </p:blipFill>
        <p:spPr bwMode="auto">
          <a:xfrm>
            <a:off x="-2340768" y="0"/>
            <a:ext cx="5142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en-US" altLang="ja-JP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miniTAO/ANIR </a:t>
            </a:r>
            <a:br>
              <a:rPr kumimoji="1" lang="en-US" altLang="ja-JP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kumimoji="1" lang="en-US" altLang="ja-JP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Status Report</a:t>
            </a:r>
            <a:endParaRPr kumimoji="1" lang="ja-JP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2013.03.14</a:t>
            </a:r>
          </a:p>
          <a:p>
            <a:r>
              <a:rPr kumimoji="1"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小西 真広、本原 顕太郎、高橋 英則、舘内 謙、</a:t>
            </a:r>
            <a:r>
              <a:rPr kumimoji="1" lang="en-US" altLang="ja-JP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kumimoji="1" lang="en-US" altLang="ja-JP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r>
              <a:rPr kumimoji="1"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北川 祐太朗</a:t>
            </a:r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、</a:t>
            </a:r>
            <a:r>
              <a:rPr kumimoji="1"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ほか</a:t>
            </a:r>
            <a:r>
              <a:rPr kumimoji="1" lang="en-US" altLang="ja-JP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miniTAO</a:t>
            </a:r>
            <a:r>
              <a:rPr kumimoji="1"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チーム</a:t>
            </a:r>
            <a:endParaRPr kumimoji="1" lang="ja-JP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dirty="0" smtClean="0"/>
              <a:t>tacama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ear-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I</a:t>
            </a:r>
            <a:r>
              <a:rPr kumimoji="1" lang="en-US" altLang="ja-JP" dirty="0" err="1" smtClean="0"/>
              <a:t>nfra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R</a:t>
            </a:r>
            <a:r>
              <a:rPr kumimoji="1" lang="en-US" altLang="ja-JP" dirty="0" err="1" smtClean="0"/>
              <a:t>ed</a:t>
            </a:r>
            <a:r>
              <a:rPr kumimoji="1" lang="en-US" altLang="ja-JP" dirty="0" smtClean="0"/>
              <a:t> camera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kumimoji="1" lang="ja-JP" altLang="en-US" dirty="0" smtClean="0"/>
              <a:t>ダイクロ鏡を用いた可視・赤外同時撮像</a:t>
            </a:r>
            <a:endParaRPr kumimoji="1" lang="en-US" altLang="ja-JP" dirty="0" smtClean="0"/>
          </a:p>
          <a:p>
            <a:pPr>
              <a:buFont typeface="Wingdings" pitchFamily="2" charset="2"/>
              <a:buChar char="ü"/>
            </a:pPr>
            <a:r>
              <a:rPr lang="en-US" altLang="ja-JP" dirty="0" smtClean="0"/>
              <a:t>Pa</a:t>
            </a:r>
            <a:r>
              <a:rPr lang="el-GR" altLang="ja-JP" dirty="0" smtClean="0"/>
              <a:t>α</a:t>
            </a:r>
            <a:r>
              <a:rPr lang="ja-JP" altLang="en-US" dirty="0" smtClean="0"/>
              <a:t>輝線狭帯域撮像</a:t>
            </a:r>
            <a:endParaRPr kumimoji="1" lang="ja-JP" altLang="en-US" dirty="0"/>
          </a:p>
        </p:txBody>
      </p: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91662" y="3140968"/>
            <a:ext cx="8960676" cy="3442715"/>
            <a:chOff x="179512" y="3132000"/>
            <a:chExt cx="8784976" cy="33752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16" r="2880"/>
            <a:stretch>
              <a:fillRect/>
            </a:stretch>
          </p:blipFill>
          <p:spPr bwMode="auto">
            <a:xfrm>
              <a:off x="179512" y="3132000"/>
              <a:ext cx="4536504" cy="335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76" r="1660"/>
            <a:stretch>
              <a:fillRect/>
            </a:stretch>
          </p:blipFill>
          <p:spPr bwMode="auto">
            <a:xfrm>
              <a:off x="4788024" y="3140968"/>
              <a:ext cx="4176464" cy="33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直線コネクタ 14"/>
            <p:cNvCxnSpPr/>
            <p:nvPr/>
          </p:nvCxnSpPr>
          <p:spPr>
            <a:xfrm>
              <a:off x="2051720" y="4005064"/>
              <a:ext cx="1044000" cy="0"/>
            </a:xfrm>
            <a:prstGeom prst="line">
              <a:avLst/>
            </a:prstGeom>
            <a:ln w="190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051720" y="5157192"/>
              <a:ext cx="792000" cy="0"/>
            </a:xfrm>
            <a:prstGeom prst="line">
              <a:avLst/>
            </a:prstGeom>
            <a:ln w="190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051720" y="5445224"/>
              <a:ext cx="1116000" cy="0"/>
            </a:xfrm>
            <a:prstGeom prst="line">
              <a:avLst/>
            </a:prstGeom>
            <a:ln w="190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6192000" y="4005064"/>
              <a:ext cx="1080000" cy="0"/>
            </a:xfrm>
            <a:prstGeom prst="line">
              <a:avLst/>
            </a:prstGeom>
            <a:ln w="190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6192000" y="5445224"/>
              <a:ext cx="828000" cy="0"/>
            </a:xfrm>
            <a:prstGeom prst="line">
              <a:avLst/>
            </a:prstGeom>
            <a:ln w="190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192000" y="5733256"/>
              <a:ext cx="1152000" cy="0"/>
            </a:xfrm>
            <a:prstGeom prst="line">
              <a:avLst/>
            </a:prstGeom>
            <a:ln w="190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Optical/NIR Filters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5301208"/>
            <a:ext cx="5688632" cy="12843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ja-JP" dirty="0"/>
              <a:t>Broad-band : </a:t>
            </a:r>
            <a:r>
              <a:rPr lang="en-US" altLang="ja-JP" i="1" dirty="0">
                <a:solidFill>
                  <a:srgbClr val="0070C0"/>
                </a:solidFill>
              </a:rPr>
              <a:t>BVRI</a:t>
            </a:r>
            <a:r>
              <a:rPr lang="en-US" altLang="ja-JP" i="1" dirty="0"/>
              <a:t> + </a:t>
            </a:r>
            <a:r>
              <a:rPr lang="en-US" altLang="ja-JP" i="1" dirty="0">
                <a:solidFill>
                  <a:srgbClr val="00B050"/>
                </a:solidFill>
              </a:rPr>
              <a:t>YJHK</a:t>
            </a:r>
            <a:r>
              <a:rPr lang="en-US" altLang="ja-JP" baseline="-25000" dirty="0">
                <a:solidFill>
                  <a:srgbClr val="00B050"/>
                </a:solidFill>
              </a:rPr>
              <a:t>s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 smtClean="0"/>
              <a:t>Narrow-band : </a:t>
            </a:r>
            <a:r>
              <a:rPr lang="en-US" altLang="ja-JP" dirty="0" smtClean="0">
                <a:solidFill>
                  <a:schemeClr val="accent6"/>
                </a:solidFill>
              </a:rPr>
              <a:t>Pa</a:t>
            </a:r>
            <a:r>
              <a:rPr lang="el-GR" altLang="ja-JP" dirty="0" smtClean="0">
                <a:solidFill>
                  <a:schemeClr val="accent6"/>
                </a:solidFill>
              </a:rPr>
              <a:t>β</a:t>
            </a:r>
            <a:r>
              <a:rPr lang="en-US" altLang="ja-JP" dirty="0" smtClean="0">
                <a:solidFill>
                  <a:schemeClr val="accent6"/>
                </a:solidFill>
              </a:rPr>
              <a:t>, Pa</a:t>
            </a:r>
            <a:r>
              <a:rPr lang="el-GR" altLang="ja-JP" dirty="0" smtClean="0">
                <a:solidFill>
                  <a:schemeClr val="accent6"/>
                </a:solidFill>
              </a:rPr>
              <a:t>α</a:t>
            </a:r>
            <a:r>
              <a:rPr lang="en-US" altLang="ja-JP" dirty="0" smtClean="0">
                <a:solidFill>
                  <a:schemeClr val="accent6"/>
                </a:solidFill>
              </a:rPr>
              <a:t>, C</a:t>
            </a:r>
            <a:r>
              <a:rPr lang="en-US" altLang="ja-JP" sz="2400" dirty="0" smtClean="0">
                <a:solidFill>
                  <a:schemeClr val="accent6"/>
                </a:solidFill>
              </a:rPr>
              <a:t>IV</a:t>
            </a:r>
            <a:endParaRPr lang="ja-JP" altLang="en-US" dirty="0">
              <a:solidFill>
                <a:schemeClr val="accent6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9540552" y="1268760"/>
            <a:ext cx="4680520" cy="4894318"/>
            <a:chOff x="1041450" y="2442789"/>
            <a:chExt cx="2934589" cy="3068636"/>
          </a:xfrm>
        </p:grpSpPr>
        <p:pic>
          <p:nvPicPr>
            <p:cNvPr id="5" name="Picture 3" descr="C:\Users\Konishi\Desktop\atmos_trans_2013011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5328"/>
            <a:stretch/>
          </p:blipFill>
          <p:spPr bwMode="auto">
            <a:xfrm>
              <a:off x="1041450" y="2442789"/>
              <a:ext cx="2929029" cy="1601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Konishi\Desktop\atmos_trans_2013011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719"/>
            <a:stretch/>
          </p:blipFill>
          <p:spPr bwMode="auto">
            <a:xfrm>
              <a:off x="1047010" y="4185134"/>
              <a:ext cx="2929029" cy="1326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角丸四角形 6"/>
            <p:cNvSpPr/>
            <p:nvPr/>
          </p:nvSpPr>
          <p:spPr>
            <a:xfrm>
              <a:off x="2813826" y="2684888"/>
              <a:ext cx="78689" cy="1416402"/>
            </a:xfrm>
            <a:prstGeom prst="round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 flipV="1">
              <a:off x="1407014" y="4101291"/>
              <a:ext cx="1377298" cy="16085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917335" y="4101290"/>
              <a:ext cx="895840" cy="1608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0291"/>
          <a:stretch>
            <a:fillRect/>
          </a:stretch>
        </p:blipFill>
        <p:spPr bwMode="auto">
          <a:xfrm>
            <a:off x="5832648" y="3522092"/>
            <a:ext cx="320384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Konishi\Desktop\anir_filters_20130312.png"/>
          <p:cNvPicPr>
            <a:picLocks noChangeAspect="1" noChangeArrowheads="1"/>
          </p:cNvPicPr>
          <p:nvPr/>
        </p:nvPicPr>
        <p:blipFill>
          <a:blip r:embed="rId4" cstate="print"/>
          <a:srcRect t="29308"/>
          <a:stretch>
            <a:fillRect/>
          </a:stretch>
        </p:blipFill>
        <p:spPr bwMode="auto">
          <a:xfrm>
            <a:off x="395536" y="1556792"/>
            <a:ext cx="5156200" cy="3645024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r="49725"/>
          <a:stretch>
            <a:fillRect/>
          </a:stretch>
        </p:blipFill>
        <p:spPr bwMode="auto">
          <a:xfrm>
            <a:off x="5832000" y="260648"/>
            <a:ext cx="324036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ANIR Scientific Target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2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Pa</a:t>
            </a:r>
            <a:r>
              <a:rPr lang="el-GR" altLang="ja-JP" dirty="0" smtClean="0"/>
              <a:t>α</a:t>
            </a:r>
            <a:r>
              <a:rPr lang="en-US" altLang="ja-JP" dirty="0" smtClean="0"/>
              <a:t> imaging </a:t>
            </a:r>
            <a:r>
              <a:rPr kumimoji="1" lang="en-US" altLang="ja-JP" dirty="0" smtClean="0"/>
              <a:t>Survey of </a:t>
            </a:r>
            <a:r>
              <a:rPr lang="en-US" altLang="ja-JP" dirty="0"/>
              <a:t>Galactic </a:t>
            </a:r>
            <a:r>
              <a:rPr lang="en-US" altLang="ja-JP" dirty="0" smtClean="0"/>
              <a:t>Center/Plane</a:t>
            </a:r>
            <a:endParaRPr kumimoji="1" lang="en-US" altLang="ja-JP" dirty="0" smtClean="0"/>
          </a:p>
          <a:p>
            <a:r>
              <a:rPr lang="en-US" altLang="ja-JP" dirty="0" smtClean="0"/>
              <a:t>Pa</a:t>
            </a:r>
            <a:r>
              <a:rPr lang="el-GR" altLang="ja-JP" dirty="0" smtClean="0"/>
              <a:t>α</a:t>
            </a:r>
            <a:r>
              <a:rPr lang="en-US" altLang="ja-JP" dirty="0" smtClean="0"/>
              <a:t> imaging of LIRGs/Mergers</a:t>
            </a:r>
          </a:p>
          <a:p>
            <a:r>
              <a:rPr lang="en-US" altLang="ja-JP" dirty="0" err="1" smtClean="0"/>
              <a:t>SNe</a:t>
            </a:r>
            <a:r>
              <a:rPr lang="en-US" altLang="ja-JP" dirty="0" smtClean="0"/>
              <a:t> (remnant)</a:t>
            </a:r>
          </a:p>
          <a:p>
            <a:r>
              <a:rPr lang="en-US" altLang="ja-JP" dirty="0" smtClean="0"/>
              <a:t>Low-mass/Massive Stars</a:t>
            </a:r>
          </a:p>
          <a:p>
            <a:r>
              <a:rPr lang="en-US" altLang="ja-JP" dirty="0" smtClean="0"/>
              <a:t>Star-forming Regions</a:t>
            </a:r>
          </a:p>
          <a:p>
            <a:r>
              <a:rPr lang="en-US" altLang="ja-JP" dirty="0" err="1" smtClean="0"/>
              <a:t>PNe</a:t>
            </a:r>
            <a:endParaRPr lang="en-US" altLang="ja-JP" dirty="0" smtClean="0"/>
          </a:p>
          <a:p>
            <a:r>
              <a:rPr lang="en-US" altLang="ja-JP" dirty="0" smtClean="0"/>
              <a:t>Transit</a:t>
            </a:r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Seeing Statistics (from S11A)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Median ~ 0.8-1.0”, Best ~ 0.5” (&lt;2pix)</a:t>
            </a:r>
          </a:p>
          <a:p>
            <a:r>
              <a:rPr lang="ja-JP" altLang="en-US" dirty="0" smtClean="0"/>
              <a:t>ダイクロ鏡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ja-JP" altLang="en-US" dirty="0" smtClean="0">
                <a:sym typeface="Wingdings" pitchFamily="2" charset="2"/>
              </a:rPr>
              <a:t>赤外</a:t>
            </a:r>
            <a:r>
              <a:rPr lang="en-US" altLang="ja-JP" dirty="0" smtClean="0">
                <a:sym typeface="Wingdings" pitchFamily="2" charset="2"/>
              </a:rPr>
              <a:t>PSF</a:t>
            </a:r>
            <a:r>
              <a:rPr lang="ja-JP" altLang="en-US" dirty="0" smtClean="0">
                <a:sym typeface="Wingdings" pitchFamily="2" charset="2"/>
              </a:rPr>
              <a:t>が十字に。未解決。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176" t="2267" r="1176" b="3008"/>
          <a:stretch>
            <a:fillRect/>
          </a:stretch>
        </p:blipFill>
        <p:spPr bwMode="auto">
          <a:xfrm>
            <a:off x="1726" y="2780928"/>
            <a:ext cx="9140548" cy="37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Throughputs/Limiting Magnitudes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60466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ダイクロ鏡使用時は赤外はもう数</a:t>
            </a:r>
            <a:r>
              <a:rPr kumimoji="1" lang="en-US" altLang="ja-JP" dirty="0" smtClean="0"/>
              <a:t>%</a:t>
            </a:r>
            <a:r>
              <a:rPr kumimoji="1" lang="ja-JP" altLang="en-US" dirty="0" smtClean="0"/>
              <a:t>下がる。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-1044624" y="1340768"/>
            <a:ext cx="7109776" cy="4725144"/>
            <a:chOff x="899592" y="1556792"/>
            <a:chExt cx="7109776" cy="47251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556792"/>
              <a:ext cx="6173672" cy="472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899592" y="262762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可視</a:t>
              </a:r>
              <a:endParaRPr kumimoji="1" lang="ja-JP" altLang="en-US" sz="20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99592" y="3717032"/>
              <a:ext cx="976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赤外</a:t>
              </a:r>
              <a:r>
                <a:rPr kumimoji="1" lang="en-US" altLang="ja-JP" sz="2000" dirty="0" smtClean="0"/>
                <a:t>BB</a:t>
              </a:r>
              <a:endParaRPr kumimoji="1" lang="ja-JP" altLang="en-US" sz="2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99592" y="4797152"/>
              <a:ext cx="1002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赤外</a:t>
              </a:r>
              <a:r>
                <a:rPr kumimoji="1" lang="en-US" altLang="ja-JP" sz="2000" dirty="0" smtClean="0"/>
                <a:t>NB</a:t>
              </a:r>
              <a:endParaRPr kumimoji="1" lang="ja-JP" altLang="en-US" sz="2000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066" t="1977" r="2537" b="3144"/>
          <a:stretch>
            <a:fillRect/>
          </a:stretch>
        </p:blipFill>
        <p:spPr bwMode="auto">
          <a:xfrm>
            <a:off x="5864086" y="1988839"/>
            <a:ext cx="3358176" cy="328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sIMG_4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0921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PWVs at TAO site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00392" y="63591"/>
            <a:ext cx="956010" cy="773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グループ化 18"/>
          <p:cNvGrpSpPr/>
          <p:nvPr/>
        </p:nvGrpSpPr>
        <p:grpSpPr>
          <a:xfrm>
            <a:off x="-36513" y="3356992"/>
            <a:ext cx="9186995" cy="4824536"/>
            <a:chOff x="-36513" y="2060848"/>
            <a:chExt cx="9186995" cy="4824536"/>
          </a:xfrm>
        </p:grpSpPr>
        <p:pic>
          <p:nvPicPr>
            <p:cNvPr id="6" name="Picture 2" descr="C:\Users\Konishi\Desktop\chajnanto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4670"/>
            <a:stretch>
              <a:fillRect/>
            </a:stretch>
          </p:blipFill>
          <p:spPr bwMode="auto">
            <a:xfrm>
              <a:off x="-36513" y="2060848"/>
              <a:ext cx="9186995" cy="48245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グループ化 6"/>
            <p:cNvGrpSpPr/>
            <p:nvPr/>
          </p:nvGrpSpPr>
          <p:grpSpPr>
            <a:xfrm>
              <a:off x="4932040" y="2545740"/>
              <a:ext cx="1909497" cy="1027276"/>
              <a:chOff x="4943604" y="1951760"/>
              <a:chExt cx="1909497" cy="1027276"/>
            </a:xfrm>
          </p:grpSpPr>
          <p:sp>
            <p:nvSpPr>
              <p:cNvPr id="8" name="角丸四角形吹き出し 7"/>
              <p:cNvSpPr/>
              <p:nvPr/>
            </p:nvSpPr>
            <p:spPr>
              <a:xfrm>
                <a:off x="5247386" y="2475036"/>
                <a:ext cx="1260000" cy="504000"/>
              </a:xfrm>
              <a:prstGeom prst="wedgeRoundRectCallou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 smtClean="0"/>
                  <a:t>TAO</a:t>
                </a:r>
                <a:endParaRPr kumimoji="1" lang="ja-JP" altLang="en-US" sz="2800" b="1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4943604" y="1951760"/>
                <a:ext cx="19094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en-US" altLang="ja-JP" sz="28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Alt. </a:t>
                </a:r>
                <a:r>
                  <a:rPr kumimoji="1" lang="en-US" altLang="ja-JP" sz="28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5,640m</a:t>
                </a:r>
                <a:endParaRPr kumimoji="1" lang="ja-JP" altLang="en-US" sz="28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" name="グループ化 15"/>
            <p:cNvGrpSpPr/>
            <p:nvPr/>
          </p:nvGrpSpPr>
          <p:grpSpPr>
            <a:xfrm>
              <a:off x="539552" y="3955484"/>
              <a:ext cx="8364450" cy="1451917"/>
              <a:chOff x="539552" y="3955484"/>
              <a:chExt cx="8364450" cy="1451917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539552" y="4945736"/>
                <a:ext cx="16562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r>
                  <a:rPr lang="en-US" altLang="ja-JP" sz="2400" b="1" dirty="0" smtClean="0">
                    <a:ln/>
                    <a:solidFill>
                      <a:schemeClr val="accent3"/>
                    </a:solidFill>
                  </a:rPr>
                  <a:t>Alt. </a:t>
                </a:r>
                <a:r>
                  <a:rPr kumimoji="1" lang="en-US" altLang="ja-JP" sz="2400" b="1" dirty="0" smtClean="0">
                    <a:ln/>
                    <a:solidFill>
                      <a:schemeClr val="accent3"/>
                    </a:solidFill>
                  </a:rPr>
                  <a:t>5,000m</a:t>
                </a:r>
                <a:endParaRPr kumimoji="1" lang="ja-JP" altLang="en-US" sz="2400" b="1" dirty="0">
                  <a:ln/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" name="角丸四角形吹き出し 11"/>
              <p:cNvSpPr/>
              <p:nvPr/>
            </p:nvSpPr>
            <p:spPr>
              <a:xfrm>
                <a:off x="5868144" y="4729712"/>
                <a:ext cx="1008112" cy="432048"/>
              </a:xfrm>
              <a:prstGeom prst="wedgeRoundRectCallou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ALMA</a:t>
                </a:r>
                <a:endParaRPr kumimoji="1" lang="ja-JP" altLang="en-US" dirty="0"/>
              </a:p>
            </p:txBody>
          </p:sp>
          <p:sp>
            <p:nvSpPr>
              <p:cNvPr id="13" name="角丸四角形吹き出し 12"/>
              <p:cNvSpPr/>
              <p:nvPr/>
            </p:nvSpPr>
            <p:spPr>
              <a:xfrm>
                <a:off x="827584" y="3955484"/>
                <a:ext cx="1008112" cy="432048"/>
              </a:xfrm>
              <a:prstGeom prst="wedgeRoundRectCallou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APEX</a:t>
                </a:r>
                <a:endParaRPr kumimoji="1" lang="ja-JP" altLang="en-US" dirty="0"/>
              </a:p>
            </p:txBody>
          </p:sp>
          <p:sp>
            <p:nvSpPr>
              <p:cNvPr id="14" name="角丸四角形吹き出し 13"/>
              <p:cNvSpPr/>
              <p:nvPr/>
            </p:nvSpPr>
            <p:spPr>
              <a:xfrm>
                <a:off x="7452320" y="4297664"/>
                <a:ext cx="1008112" cy="432048"/>
              </a:xfrm>
              <a:prstGeom prst="wedgeRoundRectCallout">
                <a:avLst>
                  <a:gd name="adj1" fmla="val -110529"/>
                  <a:gd name="adj2" fmla="val -64486"/>
                  <a:gd name="adj3" fmla="val 16667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ASTE</a:t>
                </a:r>
                <a:endParaRPr kumimoji="1" lang="ja-JP" altLang="en-US" dirty="0"/>
              </a:p>
            </p:txBody>
          </p:sp>
          <p:sp>
            <p:nvSpPr>
              <p:cNvPr id="15" name="角丸四角形吹き出し 14"/>
              <p:cNvSpPr/>
              <p:nvPr/>
            </p:nvSpPr>
            <p:spPr>
              <a:xfrm>
                <a:off x="7452320" y="4729712"/>
                <a:ext cx="1451682" cy="432048"/>
              </a:xfrm>
              <a:prstGeom prst="wedgeRoundRectCallout">
                <a:avLst>
                  <a:gd name="adj1" fmla="val -36454"/>
                  <a:gd name="adj2" fmla="val -50376"/>
                  <a:gd name="adj3" fmla="val 16667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/>
                  <a:t>NANTEN2</a:t>
                </a:r>
                <a:endParaRPr kumimoji="1" lang="ja-JP" altLang="en-US" dirty="0"/>
              </a:p>
            </p:txBody>
          </p:sp>
        </p:grpSp>
      </p:grpSp>
      <p:sp>
        <p:nvSpPr>
          <p:cNvPr id="21" name="テキスト ボックス 20"/>
          <p:cNvSpPr txBox="1"/>
          <p:nvPr/>
        </p:nvSpPr>
        <p:spPr>
          <a:xfrm>
            <a:off x="4788024" y="1772816"/>
            <a:ext cx="4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Pa</a:t>
            </a:r>
            <a:r>
              <a:rPr kumimoji="1" lang="el-GR" altLang="ja-JP" sz="2400" dirty="0" smtClean="0">
                <a:solidFill>
                  <a:schemeClr val="bg1"/>
                </a:solidFill>
              </a:rPr>
              <a:t>α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のシステム効率から大気透過率を抽出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→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APEX</a:t>
            </a:r>
            <a:r>
              <a:rPr lang="ja-JP" altLang="en-US" sz="2400" dirty="0">
                <a:solidFill>
                  <a:schemeClr val="bg1"/>
                </a:solidFill>
              </a:rPr>
              <a:t>より</a:t>
            </a:r>
            <a:r>
              <a:rPr lang="ja-JP" altLang="en-US" sz="2400" dirty="0" smtClean="0">
                <a:solidFill>
                  <a:schemeClr val="bg1"/>
                </a:solidFill>
              </a:rPr>
              <a:t>も</a:t>
            </a:r>
            <a:r>
              <a:rPr lang="en-US" altLang="ja-JP" sz="2400" dirty="0" smtClean="0">
                <a:solidFill>
                  <a:schemeClr val="bg1"/>
                </a:solidFill>
              </a:rPr>
              <a:t>50-70%</a:t>
            </a:r>
            <a:r>
              <a:rPr lang="ja-JP" altLang="en-US" sz="2400" dirty="0" err="1" smtClean="0">
                <a:solidFill>
                  <a:schemeClr val="bg1"/>
                </a:solidFill>
              </a:rPr>
              <a:t>ほど</a:t>
            </a:r>
            <a:r>
              <a:rPr lang="en-US" altLang="ja-JP" sz="2400" dirty="0" smtClean="0">
                <a:solidFill>
                  <a:schemeClr val="bg1"/>
                </a:solidFill>
              </a:rPr>
              <a:t>PWV</a:t>
            </a:r>
            <a:r>
              <a:rPr lang="ja-JP" altLang="en-US" sz="2400" dirty="0" smtClean="0">
                <a:solidFill>
                  <a:schemeClr val="bg1"/>
                </a:solidFill>
              </a:rPr>
              <a:t>が小さい傾向。地の利を実証？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134725" y="1163726"/>
            <a:ext cx="4509283" cy="3786734"/>
            <a:chOff x="2" y="1163726"/>
            <a:chExt cx="4509283" cy="378673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852" r="1852" b="37171"/>
            <a:stretch>
              <a:fillRect/>
            </a:stretch>
          </p:blipFill>
          <p:spPr bwMode="auto">
            <a:xfrm>
              <a:off x="395536" y="1268760"/>
              <a:ext cx="3744416" cy="3323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323528" y="4581128"/>
              <a:ext cx="3914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気象モニターによる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PWV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実測値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@APEX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16200000">
              <a:off x="-1638235" y="2801963"/>
              <a:ext cx="364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chemeClr val="bg1"/>
                  </a:solidFill>
                </a:rPr>
                <a:t>右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軸から換算した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PWV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期待値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@TAO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5400000">
              <a:off x="2723796" y="2766874"/>
              <a:ext cx="320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Pa</a:t>
              </a:r>
              <a:r>
                <a:rPr lang="el-GR" altLang="ja-JP" dirty="0" smtClean="0">
                  <a:solidFill>
                    <a:schemeClr val="bg1"/>
                  </a:solidFill>
                </a:rPr>
                <a:t>α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帯の推定大気透過率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@TAO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Automated Data Reduction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2MASS</a:t>
            </a:r>
            <a:r>
              <a:rPr kumimoji="1" lang="ja-JP" altLang="en-US" dirty="0" smtClean="0"/>
              <a:t>カタログ星を利用して、シーイング・限界等級・システム効率までを自動で導出。</a:t>
            </a:r>
            <a:endParaRPr kumimoji="1" lang="en-US" altLang="ja-JP" dirty="0" smtClean="0"/>
          </a:p>
          <a:p>
            <a:r>
              <a:rPr lang="ja-JP" altLang="en-US" dirty="0" smtClean="0"/>
              <a:t>赤外</a:t>
            </a:r>
            <a:r>
              <a:rPr lang="ja-JP" altLang="en-US" dirty="0"/>
              <a:t>データを対象に、</a:t>
            </a:r>
            <a:r>
              <a:rPr lang="en-US" altLang="ja-JP" dirty="0"/>
              <a:t>S13A</a:t>
            </a:r>
            <a:r>
              <a:rPr lang="ja-JP" altLang="en-US" dirty="0"/>
              <a:t>試験運用</a:t>
            </a:r>
            <a:r>
              <a:rPr lang="ja-JP" altLang="en-US" dirty="0" smtClean="0"/>
              <a:t>開始を目指して整備中。</a:t>
            </a:r>
            <a:endParaRPr lang="en-US" altLang="ja-JP" dirty="0" smtClean="0"/>
          </a:p>
          <a:p>
            <a:r>
              <a:rPr lang="ja-JP" altLang="en-US" dirty="0" smtClean="0"/>
              <a:t>山頂からのデータ転送の負担軽減が課題。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可視データ対応は未定。</a:t>
            </a:r>
            <a:endParaRPr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Status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機械系に大きなトラブル無し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フィルターターレット不具合がラン中に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回あるかないか。</a:t>
            </a:r>
            <a:endParaRPr kumimoji="1" lang="en-US" altLang="ja-JP" dirty="0" smtClean="0"/>
          </a:p>
          <a:p>
            <a:r>
              <a:rPr lang="ja-JP" altLang="en-US" dirty="0" smtClean="0"/>
              <a:t>懸念</a:t>
            </a:r>
            <a:r>
              <a:rPr lang="ja-JP" altLang="en-US" dirty="0"/>
              <a:t>事項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ダイクロ鏡を入れた際の赤外星像劣化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赤外検出器：常温時の妙な振る舞い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S13A</a:t>
            </a:r>
            <a:r>
              <a:rPr kumimoji="1" lang="ja-JP" altLang="en-US" dirty="0" smtClean="0"/>
              <a:t>以降も問題なく継続運用出来る見込み。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（人とお金さえあれば</a:t>
            </a:r>
            <a:r>
              <a:rPr kumimoji="1" lang="ja-JP" altLang="en-US" dirty="0" err="1" smtClean="0"/>
              <a:t>。。。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4" name="Picture 6" descr="C:\Users\motohara\Desktop\120307multibandws\ANIA00021512-imexam-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552" y="4229742"/>
            <a:ext cx="3349052" cy="26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NIA000383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0552" y="1556792"/>
            <a:ext cx="2448272" cy="2436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286</Words>
  <Application>Microsoft Office PowerPoint</Application>
  <PresentationFormat>画面に合わせる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miniTAO/ANIR  Status Report</vt:lpstr>
      <vt:lpstr>Atacama Near-InfraRed camera</vt:lpstr>
      <vt:lpstr>Optical/NIR Filters</vt:lpstr>
      <vt:lpstr>ANIR Scientific Target</vt:lpstr>
      <vt:lpstr>Seeing Statistics (from S11A)</vt:lpstr>
      <vt:lpstr>Throughputs/Limiting Magnitudes</vt:lpstr>
      <vt:lpstr>PWVs at TAO site</vt:lpstr>
      <vt:lpstr>Automated Data Reduction</vt:lpstr>
      <vt:lpstr>Current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miniTAO/ANIR Status Report</dc:title>
  <dc:creator>M</dc:creator>
  <cp:lastModifiedBy>M</cp:lastModifiedBy>
  <cp:revision>153</cp:revision>
  <dcterms:created xsi:type="dcterms:W3CDTF">2013-03-11T10:54:04Z</dcterms:created>
  <dcterms:modified xsi:type="dcterms:W3CDTF">2013-03-13T04:36:47Z</dcterms:modified>
</cp:coreProperties>
</file>