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22" autoAdjust="0"/>
    <p:restoredTop sz="94660"/>
  </p:normalViewPr>
  <p:slideViewPr>
    <p:cSldViewPr snapToGrid="0">
      <p:cViewPr>
        <p:scale>
          <a:sx n="75" d="100"/>
          <a:sy n="75" d="100"/>
        </p:scale>
        <p:origin x="1565" y="2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07C3C-B1F6-4D97-B5B0-5C67261A21AA}" type="datetimeFigureOut">
              <a:rPr kumimoji="1" lang="ja-JP" altLang="en-US" smtClean="0"/>
              <a:t>2016/5/17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2B6B-3D45-41AB-A615-A3407B83BB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7447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07C3C-B1F6-4D97-B5B0-5C67261A21AA}" type="datetimeFigureOut">
              <a:rPr kumimoji="1" lang="ja-JP" altLang="en-US" smtClean="0"/>
              <a:t>2016/5/17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2B6B-3D45-41AB-A615-A3407B83BB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4055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07C3C-B1F6-4D97-B5B0-5C67261A21AA}" type="datetimeFigureOut">
              <a:rPr kumimoji="1" lang="ja-JP" altLang="en-US" smtClean="0"/>
              <a:t>2016/5/17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2B6B-3D45-41AB-A615-A3407B83BB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4704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07C3C-B1F6-4D97-B5B0-5C67261A21AA}" type="datetimeFigureOut">
              <a:rPr kumimoji="1" lang="ja-JP" altLang="en-US" smtClean="0"/>
              <a:t>2016/5/17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2B6B-3D45-41AB-A615-A3407B83BB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5236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07C3C-B1F6-4D97-B5B0-5C67261A21AA}" type="datetimeFigureOut">
              <a:rPr kumimoji="1" lang="ja-JP" altLang="en-US" smtClean="0"/>
              <a:t>2016/5/17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2B6B-3D45-41AB-A615-A3407B83BB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6010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07C3C-B1F6-4D97-B5B0-5C67261A21AA}" type="datetimeFigureOut">
              <a:rPr kumimoji="1" lang="ja-JP" altLang="en-US" smtClean="0"/>
              <a:t>2016/5/17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2B6B-3D45-41AB-A615-A3407B83BB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8972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07C3C-B1F6-4D97-B5B0-5C67261A21AA}" type="datetimeFigureOut">
              <a:rPr kumimoji="1" lang="ja-JP" altLang="en-US" smtClean="0"/>
              <a:t>2016/5/17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2B6B-3D45-41AB-A615-A3407B83BB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6300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07C3C-B1F6-4D97-B5B0-5C67261A21AA}" type="datetimeFigureOut">
              <a:rPr kumimoji="1" lang="ja-JP" altLang="en-US" smtClean="0"/>
              <a:t>2016/5/17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2B6B-3D45-41AB-A615-A3407B83BB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4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07C3C-B1F6-4D97-B5B0-5C67261A21AA}" type="datetimeFigureOut">
              <a:rPr kumimoji="1" lang="ja-JP" altLang="en-US" smtClean="0"/>
              <a:t>2016/5/17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2B6B-3D45-41AB-A615-A3407B83BB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522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07C3C-B1F6-4D97-B5B0-5C67261A21AA}" type="datetimeFigureOut">
              <a:rPr kumimoji="1" lang="ja-JP" altLang="en-US" smtClean="0"/>
              <a:t>2016/5/17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2B6B-3D45-41AB-A615-A3407B83BB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462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07C3C-B1F6-4D97-B5B0-5C67261A21AA}" type="datetimeFigureOut">
              <a:rPr kumimoji="1" lang="ja-JP" altLang="en-US" smtClean="0"/>
              <a:t>2016/5/17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2B6B-3D45-41AB-A615-A3407B83BB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899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07C3C-B1F6-4D97-B5B0-5C67261A21AA}" type="datetimeFigureOut">
              <a:rPr kumimoji="1" lang="ja-JP" altLang="en-US" smtClean="0"/>
              <a:t>2016/5/17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272B6B-3D45-41AB-A615-A3407B83BB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180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-38737" y="-25963"/>
            <a:ext cx="388526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100" dirty="0" smtClean="0"/>
              <a:t>arXiv:1603.08394 </a:t>
            </a:r>
            <a:r>
              <a:rPr lang="en-US" altLang="ja-JP" sz="1100" dirty="0" smtClean="0"/>
              <a:t>/ </a:t>
            </a:r>
            <a:r>
              <a:rPr lang="en-US" altLang="ja-JP" sz="1100" dirty="0" smtClean="0"/>
              <a:t>PASJ Accepted</a:t>
            </a:r>
            <a:endParaRPr lang="en-US" altLang="ja-JP" sz="1100" dirty="0" smtClean="0"/>
          </a:p>
          <a:p>
            <a:endParaRPr lang="en-US" altLang="ja-JP" sz="1100" dirty="0" smtClean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54642" y="2529095"/>
            <a:ext cx="367766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00" dirty="0" smtClean="0"/>
              <a:t>Quiescent galaxy</a:t>
            </a:r>
            <a:r>
              <a:rPr lang="ja-JP" altLang="en-US" sz="1000" dirty="0" smtClean="0"/>
              <a:t>がいつ出現したか？</a:t>
            </a:r>
            <a:endParaRPr lang="en-US" altLang="ja-JP" sz="1000" dirty="0" smtClean="0"/>
          </a:p>
          <a:p>
            <a:pPr marL="171450" indent="-171450">
              <a:buFontTx/>
              <a:buChar char="-"/>
            </a:pPr>
            <a:r>
              <a:rPr lang="ja-JP" altLang="en-US" sz="1000" dirty="0" smtClean="0"/>
              <a:t>これまでのサーベイは星形成銀河をメインターゲットとしている</a:t>
            </a:r>
            <a:endParaRPr lang="en-US" altLang="ja-JP" sz="1000" dirty="0" smtClean="0"/>
          </a:p>
          <a:p>
            <a:pPr marL="171450" indent="-171450">
              <a:buFontTx/>
              <a:buChar char="-"/>
            </a:pPr>
            <a:r>
              <a:rPr lang="en-US" altLang="ja-JP" sz="1000" dirty="0" smtClean="0"/>
              <a:t>Passive galaxy</a:t>
            </a:r>
            <a:r>
              <a:rPr lang="ja-JP" altLang="en-US" sz="1000" dirty="0" smtClean="0"/>
              <a:t>は数が少ない</a:t>
            </a:r>
            <a:endParaRPr lang="en-US" altLang="ja-JP" sz="1000" dirty="0" smtClean="0"/>
          </a:p>
          <a:p>
            <a:pPr marL="171450" indent="-171450">
              <a:buFontTx/>
              <a:buChar char="-"/>
            </a:pPr>
            <a:r>
              <a:rPr lang="en-US" altLang="ja-JP" sz="1000" dirty="0" smtClean="0"/>
              <a:t>4000A / </a:t>
            </a:r>
            <a:r>
              <a:rPr lang="en-US" altLang="ja-JP" sz="1000" dirty="0" err="1" smtClean="0"/>
              <a:t>Balmer</a:t>
            </a:r>
            <a:r>
              <a:rPr lang="en-US" altLang="ja-JP" sz="1000" dirty="0" smtClean="0"/>
              <a:t> break</a:t>
            </a:r>
            <a:r>
              <a:rPr lang="ja-JP" altLang="en-US" sz="1000" dirty="0" smtClean="0"/>
              <a:t>くらいしか指標がない</a:t>
            </a:r>
            <a:endParaRPr lang="en-US" altLang="ja-JP" sz="1000" dirty="0" smtClean="0"/>
          </a:p>
          <a:p>
            <a:pPr marL="171450" indent="-171450">
              <a:buFontTx/>
              <a:buChar char="-"/>
            </a:pPr>
            <a:r>
              <a:rPr lang="en-US" altLang="ja-JP" sz="1000" dirty="0" smtClean="0"/>
              <a:t>Z&lt;3</a:t>
            </a:r>
            <a:r>
              <a:rPr lang="ja-JP" altLang="en-US" sz="1000" dirty="0" smtClean="0"/>
              <a:t>くらいまでだと、最近は</a:t>
            </a:r>
            <a:r>
              <a:rPr lang="en-US" altLang="ja-JP" sz="1000" dirty="0" smtClean="0"/>
              <a:t>rest-frame UVJ plane</a:t>
            </a:r>
            <a:r>
              <a:rPr lang="ja-JP" altLang="en-US" sz="1000" dirty="0" err="1" smtClean="0"/>
              <a:t>での</a:t>
            </a:r>
            <a:r>
              <a:rPr lang="ja-JP" altLang="en-US" sz="1000" dirty="0" smtClean="0"/>
              <a:t>選出</a:t>
            </a:r>
            <a:endParaRPr lang="en-US" altLang="ja-JP" sz="1000" dirty="0" smtClean="0"/>
          </a:p>
          <a:p>
            <a:pPr marL="171450" indent="-171450">
              <a:buFontTx/>
              <a:buChar char="-"/>
            </a:pPr>
            <a:r>
              <a:rPr lang="en-US" altLang="ja-JP" sz="1000" dirty="0" smtClean="0"/>
              <a:t>Z&gt;3</a:t>
            </a:r>
            <a:r>
              <a:rPr lang="ja-JP" altLang="en-US" sz="1000" dirty="0" smtClean="0"/>
              <a:t>ではまだよくわかっていないが</a:t>
            </a:r>
            <a:endParaRPr lang="en-US" altLang="ja-JP" sz="1000" dirty="0" smtClean="0"/>
          </a:p>
          <a:p>
            <a:pPr marL="628650" lvl="1" indent="-171450">
              <a:buFontTx/>
              <a:buChar char="-"/>
            </a:pPr>
            <a:r>
              <a:rPr lang="en-US" altLang="ja-JP" sz="1000" dirty="0" smtClean="0"/>
              <a:t>IRAC,MIPS24um</a:t>
            </a:r>
            <a:r>
              <a:rPr lang="ja-JP" altLang="en-US" sz="1000" dirty="0" smtClean="0"/>
              <a:t>も含めた</a:t>
            </a:r>
            <a:r>
              <a:rPr lang="ja-JP" altLang="en-US" sz="1000" dirty="0"/>
              <a:t>選出</a:t>
            </a:r>
            <a:r>
              <a:rPr lang="ja-JP" altLang="en-US" sz="1000" dirty="0" smtClean="0"/>
              <a:t>がいろいろあ</a:t>
            </a:r>
            <a:r>
              <a:rPr lang="ja-JP" altLang="en-US" sz="1000" dirty="0"/>
              <a:t>る</a:t>
            </a:r>
            <a:endParaRPr lang="en-US" altLang="ja-JP" sz="1000" dirty="0" smtClean="0"/>
          </a:p>
        </p:txBody>
      </p:sp>
      <p:sp>
        <p:nvSpPr>
          <p:cNvPr id="27" name="正方形/長方形 26"/>
          <p:cNvSpPr/>
          <p:nvPr/>
        </p:nvSpPr>
        <p:spPr>
          <a:xfrm>
            <a:off x="3476196" y="3175608"/>
            <a:ext cx="3504505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050" dirty="0" smtClean="0"/>
              <a:t>Hyper-z</a:t>
            </a:r>
            <a:r>
              <a:rPr lang="ja-JP" altLang="en-US" sz="1050" dirty="0" smtClean="0"/>
              <a:t>による</a:t>
            </a:r>
            <a:r>
              <a:rPr lang="en-US" altLang="ja-JP" sz="1050" dirty="0" smtClean="0"/>
              <a:t>Stacked-SED</a:t>
            </a:r>
            <a:r>
              <a:rPr lang="ja-JP" altLang="en-US" sz="1050" dirty="0" smtClean="0"/>
              <a:t>フィット</a:t>
            </a:r>
            <a:endParaRPr lang="en-US" altLang="ja-JP" sz="1050" dirty="0"/>
          </a:p>
          <a:p>
            <a:pPr marL="171450" indent="-171450">
              <a:buFontTx/>
              <a:buChar char="-"/>
            </a:pPr>
            <a:r>
              <a:rPr lang="en-US" altLang="ja-JP" sz="1050" dirty="0" smtClean="0"/>
              <a:t>BC03 templates</a:t>
            </a:r>
          </a:p>
          <a:p>
            <a:pPr marL="171450" indent="-171450">
              <a:buFontTx/>
              <a:buChar char="-"/>
            </a:pPr>
            <a:r>
              <a:rPr lang="en-US" altLang="ja-JP" sz="1050" dirty="0" smtClean="0"/>
              <a:t>Strong Nebular template</a:t>
            </a:r>
          </a:p>
          <a:p>
            <a:r>
              <a:rPr lang="ja-JP" altLang="en-US" sz="1050" dirty="0" smtClean="0"/>
              <a:t>結果</a:t>
            </a:r>
            <a:r>
              <a:rPr lang="ja-JP" altLang="en-US" sz="1050" dirty="0"/>
              <a:t>：</a:t>
            </a:r>
            <a:endParaRPr lang="en-US" altLang="ja-JP" sz="1050" dirty="0" smtClean="0"/>
          </a:p>
          <a:p>
            <a:pPr marL="171450" indent="-171450">
              <a:buFontTx/>
              <a:buChar char="-"/>
            </a:pPr>
            <a:r>
              <a:rPr lang="en-US" altLang="ja-JP" sz="1050" dirty="0" smtClean="0"/>
              <a:t>Best-fit</a:t>
            </a:r>
            <a:r>
              <a:rPr lang="ja-JP" altLang="en-US" sz="1050" dirty="0" smtClean="0"/>
              <a:t>は</a:t>
            </a:r>
            <a:r>
              <a:rPr lang="en-US" altLang="ja-JP" sz="1050" dirty="0" smtClean="0"/>
              <a:t>z=5.7 0.7Gyr / 7.5e10 </a:t>
            </a:r>
            <a:r>
              <a:rPr lang="en-US" altLang="ja-JP" sz="1050" dirty="0" err="1" smtClean="0"/>
              <a:t>Msol</a:t>
            </a:r>
            <a:r>
              <a:rPr lang="en-US" altLang="ja-JP" sz="1050" dirty="0" smtClean="0"/>
              <a:t> / 0.9 </a:t>
            </a:r>
            <a:r>
              <a:rPr lang="en-US" altLang="ja-JP" sz="1050" dirty="0" err="1" smtClean="0"/>
              <a:t>Msol</a:t>
            </a:r>
            <a:r>
              <a:rPr lang="en-US" altLang="ja-JP" sz="1050" dirty="0" smtClean="0"/>
              <a:t>/</a:t>
            </a:r>
            <a:r>
              <a:rPr lang="en-US" altLang="ja-JP" sz="1050" dirty="0" err="1" smtClean="0"/>
              <a:t>yr</a:t>
            </a:r>
            <a:r>
              <a:rPr lang="en-US" altLang="ja-JP" sz="1050" dirty="0" smtClean="0"/>
              <a:t> / Av=0</a:t>
            </a:r>
          </a:p>
          <a:p>
            <a:pPr marL="171450" indent="-171450">
              <a:buFontTx/>
              <a:buChar char="-"/>
            </a:pPr>
            <a:r>
              <a:rPr lang="en-US" altLang="ja-JP" sz="1050" dirty="0" smtClean="0"/>
              <a:t>Z=2.8 Av=3.5 </a:t>
            </a:r>
            <a:r>
              <a:rPr lang="ja-JP" altLang="en-US" sz="1050" dirty="0" smtClean="0"/>
              <a:t>も</a:t>
            </a:r>
            <a:r>
              <a:rPr lang="en-US" altLang="ja-JP" sz="1050" dirty="0" smtClean="0"/>
              <a:t>acceptable</a:t>
            </a:r>
            <a:r>
              <a:rPr lang="ja-JP" altLang="en-US" sz="1050" dirty="0" smtClean="0"/>
              <a:t>だが、</a:t>
            </a:r>
            <a:r>
              <a:rPr lang="en-US" altLang="ja-JP" sz="1050" dirty="0" smtClean="0"/>
              <a:t>24um</a:t>
            </a:r>
            <a:r>
              <a:rPr lang="ja-JP" altLang="en-US" sz="1050" dirty="0" err="1" smtClean="0"/>
              <a:t>で検</a:t>
            </a:r>
            <a:r>
              <a:rPr lang="ja-JP" altLang="en-US" sz="1050" dirty="0" smtClean="0"/>
              <a:t>出できるはずなので</a:t>
            </a:r>
            <a:r>
              <a:rPr lang="en-US" altLang="ja-JP" sz="1050" dirty="0" smtClean="0"/>
              <a:t>×</a:t>
            </a:r>
          </a:p>
          <a:p>
            <a:pPr marL="171450" indent="-171450">
              <a:buFontTx/>
              <a:buChar char="-"/>
            </a:pPr>
            <a:r>
              <a:rPr lang="en-US" altLang="ja-JP" sz="1050" dirty="0" smtClean="0"/>
              <a:t>Z=4.8 or 6.5 strong nebular emitter</a:t>
            </a:r>
            <a:r>
              <a:rPr lang="ja-JP" altLang="en-US" sz="1050" dirty="0" smtClean="0"/>
              <a:t>も</a:t>
            </a:r>
            <a:r>
              <a:rPr lang="en-US" altLang="ja-JP" sz="1050" dirty="0" smtClean="0"/>
              <a:t>acceptable</a:t>
            </a:r>
            <a:r>
              <a:rPr lang="ja-JP" altLang="en-US" sz="1050" dirty="0" smtClean="0"/>
              <a:t>だが、</a:t>
            </a:r>
            <a:r>
              <a:rPr lang="en-US" altLang="ja-JP" sz="1050" dirty="0" smtClean="0"/>
              <a:t>3</a:t>
            </a:r>
            <a:r>
              <a:rPr lang="ja-JP" altLang="en-US" sz="1050" dirty="0" smtClean="0"/>
              <a:t>個ともそうである確率は非常に低い</a:t>
            </a:r>
            <a:endParaRPr lang="en-US" altLang="ja-JP" sz="1050" dirty="0" smtClean="0"/>
          </a:p>
          <a:p>
            <a:r>
              <a:rPr lang="en-US" altLang="ja-JP" sz="1050" dirty="0" smtClean="0"/>
              <a:t>Discussion</a:t>
            </a:r>
          </a:p>
          <a:p>
            <a:pPr marL="171450" indent="-171450">
              <a:buFontTx/>
              <a:buChar char="-"/>
            </a:pPr>
            <a:r>
              <a:rPr lang="en-US" altLang="ja-JP" sz="1050" dirty="0" smtClean="0"/>
              <a:t>Stellar mass density</a:t>
            </a:r>
            <a:r>
              <a:rPr lang="ja-JP" altLang="en-US" sz="1050" dirty="0" smtClean="0"/>
              <a:t>の</a:t>
            </a:r>
            <a:r>
              <a:rPr lang="ja-JP" altLang="en-US" sz="1050" dirty="0"/>
              <a:t>赤方</a:t>
            </a:r>
            <a:r>
              <a:rPr lang="ja-JP" altLang="en-US" sz="1050" dirty="0" smtClean="0"/>
              <a:t>偏移進化はこれまでの</a:t>
            </a:r>
            <a:r>
              <a:rPr lang="ja-JP" altLang="en-US" sz="1050" dirty="0"/>
              <a:t>観測</a:t>
            </a:r>
            <a:r>
              <a:rPr lang="ja-JP" altLang="en-US" sz="1050" dirty="0" smtClean="0"/>
              <a:t>と</a:t>
            </a:r>
            <a:r>
              <a:rPr lang="en-US" altLang="ja-JP" sz="1050" dirty="0" smtClean="0"/>
              <a:t>consistent</a:t>
            </a:r>
          </a:p>
          <a:p>
            <a:pPr marL="171450" indent="-171450">
              <a:buFontTx/>
              <a:buChar char="-"/>
            </a:pPr>
            <a:r>
              <a:rPr lang="ja-JP" altLang="en-US" sz="1050" dirty="0" smtClean="0"/>
              <a:t>このような</a:t>
            </a:r>
            <a:r>
              <a:rPr lang="en-US" altLang="ja-JP" sz="1050" dirty="0" smtClean="0"/>
              <a:t>massive quiescent </a:t>
            </a:r>
            <a:r>
              <a:rPr lang="ja-JP" altLang="en-US" sz="1050" dirty="0" smtClean="0"/>
              <a:t>銀河は</a:t>
            </a:r>
            <a:r>
              <a:rPr lang="en-US" altLang="ja-JP" sz="1050" dirty="0" smtClean="0"/>
              <a:t>massive DM-halo</a:t>
            </a:r>
            <a:r>
              <a:rPr lang="ja-JP" altLang="en-US" sz="1050" dirty="0" smtClean="0"/>
              <a:t>にいるはず。周囲の環境を見てみると面白いかもしれない</a:t>
            </a:r>
            <a:endParaRPr lang="en-US" altLang="ja-JP" sz="1050" dirty="0" smtClean="0"/>
          </a:p>
          <a:p>
            <a:pPr marL="171450" indent="-171450">
              <a:buFontTx/>
              <a:buChar char="-"/>
            </a:pPr>
            <a:r>
              <a:rPr lang="en-US" altLang="ja-JP" sz="1050" dirty="0" smtClean="0"/>
              <a:t>Progenitor</a:t>
            </a:r>
            <a:r>
              <a:rPr lang="ja-JP" altLang="en-US" sz="1050" dirty="0" smtClean="0"/>
              <a:t>は？ </a:t>
            </a:r>
            <a:r>
              <a:rPr lang="en-US" altLang="ja-JP" sz="1050" dirty="0" smtClean="0"/>
              <a:t>HFLS3(@z=6.3, 3000Msol/</a:t>
            </a:r>
            <a:r>
              <a:rPr lang="en-US" altLang="ja-JP" sz="1050" dirty="0" err="1" smtClean="0"/>
              <a:t>yr</a:t>
            </a:r>
            <a:r>
              <a:rPr lang="en-US" altLang="ja-JP" sz="1050" dirty="0" smtClean="0"/>
              <a:t>)</a:t>
            </a:r>
            <a:r>
              <a:rPr lang="ja-JP" altLang="en-US" sz="1050" dirty="0" err="1" smtClean="0"/>
              <a:t>のような</a:t>
            </a:r>
            <a:r>
              <a:rPr lang="ja-JP" altLang="en-US" sz="1050" dirty="0" smtClean="0"/>
              <a:t>天体か？</a:t>
            </a:r>
            <a:endParaRPr lang="en-US" altLang="ja-JP" sz="1050" dirty="0" smtClean="0"/>
          </a:p>
          <a:p>
            <a:pPr marL="171450" indent="-171450">
              <a:buFontTx/>
              <a:buChar char="-"/>
            </a:pPr>
            <a:r>
              <a:rPr lang="en-US" altLang="ja-JP" sz="1050" dirty="0" smtClean="0"/>
              <a:t>HFLS3</a:t>
            </a:r>
            <a:r>
              <a:rPr lang="ja-JP" altLang="en-US" sz="1050" dirty="0" smtClean="0"/>
              <a:t>の</a:t>
            </a:r>
            <a:r>
              <a:rPr lang="en-US" altLang="ja-JP" sz="1050" dirty="0" smtClean="0"/>
              <a:t>Duty</a:t>
            </a:r>
            <a:r>
              <a:rPr lang="ja-JP" altLang="en-US" sz="1050" dirty="0" smtClean="0"/>
              <a:t> </a:t>
            </a:r>
            <a:r>
              <a:rPr lang="en-US" altLang="ja-JP" sz="1050" dirty="0" smtClean="0"/>
              <a:t>Cycle</a:t>
            </a:r>
            <a:r>
              <a:rPr lang="ja-JP" altLang="en-US" sz="1050" dirty="0" smtClean="0"/>
              <a:t>は？</a:t>
            </a:r>
            <a:endParaRPr lang="en-US" altLang="ja-JP" sz="1050" dirty="0" smtClean="0"/>
          </a:p>
          <a:p>
            <a:pPr marL="628650" lvl="1" indent="-171450">
              <a:buFontTx/>
              <a:buChar char="-"/>
            </a:pPr>
            <a:r>
              <a:rPr lang="en-US" altLang="ja-JP" sz="1050" dirty="0" err="1" smtClean="0"/>
              <a:t>Starformation</a:t>
            </a:r>
            <a:r>
              <a:rPr lang="en-US" altLang="ja-JP" sz="1050" dirty="0" smtClean="0"/>
              <a:t> timescale=1-10Myr</a:t>
            </a:r>
          </a:p>
          <a:p>
            <a:pPr marL="628650" lvl="1" indent="-171450">
              <a:buFontTx/>
              <a:buChar char="-"/>
            </a:pPr>
            <a:r>
              <a:rPr lang="en-US" altLang="ja-JP" sz="1050" dirty="0" smtClean="0"/>
              <a:t>~1%</a:t>
            </a:r>
            <a:r>
              <a:rPr lang="ja-JP" altLang="en-US" sz="1050" dirty="0" smtClean="0"/>
              <a:t>くらいになる</a:t>
            </a:r>
            <a:endParaRPr lang="en-US" altLang="ja-JP" sz="1050" dirty="0" smtClean="0"/>
          </a:p>
          <a:p>
            <a:pPr marL="628650" lvl="1" indent="-171450">
              <a:buFontTx/>
              <a:buChar char="-"/>
            </a:pPr>
            <a:r>
              <a:rPr lang="en-US" altLang="ja-JP" sz="1050" dirty="0" smtClean="0"/>
              <a:t>Progenitor</a:t>
            </a:r>
            <a:r>
              <a:rPr lang="ja-JP" altLang="en-US" sz="1050" dirty="0" smtClean="0"/>
              <a:t>であっても不思議ではない</a:t>
            </a:r>
            <a:endParaRPr lang="en-US" altLang="ja-JP" sz="1050" dirty="0" smtClean="0"/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18" y="178761"/>
            <a:ext cx="2685410" cy="577972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18" y="767069"/>
            <a:ext cx="3365550" cy="1809600"/>
          </a:xfrm>
          <a:prstGeom prst="rect">
            <a:avLst/>
          </a:prstGeom>
        </p:spPr>
      </p:pic>
      <p:sp>
        <p:nvSpPr>
          <p:cNvPr id="16" name="テキスト ボックス 15"/>
          <p:cNvSpPr txBox="1"/>
          <p:nvPr/>
        </p:nvSpPr>
        <p:spPr>
          <a:xfrm>
            <a:off x="54642" y="3607028"/>
            <a:ext cx="367766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 smtClean="0"/>
              <a:t>この論文では</a:t>
            </a:r>
            <a:endParaRPr lang="en-US" altLang="ja-JP" sz="1000" dirty="0" smtClean="0"/>
          </a:p>
          <a:p>
            <a:pPr marL="171450" indent="-171450">
              <a:buFontTx/>
              <a:buChar char="-"/>
            </a:pPr>
            <a:r>
              <a:rPr lang="en-US" altLang="ja-JP" sz="1000" dirty="0" smtClean="0"/>
              <a:t>Spitzer Extended Deep Survey(SEDS) : 0.34 deg^2</a:t>
            </a:r>
          </a:p>
          <a:p>
            <a:pPr marL="628650" lvl="1" indent="-171450">
              <a:buFontTx/>
              <a:buChar char="-"/>
            </a:pPr>
            <a:r>
              <a:rPr lang="en-US" altLang="ja-JP" sz="1000" dirty="0" smtClean="0"/>
              <a:t>IRAC 4.6, 4.5, 5.8, 8um : 22~25AB</a:t>
            </a:r>
          </a:p>
          <a:p>
            <a:pPr marL="628650" lvl="1" indent="-171450">
              <a:buFontTx/>
              <a:buChar char="-"/>
            </a:pPr>
            <a:r>
              <a:rPr lang="en-US" altLang="ja-JP" sz="1000" dirty="0" smtClean="0"/>
              <a:t>MIPS 24um : 19.2AB</a:t>
            </a:r>
          </a:p>
          <a:p>
            <a:pPr marL="171450" indent="-171450">
              <a:buFontTx/>
              <a:buChar char="-"/>
            </a:pPr>
            <a:r>
              <a:rPr lang="en-US" altLang="ja-JP" sz="1000" dirty="0" smtClean="0"/>
              <a:t>+ UKIDSS-UDS JHK : 24~25AB</a:t>
            </a:r>
          </a:p>
          <a:p>
            <a:pPr marL="171450" indent="-171450">
              <a:buFontTx/>
              <a:buChar char="-"/>
            </a:pPr>
            <a:r>
              <a:rPr lang="en-US" altLang="ja-JP" sz="1000" dirty="0" smtClean="0"/>
              <a:t>+ </a:t>
            </a:r>
            <a:r>
              <a:rPr lang="en-US" altLang="ja-JP" sz="1000" dirty="0" err="1" smtClean="0"/>
              <a:t>Suprime</a:t>
            </a:r>
            <a:r>
              <a:rPr lang="en-US" altLang="ja-JP" sz="1000" dirty="0" smtClean="0"/>
              <a:t>-cam </a:t>
            </a:r>
            <a:r>
              <a:rPr lang="en-US" altLang="ja-JP" sz="1000" dirty="0" err="1" smtClean="0"/>
              <a:t>BVRiz</a:t>
            </a:r>
            <a:r>
              <a:rPr lang="en-US" altLang="ja-JP" sz="1000" dirty="0"/>
              <a:t> </a:t>
            </a:r>
            <a:r>
              <a:rPr lang="en-US" altLang="ja-JP" sz="1000" dirty="0" smtClean="0"/>
              <a:t>: 26~27AB</a:t>
            </a:r>
          </a:p>
          <a:p>
            <a:pPr marL="171450" indent="-171450">
              <a:buFontTx/>
              <a:buChar char="-"/>
            </a:pPr>
            <a:r>
              <a:rPr lang="en-US" altLang="ja-JP" sz="1000" dirty="0" smtClean="0"/>
              <a:t>+ Hershel/SPIRE  250, 350, 500um : 13.5AB</a:t>
            </a:r>
          </a:p>
          <a:p>
            <a:pPr marL="171450" indent="-171450">
              <a:buFontTx/>
              <a:buChar char="-"/>
            </a:pPr>
            <a:r>
              <a:rPr lang="en-US" altLang="ja-JP" sz="1000" dirty="0" smtClean="0"/>
              <a:t>K-[3.6]</a:t>
            </a:r>
            <a:r>
              <a:rPr lang="ja-JP" altLang="en-US" sz="1000" dirty="0" smtClean="0"/>
              <a:t>カラーで</a:t>
            </a:r>
            <a:r>
              <a:rPr lang="en-US" altLang="ja-JP" sz="1000" dirty="0" smtClean="0"/>
              <a:t>z=5-6</a:t>
            </a:r>
            <a:r>
              <a:rPr lang="ja-JP" altLang="en-US" sz="1000" dirty="0" smtClean="0"/>
              <a:t>の</a:t>
            </a:r>
            <a:r>
              <a:rPr lang="en-US" altLang="ja-JP" sz="1000" dirty="0" err="1" smtClean="0"/>
              <a:t>balmer</a:t>
            </a:r>
            <a:r>
              <a:rPr lang="en-US" altLang="ja-JP" sz="1000" dirty="0" smtClean="0"/>
              <a:t>-break</a:t>
            </a:r>
            <a:r>
              <a:rPr lang="ja-JP" altLang="en-US" sz="1000" dirty="0" smtClean="0"/>
              <a:t>を選出</a:t>
            </a:r>
            <a:endParaRPr lang="en-US" altLang="ja-JP" sz="1000" dirty="0" smtClean="0"/>
          </a:p>
          <a:p>
            <a:pPr lvl="1"/>
            <a:endParaRPr lang="en-US" altLang="ja-JP" sz="1000" dirty="0"/>
          </a:p>
        </p:txBody>
      </p:sp>
      <p:pic>
        <p:nvPicPr>
          <p:cNvPr id="12" name="図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18" y="4939597"/>
            <a:ext cx="3013391" cy="1766440"/>
          </a:xfrm>
          <a:prstGeom prst="rect">
            <a:avLst/>
          </a:prstGeom>
        </p:spPr>
      </p:pic>
      <p:sp>
        <p:nvSpPr>
          <p:cNvPr id="17" name="テキスト ボックス 16"/>
          <p:cNvSpPr txBox="1"/>
          <p:nvPr/>
        </p:nvSpPr>
        <p:spPr>
          <a:xfrm>
            <a:off x="6839075" y="85795"/>
            <a:ext cx="367766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 smtClean="0"/>
              <a:t>検出天体</a:t>
            </a:r>
            <a:endParaRPr lang="en-US" altLang="ja-JP" sz="1000" dirty="0" smtClean="0"/>
          </a:p>
          <a:p>
            <a:pPr marL="171450" indent="-171450">
              <a:buFontTx/>
              <a:buChar char="-"/>
            </a:pPr>
            <a:r>
              <a:rPr lang="en-US" altLang="ja-JP" sz="1000" dirty="0" smtClean="0"/>
              <a:t>8</a:t>
            </a:r>
            <a:r>
              <a:rPr lang="ja-JP" altLang="en-US" sz="1000" dirty="0" err="1" smtClean="0"/>
              <a:t>つの</a:t>
            </a:r>
            <a:r>
              <a:rPr lang="en-US" altLang="ja-JP" sz="1000" dirty="0" smtClean="0"/>
              <a:t>BBG</a:t>
            </a:r>
            <a:r>
              <a:rPr lang="ja-JP" altLang="en-US" sz="1000" dirty="0" smtClean="0"/>
              <a:t>候補天体</a:t>
            </a:r>
            <a:endParaRPr lang="en-US" altLang="ja-JP" sz="1000" dirty="0" smtClean="0"/>
          </a:p>
          <a:p>
            <a:pPr marL="171450" indent="-171450">
              <a:buFontTx/>
              <a:buChar char="-"/>
            </a:pPr>
            <a:r>
              <a:rPr lang="ja-JP" altLang="en-US" sz="1000" dirty="0" smtClean="0"/>
              <a:t>コンタミの可能性</a:t>
            </a:r>
            <a:endParaRPr lang="en-US" altLang="ja-JP" sz="1000" dirty="0" smtClean="0"/>
          </a:p>
          <a:p>
            <a:pPr marL="628650" lvl="1" indent="-171450">
              <a:buFontTx/>
              <a:buChar char="-"/>
            </a:pPr>
            <a:r>
              <a:rPr lang="ja-JP" altLang="en-US" sz="1000" dirty="0" smtClean="0"/>
              <a:t>強い</a:t>
            </a:r>
            <a:r>
              <a:rPr lang="en-US" altLang="ja-JP" sz="1000" dirty="0" smtClean="0"/>
              <a:t>[OIII]@z=4.5 or </a:t>
            </a:r>
            <a:r>
              <a:rPr lang="en-US" altLang="ja-JP" sz="1000" dirty="0" err="1" smtClean="0"/>
              <a:t>Ha@z</a:t>
            </a:r>
            <a:r>
              <a:rPr lang="en-US" altLang="ja-JP" sz="1000" dirty="0" smtClean="0"/>
              <a:t>=6</a:t>
            </a:r>
          </a:p>
          <a:p>
            <a:pPr marL="628650" lvl="1" indent="-171450">
              <a:buFontTx/>
              <a:buChar char="-"/>
            </a:pPr>
            <a:r>
              <a:rPr lang="en-US" altLang="ja-JP" sz="1000" dirty="0" smtClean="0"/>
              <a:t>Foreground</a:t>
            </a:r>
            <a:r>
              <a:rPr lang="ja-JP" altLang="en-US" sz="1000" dirty="0" smtClean="0"/>
              <a:t>のコンタミ</a:t>
            </a:r>
            <a:endParaRPr lang="en-US" altLang="ja-JP" sz="1000" dirty="0" smtClean="0"/>
          </a:p>
          <a:p>
            <a:pPr marL="171450" indent="-171450">
              <a:buFontTx/>
              <a:buChar char="-"/>
            </a:pPr>
            <a:r>
              <a:rPr lang="ja-JP" altLang="en-US" sz="1000" dirty="0" smtClean="0"/>
              <a:t>より強い</a:t>
            </a:r>
            <a:r>
              <a:rPr lang="ja-JP" altLang="en-US" sz="1000" dirty="0"/>
              <a:t>制限</a:t>
            </a:r>
            <a:endParaRPr lang="en-US" altLang="ja-JP" sz="1000" dirty="0" smtClean="0"/>
          </a:p>
          <a:p>
            <a:pPr marL="628650" lvl="1" indent="-171450">
              <a:buFontTx/>
              <a:buChar char="-"/>
            </a:pPr>
            <a:r>
              <a:rPr lang="en-US" altLang="ja-JP" sz="1000" dirty="0" err="1" smtClean="0"/>
              <a:t>BVRiz</a:t>
            </a:r>
            <a:r>
              <a:rPr lang="ja-JP" altLang="en-US" sz="1000" dirty="0" smtClean="0"/>
              <a:t>で不検出</a:t>
            </a:r>
            <a:endParaRPr lang="en-US" altLang="ja-JP" sz="1000" dirty="0" smtClean="0"/>
          </a:p>
          <a:p>
            <a:pPr marL="628650" lvl="1" indent="-171450">
              <a:buFontTx/>
              <a:buChar char="-"/>
            </a:pPr>
            <a:r>
              <a:rPr lang="en-US" altLang="ja-JP" sz="1000" dirty="0" smtClean="0"/>
              <a:t>24um</a:t>
            </a:r>
            <a:r>
              <a:rPr lang="ja-JP" altLang="en-US" sz="1000" dirty="0" smtClean="0"/>
              <a:t>で不検出</a:t>
            </a:r>
            <a:endParaRPr lang="en-US" altLang="ja-JP" sz="1000" dirty="0" smtClean="0"/>
          </a:p>
          <a:p>
            <a:pPr marL="171450" indent="-171450">
              <a:buFontTx/>
              <a:buChar char="-"/>
            </a:pPr>
            <a:r>
              <a:rPr lang="en-US" altLang="ja-JP" sz="1000" dirty="0" smtClean="0"/>
              <a:t>3</a:t>
            </a:r>
            <a:r>
              <a:rPr lang="ja-JP" altLang="en-US" sz="1000" dirty="0"/>
              <a:t>天体</a:t>
            </a:r>
            <a:r>
              <a:rPr lang="ja-JP" altLang="en-US" sz="1000" dirty="0" smtClean="0"/>
              <a:t>が</a:t>
            </a:r>
            <a:r>
              <a:rPr lang="ja-JP" altLang="en-US" sz="1000" dirty="0"/>
              <a:t>残</a:t>
            </a:r>
            <a:r>
              <a:rPr lang="ja-JP" altLang="en-US" sz="1000" dirty="0" smtClean="0"/>
              <a:t>る</a:t>
            </a:r>
            <a:endParaRPr lang="en-US" altLang="ja-JP" sz="1000" dirty="0"/>
          </a:p>
        </p:txBody>
      </p:sp>
      <p:pic>
        <p:nvPicPr>
          <p:cNvPr id="14" name="図 13"/>
          <p:cNvPicPr>
            <a:picLocks noChangeAspect="1"/>
          </p:cNvPicPr>
          <p:nvPr/>
        </p:nvPicPr>
        <p:blipFill rotWithShape="1">
          <a:blip r:embed="rId5"/>
          <a:srcRect r="13378" b="71413"/>
          <a:stretch/>
        </p:blipFill>
        <p:spPr>
          <a:xfrm>
            <a:off x="3347896" y="125391"/>
            <a:ext cx="3491179" cy="547049"/>
          </a:xfrm>
          <a:prstGeom prst="rect">
            <a:avLst/>
          </a:prstGeom>
        </p:spPr>
      </p:pic>
      <p:pic>
        <p:nvPicPr>
          <p:cNvPr id="18" name="図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46527" y="1648552"/>
            <a:ext cx="5019040" cy="1527056"/>
          </a:xfrm>
          <a:prstGeom prst="rect">
            <a:avLst/>
          </a:prstGeom>
        </p:spPr>
      </p:pic>
      <p:pic>
        <p:nvPicPr>
          <p:cNvPr id="19" name="図 18"/>
          <p:cNvPicPr>
            <a:picLocks noChangeAspect="1"/>
          </p:cNvPicPr>
          <p:nvPr/>
        </p:nvPicPr>
        <p:blipFill rotWithShape="1">
          <a:blip r:embed="rId7"/>
          <a:srcRect l="10691" r="10481" b="37011"/>
          <a:stretch/>
        </p:blipFill>
        <p:spPr>
          <a:xfrm>
            <a:off x="7289966" y="3089830"/>
            <a:ext cx="1544320" cy="1917944"/>
          </a:xfrm>
          <a:prstGeom prst="rect">
            <a:avLst/>
          </a:prstGeom>
        </p:spPr>
      </p:pic>
      <p:pic>
        <p:nvPicPr>
          <p:cNvPr id="20" name="図 19"/>
          <p:cNvPicPr>
            <a:picLocks noChangeAspect="1"/>
          </p:cNvPicPr>
          <p:nvPr/>
        </p:nvPicPr>
        <p:blipFill rotWithShape="1">
          <a:blip r:embed="rId8"/>
          <a:srcRect b="15158"/>
          <a:stretch/>
        </p:blipFill>
        <p:spPr>
          <a:xfrm>
            <a:off x="7404188" y="5084356"/>
            <a:ext cx="1575601" cy="1704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2264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4171</TotalTime>
  <Words>287</Words>
  <Application>Microsoft Office PowerPoint</Application>
  <PresentationFormat>画面に合わせる (4:3)</PresentationFormat>
  <Paragraphs>40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motohara</dc:creator>
  <cp:lastModifiedBy>本原顕太郎</cp:lastModifiedBy>
  <cp:revision>349</cp:revision>
  <dcterms:created xsi:type="dcterms:W3CDTF">2013-09-30T03:51:34Z</dcterms:created>
  <dcterms:modified xsi:type="dcterms:W3CDTF">2016-05-17T10:29:46Z</dcterms:modified>
</cp:coreProperties>
</file>