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68" autoAdjust="0"/>
    <p:restoredTop sz="94660"/>
  </p:normalViewPr>
  <p:slideViewPr>
    <p:cSldViewPr>
      <p:cViewPr varScale="1">
        <p:scale>
          <a:sx n="68" d="100"/>
          <a:sy n="68" d="100"/>
        </p:scale>
        <p:origin x="-145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C9DCD38C-D323-4CF8-866F-53913E60A968}" type="datetimeFigureOut">
              <a:rPr kumimoji="1" lang="ja-JP" altLang="en-US" smtClean="0"/>
              <a:t>2015/4/22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8280F5-ABBE-465B-9FF3-D48BA740BC40}" type="slidenum">
              <a:rPr kumimoji="1" lang="ja-JP" altLang="en-US" smtClean="0"/>
              <a:t>‹#›</a:t>
            </a:fld>
            <a:endParaRPr kumimoji="1" lang="ja-JP" altLang="en-US"/>
          </a:p>
        </p:txBody>
      </p:sp>
    </p:spTree>
    <p:extLst>
      <p:ext uri="{BB962C8B-B14F-4D97-AF65-F5344CB8AC3E}">
        <p14:creationId xmlns:p14="http://schemas.microsoft.com/office/powerpoint/2010/main" val="2239578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9DCD38C-D323-4CF8-866F-53913E60A968}" type="datetimeFigureOut">
              <a:rPr kumimoji="1" lang="ja-JP" altLang="en-US" smtClean="0"/>
              <a:t>2015/4/22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8280F5-ABBE-465B-9FF3-D48BA740BC40}" type="slidenum">
              <a:rPr kumimoji="1" lang="ja-JP" altLang="en-US" smtClean="0"/>
              <a:t>‹#›</a:t>
            </a:fld>
            <a:endParaRPr kumimoji="1" lang="ja-JP" altLang="en-US"/>
          </a:p>
        </p:txBody>
      </p:sp>
    </p:spTree>
    <p:extLst>
      <p:ext uri="{BB962C8B-B14F-4D97-AF65-F5344CB8AC3E}">
        <p14:creationId xmlns:p14="http://schemas.microsoft.com/office/powerpoint/2010/main" val="3134779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9DCD38C-D323-4CF8-866F-53913E60A968}" type="datetimeFigureOut">
              <a:rPr kumimoji="1" lang="ja-JP" altLang="en-US" smtClean="0"/>
              <a:t>2015/4/22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8280F5-ABBE-465B-9FF3-D48BA740BC40}" type="slidenum">
              <a:rPr kumimoji="1" lang="ja-JP" altLang="en-US" smtClean="0"/>
              <a:t>‹#›</a:t>
            </a:fld>
            <a:endParaRPr kumimoji="1" lang="ja-JP" altLang="en-US"/>
          </a:p>
        </p:txBody>
      </p:sp>
    </p:spTree>
    <p:extLst>
      <p:ext uri="{BB962C8B-B14F-4D97-AF65-F5344CB8AC3E}">
        <p14:creationId xmlns:p14="http://schemas.microsoft.com/office/powerpoint/2010/main" val="3236761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9DCD38C-D323-4CF8-866F-53913E60A968}" type="datetimeFigureOut">
              <a:rPr kumimoji="1" lang="ja-JP" altLang="en-US" smtClean="0"/>
              <a:t>2015/4/22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8280F5-ABBE-465B-9FF3-D48BA740BC40}" type="slidenum">
              <a:rPr kumimoji="1" lang="ja-JP" altLang="en-US" smtClean="0"/>
              <a:t>‹#›</a:t>
            </a:fld>
            <a:endParaRPr kumimoji="1" lang="ja-JP" altLang="en-US"/>
          </a:p>
        </p:txBody>
      </p:sp>
    </p:spTree>
    <p:extLst>
      <p:ext uri="{BB962C8B-B14F-4D97-AF65-F5344CB8AC3E}">
        <p14:creationId xmlns:p14="http://schemas.microsoft.com/office/powerpoint/2010/main" val="21042573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C9DCD38C-D323-4CF8-866F-53913E60A968}" type="datetimeFigureOut">
              <a:rPr kumimoji="1" lang="ja-JP" altLang="en-US" smtClean="0"/>
              <a:t>2015/4/22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8280F5-ABBE-465B-9FF3-D48BA740BC40}" type="slidenum">
              <a:rPr kumimoji="1" lang="ja-JP" altLang="en-US" smtClean="0"/>
              <a:t>‹#›</a:t>
            </a:fld>
            <a:endParaRPr kumimoji="1" lang="ja-JP" altLang="en-US"/>
          </a:p>
        </p:txBody>
      </p:sp>
    </p:spTree>
    <p:extLst>
      <p:ext uri="{BB962C8B-B14F-4D97-AF65-F5344CB8AC3E}">
        <p14:creationId xmlns:p14="http://schemas.microsoft.com/office/powerpoint/2010/main" val="1860458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C9DCD38C-D323-4CF8-866F-53913E60A968}" type="datetimeFigureOut">
              <a:rPr kumimoji="1" lang="ja-JP" altLang="en-US" smtClean="0"/>
              <a:t>2015/4/22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8280F5-ABBE-465B-9FF3-D48BA740BC40}" type="slidenum">
              <a:rPr kumimoji="1" lang="ja-JP" altLang="en-US" smtClean="0"/>
              <a:t>‹#›</a:t>
            </a:fld>
            <a:endParaRPr kumimoji="1" lang="ja-JP" altLang="en-US"/>
          </a:p>
        </p:txBody>
      </p:sp>
    </p:spTree>
    <p:extLst>
      <p:ext uri="{BB962C8B-B14F-4D97-AF65-F5344CB8AC3E}">
        <p14:creationId xmlns:p14="http://schemas.microsoft.com/office/powerpoint/2010/main" val="1110740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C9DCD38C-D323-4CF8-866F-53913E60A968}" type="datetimeFigureOut">
              <a:rPr kumimoji="1" lang="ja-JP" altLang="en-US" smtClean="0"/>
              <a:t>2015/4/22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C8280F5-ABBE-465B-9FF3-D48BA740BC40}" type="slidenum">
              <a:rPr kumimoji="1" lang="ja-JP" altLang="en-US" smtClean="0"/>
              <a:t>‹#›</a:t>
            </a:fld>
            <a:endParaRPr kumimoji="1" lang="ja-JP" altLang="en-US"/>
          </a:p>
        </p:txBody>
      </p:sp>
    </p:spTree>
    <p:extLst>
      <p:ext uri="{BB962C8B-B14F-4D97-AF65-F5344CB8AC3E}">
        <p14:creationId xmlns:p14="http://schemas.microsoft.com/office/powerpoint/2010/main" val="1287571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C9DCD38C-D323-4CF8-866F-53913E60A968}" type="datetimeFigureOut">
              <a:rPr kumimoji="1" lang="ja-JP" altLang="en-US" smtClean="0"/>
              <a:t>2015/4/22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C8280F5-ABBE-465B-9FF3-D48BA740BC40}" type="slidenum">
              <a:rPr kumimoji="1" lang="ja-JP" altLang="en-US" smtClean="0"/>
              <a:t>‹#›</a:t>
            </a:fld>
            <a:endParaRPr kumimoji="1" lang="ja-JP" altLang="en-US"/>
          </a:p>
        </p:txBody>
      </p:sp>
    </p:spTree>
    <p:extLst>
      <p:ext uri="{BB962C8B-B14F-4D97-AF65-F5344CB8AC3E}">
        <p14:creationId xmlns:p14="http://schemas.microsoft.com/office/powerpoint/2010/main" val="32114265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9DCD38C-D323-4CF8-866F-53913E60A968}" type="datetimeFigureOut">
              <a:rPr kumimoji="1" lang="ja-JP" altLang="en-US" smtClean="0"/>
              <a:t>2015/4/22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C8280F5-ABBE-465B-9FF3-D48BA740BC40}" type="slidenum">
              <a:rPr kumimoji="1" lang="ja-JP" altLang="en-US" smtClean="0"/>
              <a:t>‹#›</a:t>
            </a:fld>
            <a:endParaRPr kumimoji="1" lang="ja-JP" altLang="en-US"/>
          </a:p>
        </p:txBody>
      </p:sp>
    </p:spTree>
    <p:extLst>
      <p:ext uri="{BB962C8B-B14F-4D97-AF65-F5344CB8AC3E}">
        <p14:creationId xmlns:p14="http://schemas.microsoft.com/office/powerpoint/2010/main" val="37202841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9DCD38C-D323-4CF8-866F-53913E60A968}" type="datetimeFigureOut">
              <a:rPr kumimoji="1" lang="ja-JP" altLang="en-US" smtClean="0"/>
              <a:t>2015/4/22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8280F5-ABBE-465B-9FF3-D48BA740BC40}" type="slidenum">
              <a:rPr kumimoji="1" lang="ja-JP" altLang="en-US" smtClean="0"/>
              <a:t>‹#›</a:t>
            </a:fld>
            <a:endParaRPr kumimoji="1" lang="ja-JP" altLang="en-US"/>
          </a:p>
        </p:txBody>
      </p:sp>
    </p:spTree>
    <p:extLst>
      <p:ext uri="{BB962C8B-B14F-4D97-AF65-F5344CB8AC3E}">
        <p14:creationId xmlns:p14="http://schemas.microsoft.com/office/powerpoint/2010/main" val="4256087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9DCD38C-D323-4CF8-866F-53913E60A968}" type="datetimeFigureOut">
              <a:rPr kumimoji="1" lang="ja-JP" altLang="en-US" smtClean="0"/>
              <a:t>2015/4/22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8280F5-ABBE-465B-9FF3-D48BA740BC40}" type="slidenum">
              <a:rPr kumimoji="1" lang="ja-JP" altLang="en-US" smtClean="0"/>
              <a:t>‹#›</a:t>
            </a:fld>
            <a:endParaRPr kumimoji="1" lang="ja-JP" altLang="en-US"/>
          </a:p>
        </p:txBody>
      </p:sp>
    </p:spTree>
    <p:extLst>
      <p:ext uri="{BB962C8B-B14F-4D97-AF65-F5344CB8AC3E}">
        <p14:creationId xmlns:p14="http://schemas.microsoft.com/office/powerpoint/2010/main" val="4085287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DCD38C-D323-4CF8-866F-53913E60A968}" type="datetimeFigureOut">
              <a:rPr kumimoji="1" lang="ja-JP" altLang="en-US" smtClean="0"/>
              <a:t>2015/4/22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8280F5-ABBE-465B-9FF3-D48BA740BC40}" type="slidenum">
              <a:rPr kumimoji="1" lang="ja-JP" altLang="en-US" smtClean="0"/>
              <a:t>‹#›</a:t>
            </a:fld>
            <a:endParaRPr kumimoji="1" lang="ja-JP" altLang="en-US"/>
          </a:p>
        </p:txBody>
      </p:sp>
    </p:spTree>
    <p:extLst>
      <p:ext uri="{BB962C8B-B14F-4D97-AF65-F5344CB8AC3E}">
        <p14:creationId xmlns:p14="http://schemas.microsoft.com/office/powerpoint/2010/main" val="116024020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en-US" altLang="ja-JP" dirty="0" smtClean="0"/>
              <a:t>McLean </a:t>
            </a:r>
            <a:r>
              <a:rPr kumimoji="1" lang="ja-JP" altLang="en-US" dirty="0" smtClean="0"/>
              <a:t>ゼミ</a:t>
            </a:r>
            <a:endParaRPr kumimoji="1" lang="ja-JP" altLang="en-US" dirty="0"/>
          </a:p>
        </p:txBody>
      </p:sp>
      <p:sp>
        <p:nvSpPr>
          <p:cNvPr id="3" name="サブタイトル 2"/>
          <p:cNvSpPr>
            <a:spLocks noGrp="1"/>
          </p:cNvSpPr>
          <p:nvPr>
            <p:ph type="subTitle" idx="1"/>
          </p:nvPr>
        </p:nvSpPr>
        <p:spPr/>
        <p:txBody>
          <a:bodyPr/>
          <a:lstStyle/>
          <a:p>
            <a:r>
              <a:rPr kumimoji="1" lang="en-US" altLang="ja-JP" dirty="0" smtClean="0"/>
              <a:t>p150-155 </a:t>
            </a:r>
          </a:p>
          <a:p>
            <a:r>
              <a:rPr kumimoji="1" lang="en-US" altLang="ja-JP" dirty="0" smtClean="0"/>
              <a:t>4/22 </a:t>
            </a:r>
            <a:r>
              <a:rPr kumimoji="1" lang="ja-JP" altLang="en-US" dirty="0" smtClean="0"/>
              <a:t>大橋　宗史</a:t>
            </a:r>
            <a:endParaRPr kumimoji="1" lang="en-US" altLang="ja-JP" dirty="0" smtClean="0"/>
          </a:p>
        </p:txBody>
      </p:sp>
    </p:spTree>
    <p:extLst>
      <p:ext uri="{BB962C8B-B14F-4D97-AF65-F5344CB8AC3E}">
        <p14:creationId xmlns:p14="http://schemas.microsoft.com/office/powerpoint/2010/main" val="15972301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波長板は</a:t>
            </a:r>
            <a:r>
              <a:rPr kumimoji="1" lang="en-US" altLang="ja-JP" dirty="0" smtClean="0"/>
              <a:t>1</a:t>
            </a:r>
            <a:r>
              <a:rPr kumimoji="1" lang="ja-JP" altLang="en-US" dirty="0" err="1" smtClean="0"/>
              <a:t>つの</a:t>
            </a:r>
            <a:r>
              <a:rPr kumimoji="1" lang="ja-JP" altLang="en-US" dirty="0" smtClean="0"/>
              <a:t>波長にしか対応しないが、</a:t>
            </a:r>
            <a:r>
              <a:rPr kumimoji="1" lang="en-US" altLang="ja-JP" dirty="0" smtClean="0"/>
              <a:t>CCD</a:t>
            </a:r>
            <a:r>
              <a:rPr kumimoji="1" lang="ja-JP" altLang="en-US" dirty="0" smtClean="0"/>
              <a:t>のカバーする波長帯のすべてに使えるアクロマートな</a:t>
            </a:r>
            <a:r>
              <a:rPr kumimoji="1" lang="ja-JP" altLang="en-US" dirty="0" smtClean="0"/>
              <a:t>波長板もある</a:t>
            </a:r>
            <a:endParaRPr kumimoji="1" lang="en-US" altLang="ja-JP" dirty="0" smtClean="0"/>
          </a:p>
          <a:p>
            <a:r>
              <a:rPr kumimoji="1" lang="en-US" altLang="ja-JP" dirty="0" smtClean="0"/>
              <a:t>2</a:t>
            </a:r>
            <a:r>
              <a:rPr kumimoji="1" lang="ja-JP" altLang="en-US" dirty="0" err="1" smtClean="0"/>
              <a:t>つの</a:t>
            </a:r>
            <a:r>
              <a:rPr kumimoji="1" lang="ja-JP" altLang="en-US" dirty="0" smtClean="0"/>
              <a:t>偏光状態を同時に観測したいとき、両方の同じ系統誤差</a:t>
            </a:r>
            <a:r>
              <a:rPr kumimoji="1" lang="en-US" altLang="ja-JP" dirty="0" smtClean="0"/>
              <a:t>(</a:t>
            </a:r>
            <a:r>
              <a:rPr kumimoji="1" lang="ja-JP" altLang="en-US" dirty="0" smtClean="0"/>
              <a:t>シーイングやトラッキング</a:t>
            </a:r>
            <a:r>
              <a:rPr kumimoji="1" lang="en-US" altLang="ja-JP" dirty="0" smtClean="0"/>
              <a:t>)</a:t>
            </a:r>
            <a:r>
              <a:rPr lang="ja-JP" altLang="en-US" dirty="0" smtClean="0"/>
              <a:t>を受けるためには、両方の状態を素早く交互に観測する必要がある    → </a:t>
            </a:r>
            <a:r>
              <a:rPr lang="en-US" altLang="ja-JP" dirty="0" smtClean="0"/>
              <a:t>ISP</a:t>
            </a:r>
            <a:endParaRPr kumimoji="1" lang="en-US" altLang="ja-JP" dirty="0" smtClean="0"/>
          </a:p>
        </p:txBody>
      </p:sp>
    </p:spTree>
    <p:extLst>
      <p:ext uri="{BB962C8B-B14F-4D97-AF65-F5344CB8AC3E}">
        <p14:creationId xmlns:p14="http://schemas.microsoft.com/office/powerpoint/2010/main" val="3552047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4.3.2 Polarization maps and spectra</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kumimoji="1" lang="en-US" altLang="ja-JP" dirty="0" smtClean="0"/>
              <a:t>ISP(Imaging </a:t>
            </a:r>
            <a:r>
              <a:rPr kumimoji="1" lang="en-US" altLang="ja-JP" dirty="0" err="1" smtClean="0"/>
              <a:t>Spectro</a:t>
            </a:r>
            <a:r>
              <a:rPr lang="en-US" altLang="ja-JP" dirty="0" err="1" smtClean="0"/>
              <a:t>Polarimeter</a:t>
            </a:r>
            <a:r>
              <a:rPr lang="en-US" altLang="ja-JP" dirty="0" smtClean="0"/>
              <a:t>)</a:t>
            </a:r>
          </a:p>
          <a:p>
            <a:pPr lvl="1"/>
            <a:r>
              <a:rPr kumimoji="1" lang="ja-JP" altLang="en-US" dirty="0" smtClean="0"/>
              <a:t>グリズムと偏光変調を同時に用いることで異常偏光と常偏光の</a:t>
            </a:r>
            <a:r>
              <a:rPr kumimoji="1" lang="en-US" altLang="ja-JP" dirty="0" smtClean="0"/>
              <a:t>2</a:t>
            </a:r>
            <a:r>
              <a:rPr kumimoji="1" lang="ja-JP" altLang="en-US" dirty="0" smtClean="0"/>
              <a:t>成分について分光</a:t>
            </a:r>
            <a:endParaRPr kumimoji="1" lang="en-US" altLang="ja-JP" dirty="0" smtClean="0"/>
          </a:p>
          <a:p>
            <a:pPr lvl="1"/>
            <a:r>
              <a:rPr lang="ja-JP" altLang="en-US" dirty="0" smtClean="0"/>
              <a:t>天体と</a:t>
            </a:r>
            <a:r>
              <a:rPr lang="en-US" altLang="ja-JP" dirty="0" smtClean="0"/>
              <a:t>sky</a:t>
            </a:r>
            <a:r>
              <a:rPr lang="ja-JP" altLang="en-US" dirty="0" smtClean="0"/>
              <a:t>についてそれぞれ</a:t>
            </a:r>
            <a:r>
              <a:rPr lang="en-US" altLang="ja-JP" dirty="0" smtClean="0"/>
              <a:t>2</a:t>
            </a:r>
            <a:r>
              <a:rPr lang="ja-JP" altLang="en-US" dirty="0" smtClean="0"/>
              <a:t>成分ずつ計</a:t>
            </a:r>
            <a:r>
              <a:rPr lang="en-US" altLang="ja-JP" dirty="0" smtClean="0"/>
              <a:t>4</a:t>
            </a:r>
            <a:r>
              <a:rPr lang="ja-JP" altLang="en-US" dirty="0" err="1" smtClean="0"/>
              <a:t>つの</a:t>
            </a:r>
            <a:r>
              <a:rPr lang="ja-JP" altLang="en-US" dirty="0" smtClean="0"/>
              <a:t>スペクトルを得る</a:t>
            </a:r>
            <a:endParaRPr lang="en-US" altLang="ja-JP" dirty="0" smtClean="0"/>
          </a:p>
          <a:p>
            <a:pPr lvl="1"/>
            <a:r>
              <a:rPr lang="ja-JP" altLang="en-US" dirty="0" smtClean="0"/>
              <a:t>２つの偏光状態の観測では、同じ系統誤差となるよう、素早く電荷を移動させて</a:t>
            </a:r>
            <a:r>
              <a:rPr lang="en-US" altLang="ja-JP" dirty="0"/>
              <a:t>2</a:t>
            </a:r>
            <a:r>
              <a:rPr lang="ja-JP" altLang="en-US" dirty="0" smtClean="0"/>
              <a:t>状態を交互に観測する</a:t>
            </a:r>
            <a:endParaRPr lang="en-US" altLang="ja-JP" dirty="0" smtClean="0"/>
          </a:p>
          <a:p>
            <a:r>
              <a:rPr kumimoji="1" lang="ja-JP" altLang="en-US" dirty="0" smtClean="0"/>
              <a:t>星雲やパルサーの偏光状態を解明</a:t>
            </a:r>
            <a:endParaRPr kumimoji="1" lang="en-US" altLang="ja-JP" dirty="0" smtClean="0"/>
          </a:p>
          <a:p>
            <a:r>
              <a:rPr lang="en-US" altLang="ja-JP" dirty="0" smtClean="0"/>
              <a:t>AGN</a:t>
            </a:r>
            <a:r>
              <a:rPr lang="ja-JP" altLang="en-US" dirty="0" smtClean="0"/>
              <a:t>はガスダストで隠されているが偏光状態から間接的に情報を得られる</a:t>
            </a:r>
            <a:endParaRPr kumimoji="1" lang="en-US" altLang="ja-JP" dirty="0"/>
          </a:p>
        </p:txBody>
      </p:sp>
    </p:spTree>
    <p:extLst>
      <p:ext uri="{BB962C8B-B14F-4D97-AF65-F5344CB8AC3E}">
        <p14:creationId xmlns:p14="http://schemas.microsoft.com/office/powerpoint/2010/main" val="14614984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CCD</a:t>
            </a:r>
            <a:r>
              <a:rPr kumimoji="1" lang="ja-JP" altLang="en-US" dirty="0" smtClean="0"/>
              <a:t>の荷電結合</a:t>
            </a:r>
            <a:r>
              <a:rPr kumimoji="1" lang="ja-JP" altLang="en-US" dirty="0" smtClean="0"/>
              <a:t>特性を活かした手法</a:t>
            </a:r>
            <a:endParaRPr kumimoji="1" lang="ja-JP" altLang="en-US" dirty="0"/>
          </a:p>
        </p:txBody>
      </p:sp>
      <p:sp>
        <p:nvSpPr>
          <p:cNvPr id="3" name="コンテンツ プレースホルダー 2"/>
          <p:cNvSpPr>
            <a:spLocks noGrp="1"/>
          </p:cNvSpPr>
          <p:nvPr>
            <p:ph idx="1"/>
          </p:nvPr>
        </p:nvSpPr>
        <p:spPr/>
        <p:txBody>
          <a:bodyPr/>
          <a:lstStyle/>
          <a:p>
            <a:r>
              <a:rPr lang="en-US" altLang="ja-JP" dirty="0"/>
              <a:t>n</a:t>
            </a:r>
            <a:r>
              <a:rPr kumimoji="1" lang="en-US" altLang="ja-JP" dirty="0" smtClean="0"/>
              <a:t>od and shuffle</a:t>
            </a:r>
          </a:p>
          <a:p>
            <a:pPr lvl="1"/>
            <a:r>
              <a:rPr lang="ja-JP" altLang="en-US" dirty="0" smtClean="0"/>
              <a:t>望遠鏡が天体と</a:t>
            </a:r>
            <a:r>
              <a:rPr lang="en-US" altLang="ja-JP" dirty="0" smtClean="0"/>
              <a:t>sky</a:t>
            </a:r>
            <a:r>
              <a:rPr lang="ja-JP" altLang="en-US" dirty="0" smtClean="0"/>
              <a:t>の間を動くと同時に</a:t>
            </a:r>
            <a:r>
              <a:rPr lang="en-US" altLang="ja-JP" dirty="0" smtClean="0"/>
              <a:t>pixel</a:t>
            </a:r>
            <a:r>
              <a:rPr lang="ja-JP" altLang="en-US" dirty="0" smtClean="0"/>
              <a:t>にたまった電荷も移動させる</a:t>
            </a:r>
            <a:endParaRPr lang="en-US" altLang="ja-JP" dirty="0" smtClean="0"/>
          </a:p>
          <a:p>
            <a:pPr lvl="1"/>
            <a:r>
              <a:rPr lang="ja-JP" altLang="en-US" dirty="0" smtClean="0"/>
              <a:t>天体と</a:t>
            </a:r>
            <a:r>
              <a:rPr lang="en-US" altLang="ja-JP" dirty="0" smtClean="0"/>
              <a:t>sky</a:t>
            </a:r>
            <a:r>
              <a:rPr lang="ja-JP" altLang="en-US" dirty="0" smtClean="0"/>
              <a:t>で同じ</a:t>
            </a:r>
            <a:r>
              <a:rPr lang="en-US" altLang="ja-JP" dirty="0" smtClean="0"/>
              <a:t>pixel</a:t>
            </a:r>
            <a:r>
              <a:rPr lang="ja-JP" altLang="en-US" dirty="0" smtClean="0"/>
              <a:t>を使うので、</a:t>
            </a:r>
            <a:r>
              <a:rPr lang="en-US" altLang="ja-JP" dirty="0" err="1" smtClean="0"/>
              <a:t>ccd</a:t>
            </a:r>
            <a:r>
              <a:rPr lang="ja-JP" altLang="en-US" dirty="0" smtClean="0"/>
              <a:t>ムラに依存しない、より正確な</a:t>
            </a:r>
            <a:r>
              <a:rPr lang="en-US" altLang="ja-JP" dirty="0" smtClean="0"/>
              <a:t>sky</a:t>
            </a:r>
            <a:r>
              <a:rPr lang="ja-JP" altLang="en-US" dirty="0" smtClean="0"/>
              <a:t>引きが可能</a:t>
            </a:r>
            <a:endParaRPr kumimoji="1" lang="ja-JP" altLang="en-US" dirty="0"/>
          </a:p>
        </p:txBody>
      </p:sp>
    </p:spTree>
    <p:extLst>
      <p:ext uri="{BB962C8B-B14F-4D97-AF65-F5344CB8AC3E}">
        <p14:creationId xmlns:p14="http://schemas.microsoft.com/office/powerpoint/2010/main" val="13127849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偏光観測の実績</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偏光は他の特性に比べ測定が困難</a:t>
            </a:r>
            <a:endParaRPr kumimoji="1" lang="en-US" altLang="ja-JP" dirty="0" smtClean="0"/>
          </a:p>
          <a:p>
            <a:r>
              <a:rPr lang="ja-JP" altLang="en-US" dirty="0" smtClean="0"/>
              <a:t>しかし現在</a:t>
            </a:r>
            <a:r>
              <a:rPr lang="en-US" altLang="ja-JP" dirty="0" smtClean="0"/>
              <a:t>X</a:t>
            </a:r>
            <a:r>
              <a:rPr lang="ja-JP" altLang="en-US" dirty="0" smtClean="0"/>
              <a:t>線から電波まで偏光が観測可能</a:t>
            </a:r>
            <a:endParaRPr lang="en-US" altLang="ja-JP" dirty="0" smtClean="0"/>
          </a:p>
          <a:p>
            <a:pPr lvl="1"/>
            <a:r>
              <a:rPr kumimoji="1" lang="en-US" altLang="ja-JP" dirty="0" smtClean="0"/>
              <a:t>CMB</a:t>
            </a:r>
            <a:r>
              <a:rPr kumimoji="1" lang="ja-JP" altLang="en-US" dirty="0" smtClean="0"/>
              <a:t>の偏光には初期宇宙の形成についての情報が含まれているかも</a:t>
            </a:r>
            <a:endParaRPr kumimoji="1" lang="en-US" altLang="ja-JP" dirty="0" smtClean="0"/>
          </a:p>
          <a:p>
            <a:pPr lvl="1"/>
            <a:r>
              <a:rPr lang="en-US" altLang="ja-JP" dirty="0"/>
              <a:t>WMAP</a:t>
            </a:r>
            <a:r>
              <a:rPr lang="ja-JP" altLang="en-US" dirty="0" smtClean="0"/>
              <a:t>の観測の結果</a:t>
            </a:r>
            <a:endParaRPr kumimoji="1" lang="en-US" altLang="ja-JP" dirty="0" smtClean="0"/>
          </a:p>
          <a:p>
            <a:pPr lvl="2"/>
            <a:r>
              <a:rPr kumimoji="1" lang="en-US" altLang="ja-JP" dirty="0" smtClean="0"/>
              <a:t>CMB</a:t>
            </a:r>
            <a:r>
              <a:rPr kumimoji="1" lang="ja-JP" altLang="en-US" dirty="0" smtClean="0"/>
              <a:t>の</a:t>
            </a:r>
            <a:r>
              <a:rPr kumimoji="1" lang="en-US" altLang="ja-JP" dirty="0" smtClean="0"/>
              <a:t>10%</a:t>
            </a:r>
            <a:r>
              <a:rPr kumimoji="1" lang="ja-JP" altLang="en-US" dirty="0" smtClean="0"/>
              <a:t>が、宇宙の</a:t>
            </a:r>
            <a:r>
              <a:rPr kumimoji="1" lang="ja-JP" altLang="en-US" dirty="0" smtClean="0"/>
              <a:t>晴れ上がり頃の</a:t>
            </a:r>
            <a:r>
              <a:rPr kumimoji="1" lang="ja-JP" altLang="en-US" dirty="0" smtClean="0"/>
              <a:t>自由電子によりトムソン散乱され偏光している</a:t>
            </a:r>
            <a:endParaRPr kumimoji="1" lang="en-US" altLang="ja-JP" dirty="0" smtClean="0"/>
          </a:p>
          <a:p>
            <a:pPr lvl="2"/>
            <a:r>
              <a:rPr lang="ja-JP" altLang="en-US" dirty="0" smtClean="0"/>
              <a:t>その後、ビッグバン暦</a:t>
            </a:r>
            <a:r>
              <a:rPr lang="en-US" altLang="ja-JP" dirty="0" smtClean="0"/>
              <a:t>4</a:t>
            </a:r>
            <a:r>
              <a:rPr lang="ja-JP" altLang="en-US" dirty="0" smtClean="0"/>
              <a:t>億年頃に初代星の形成による再電離が</a:t>
            </a:r>
            <a:r>
              <a:rPr lang="ja-JP" altLang="en-US" dirty="0" smtClean="0"/>
              <a:t>あった？</a:t>
            </a:r>
            <a:endParaRPr lang="en-US" altLang="ja-JP" dirty="0" smtClean="0"/>
          </a:p>
        </p:txBody>
      </p:sp>
    </p:spTree>
    <p:extLst>
      <p:ext uri="{BB962C8B-B14F-4D97-AF65-F5344CB8AC3E}">
        <p14:creationId xmlns:p14="http://schemas.microsoft.com/office/powerpoint/2010/main" val="2071459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en-US" altLang="ja-JP" dirty="0" smtClean="0"/>
              <a:t>4.2.5 Imaging </a:t>
            </a:r>
            <a:r>
              <a:rPr kumimoji="1" lang="en-US" altLang="ja-JP" dirty="0" err="1" smtClean="0"/>
              <a:t>spectroscopy;x,y,and</a:t>
            </a:r>
            <a:r>
              <a:rPr kumimoji="1" lang="en-US" altLang="ja-JP" dirty="0" smtClean="0"/>
              <a:t> λ</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座標と波長の</a:t>
            </a:r>
            <a:r>
              <a:rPr kumimoji="1" lang="en-US" altLang="ja-JP" dirty="0" smtClean="0"/>
              <a:t>3</a:t>
            </a:r>
            <a:r>
              <a:rPr kumimoji="1" lang="ja-JP" altLang="en-US" dirty="0" smtClean="0"/>
              <a:t>次元情報を同時に得る手法は大きく分けて</a:t>
            </a:r>
            <a:r>
              <a:rPr kumimoji="1" lang="en-US" altLang="ja-JP" dirty="0" smtClean="0"/>
              <a:t>2</a:t>
            </a:r>
            <a:r>
              <a:rPr kumimoji="1" lang="ja-JP" altLang="en-US" dirty="0" smtClean="0"/>
              <a:t>つある</a:t>
            </a:r>
            <a:endParaRPr kumimoji="1" lang="en-US" altLang="ja-JP" dirty="0" smtClean="0"/>
          </a:p>
          <a:p>
            <a:pPr lvl="1"/>
            <a:r>
              <a:rPr lang="ja-JP" altLang="en-US" dirty="0"/>
              <a:t>干渉</a:t>
            </a:r>
            <a:r>
              <a:rPr lang="ja-JP" altLang="en-US" dirty="0" smtClean="0"/>
              <a:t>を利用したもの</a:t>
            </a:r>
            <a:endParaRPr lang="en-US" altLang="ja-JP" dirty="0" smtClean="0"/>
          </a:p>
          <a:p>
            <a:pPr lvl="2"/>
            <a:r>
              <a:rPr kumimoji="1" lang="en-US" altLang="ja-JP" dirty="0" err="1" smtClean="0"/>
              <a:t>Fabry</a:t>
            </a:r>
            <a:r>
              <a:rPr kumimoji="1" lang="en-US" altLang="ja-JP" dirty="0" smtClean="0"/>
              <a:t>-Perot </a:t>
            </a:r>
            <a:r>
              <a:rPr kumimoji="1" lang="ja-JP" altLang="en-US" dirty="0" smtClean="0"/>
              <a:t>や</a:t>
            </a:r>
            <a:r>
              <a:rPr kumimoji="1" lang="en-US" altLang="ja-JP" dirty="0" smtClean="0"/>
              <a:t>Michelson</a:t>
            </a:r>
            <a:r>
              <a:rPr kumimoji="1" lang="ja-JP" altLang="en-US" dirty="0" smtClean="0"/>
              <a:t>　干渉計</a:t>
            </a:r>
            <a:endParaRPr lang="en-US" altLang="ja-JP" dirty="0" smtClean="0"/>
          </a:p>
          <a:p>
            <a:pPr lvl="1"/>
            <a:r>
              <a:rPr kumimoji="1" lang="en-US" altLang="ja-JP" dirty="0" smtClean="0"/>
              <a:t>Integral field unit</a:t>
            </a:r>
            <a:r>
              <a:rPr lang="ja-JP" altLang="en-US" dirty="0"/>
              <a:t> </a:t>
            </a:r>
            <a:r>
              <a:rPr lang="en-US" altLang="ja-JP" dirty="0"/>
              <a:t>(</a:t>
            </a:r>
            <a:r>
              <a:rPr kumimoji="1" lang="en-US" altLang="ja-JP" dirty="0" smtClean="0"/>
              <a:t>IFU)</a:t>
            </a:r>
          </a:p>
        </p:txBody>
      </p:sp>
    </p:spTree>
    <p:extLst>
      <p:ext uri="{BB962C8B-B14F-4D97-AF65-F5344CB8AC3E}">
        <p14:creationId xmlns:p14="http://schemas.microsoft.com/office/powerpoint/2010/main" val="266834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en-US" altLang="ja-JP" dirty="0" err="1" smtClean="0"/>
              <a:t>Fabry</a:t>
            </a:r>
            <a:r>
              <a:rPr lang="en-US" altLang="ja-JP" dirty="0" smtClean="0"/>
              <a:t>-Perot</a:t>
            </a:r>
            <a:r>
              <a:rPr lang="ja-JP" altLang="en-US" dirty="0"/>
              <a:t> </a:t>
            </a:r>
            <a:r>
              <a:rPr lang="ja-JP" altLang="en-US" dirty="0" smtClean="0"/>
              <a:t>干渉計</a:t>
            </a:r>
            <a:endParaRPr kumimoji="1" lang="ja-JP" alt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91285" y="196370"/>
            <a:ext cx="8945211" cy="66170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テキスト ボックス 3"/>
          <p:cNvSpPr txBox="1"/>
          <p:nvPr/>
        </p:nvSpPr>
        <p:spPr>
          <a:xfrm>
            <a:off x="6372200" y="6389047"/>
            <a:ext cx="2457724" cy="369332"/>
          </a:xfrm>
          <a:prstGeom prst="rect">
            <a:avLst/>
          </a:prstGeom>
          <a:noFill/>
        </p:spPr>
        <p:txBody>
          <a:bodyPr wrap="none" rtlCol="0">
            <a:spAutoFit/>
          </a:bodyPr>
          <a:lstStyle/>
          <a:p>
            <a:r>
              <a:rPr kumimoji="1" lang="ja-JP" altLang="en-US" dirty="0" smtClean="0"/>
              <a:t>土居先生のスライドより</a:t>
            </a:r>
            <a:endParaRPr kumimoji="1" lang="ja-JP" altLang="en-US" dirty="0"/>
          </a:p>
        </p:txBody>
      </p:sp>
    </p:spTree>
    <p:extLst>
      <p:ext uri="{BB962C8B-B14F-4D97-AF65-F5344CB8AC3E}">
        <p14:creationId xmlns:p14="http://schemas.microsoft.com/office/powerpoint/2010/main" val="4254040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err="1" smtClean="0"/>
              <a:t>Fabry</a:t>
            </a:r>
            <a:r>
              <a:rPr kumimoji="1" lang="en-US" altLang="ja-JP" dirty="0" smtClean="0"/>
              <a:t>-Perot </a:t>
            </a:r>
            <a:r>
              <a:rPr kumimoji="1" lang="ja-JP" altLang="en-US" dirty="0" smtClean="0"/>
              <a:t>干渉計</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広視野に対応</a:t>
            </a:r>
            <a:endParaRPr lang="en-US" altLang="ja-JP" dirty="0" smtClean="0"/>
          </a:p>
          <a:p>
            <a:r>
              <a:rPr kumimoji="1" lang="ja-JP" altLang="en-US" dirty="0"/>
              <a:t>鏡の</a:t>
            </a:r>
            <a:r>
              <a:rPr kumimoji="1" lang="ja-JP" altLang="en-US" dirty="0" smtClean="0"/>
              <a:t>間の媒質や間隔を変えることで透過波長を変えられる</a:t>
            </a:r>
            <a:endParaRPr kumimoji="1" lang="en-US" altLang="ja-JP" dirty="0" smtClean="0"/>
          </a:p>
          <a:p>
            <a:r>
              <a:rPr lang="ja-JP" altLang="en-US" dirty="0"/>
              <a:t>空間情報</a:t>
            </a:r>
            <a:r>
              <a:rPr lang="ja-JP" altLang="en-US" dirty="0" smtClean="0"/>
              <a:t>を保持できる</a:t>
            </a:r>
            <a:endParaRPr kumimoji="1" lang="en-US" altLang="ja-JP" dirty="0" smtClean="0"/>
          </a:p>
        </p:txBody>
      </p:sp>
    </p:spTree>
    <p:extLst>
      <p:ext uri="{BB962C8B-B14F-4D97-AF65-F5344CB8AC3E}">
        <p14:creationId xmlns:p14="http://schemas.microsoft.com/office/powerpoint/2010/main" val="3771520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IFU - image slicer</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Fig 4.18</a:t>
            </a:r>
            <a:r>
              <a:rPr kumimoji="1" lang="ja-JP" altLang="en-US" dirty="0" smtClean="0"/>
              <a:t>参照</a:t>
            </a:r>
            <a:endParaRPr lang="en-US" altLang="ja-JP" dirty="0"/>
          </a:p>
          <a:p>
            <a:r>
              <a:rPr kumimoji="1" lang="ja-JP" altLang="en-US" dirty="0" smtClean="0"/>
              <a:t>焦点面に少しずつ傾きの異なる鏡を置き、もう</a:t>
            </a:r>
            <a:r>
              <a:rPr kumimoji="1" lang="en-US" altLang="ja-JP" dirty="0" smtClean="0"/>
              <a:t>1</a:t>
            </a:r>
            <a:r>
              <a:rPr kumimoji="1" lang="ja-JP" altLang="en-US" dirty="0" smtClean="0"/>
              <a:t>枚の同じような鏡に入射させ、</a:t>
            </a:r>
            <a:r>
              <a:rPr kumimoji="1" lang="en-US" altLang="ja-JP" dirty="0" smtClean="0"/>
              <a:t>2</a:t>
            </a:r>
            <a:r>
              <a:rPr kumimoji="1" lang="ja-JP" altLang="en-US" dirty="0" smtClean="0"/>
              <a:t>次元情報を</a:t>
            </a:r>
            <a:r>
              <a:rPr kumimoji="1" lang="en-US" altLang="ja-JP" dirty="0" smtClean="0"/>
              <a:t>1</a:t>
            </a:r>
            <a:r>
              <a:rPr kumimoji="1" lang="ja-JP" altLang="en-US" dirty="0" smtClean="0"/>
              <a:t>次元に並べ替えたあとに分光器に入射させる</a:t>
            </a:r>
            <a:endParaRPr kumimoji="1" lang="en-US" altLang="ja-JP" dirty="0" smtClean="0"/>
          </a:p>
          <a:p>
            <a:r>
              <a:rPr lang="ja-JP" altLang="en-US" dirty="0"/>
              <a:t>視野が</a:t>
            </a:r>
            <a:r>
              <a:rPr lang="ja-JP" altLang="en-US" dirty="0" smtClean="0"/>
              <a:t>狭い</a:t>
            </a:r>
            <a:r>
              <a:rPr lang="en-US" altLang="ja-JP" dirty="0" smtClean="0"/>
              <a:t>(8”×8”)</a:t>
            </a:r>
            <a:endParaRPr kumimoji="1" lang="ja-JP" altLang="en-US" dirty="0"/>
          </a:p>
        </p:txBody>
      </p:sp>
    </p:spTree>
    <p:extLst>
      <p:ext uri="{BB962C8B-B14F-4D97-AF65-F5344CB8AC3E}">
        <p14:creationId xmlns:p14="http://schemas.microsoft.com/office/powerpoint/2010/main" val="2265201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Micro-lens array</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sz="2800" dirty="0" smtClean="0"/>
              <a:t>多数の小さなレンズを用いることで焦点面の像を多数の領域に分割してか</a:t>
            </a:r>
            <a:r>
              <a:rPr lang="ja-JP" altLang="en-US" sz="2800" dirty="0" smtClean="0"/>
              <a:t>ら分光器に入射させる手法</a:t>
            </a:r>
            <a:endParaRPr lang="en-US" altLang="ja-JP" sz="2800" dirty="0" smtClean="0"/>
          </a:p>
          <a:p>
            <a:r>
              <a:rPr lang="ja-JP" altLang="en-US" sz="2800" dirty="0" smtClean="0"/>
              <a:t>近赤外にも拡張されている</a:t>
            </a:r>
            <a:endParaRPr lang="en-US" altLang="ja-JP" sz="2800" dirty="0" smtClean="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7305" y="3212976"/>
            <a:ext cx="6003007" cy="35127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517454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Fiber</a:t>
            </a:r>
            <a:r>
              <a:rPr kumimoji="1" lang="ja-JP" altLang="en-US" dirty="0" smtClean="0"/>
              <a:t>式</a:t>
            </a:r>
            <a:endParaRPr kumimoji="1" lang="ja-JP" altLang="en-US" dirty="0"/>
          </a:p>
        </p:txBody>
      </p:sp>
      <p:sp>
        <p:nvSpPr>
          <p:cNvPr id="3" name="コンテンツ プレースホルダー 2"/>
          <p:cNvSpPr>
            <a:spLocks noGrp="1"/>
          </p:cNvSpPr>
          <p:nvPr>
            <p:ph idx="1"/>
          </p:nvPr>
        </p:nvSpPr>
        <p:spPr/>
        <p:txBody>
          <a:bodyPr>
            <a:normAutofit/>
          </a:bodyPr>
          <a:lstStyle/>
          <a:p>
            <a:r>
              <a:rPr lang="ja-JP" altLang="en-US" sz="2800" dirty="0" smtClean="0"/>
              <a:t>焦点面にファイバーを取り付け、直接分光器のスリットに入射させる</a:t>
            </a:r>
            <a:endParaRPr lang="en-US" altLang="ja-JP" sz="2800" dirty="0" smtClean="0"/>
          </a:p>
          <a:p>
            <a:r>
              <a:rPr lang="ja-JP" altLang="en-US" sz="2800" dirty="0"/>
              <a:t>広</a:t>
            </a:r>
            <a:r>
              <a:rPr lang="ja-JP" altLang="en-US" sz="2800" dirty="0" smtClean="0"/>
              <a:t>視野、多天体</a:t>
            </a:r>
            <a:endParaRPr lang="en-US" altLang="ja-JP" sz="2800" dirty="0" smtClean="0"/>
          </a:p>
          <a:p>
            <a:r>
              <a:rPr lang="ja-JP" altLang="en-US" sz="2800" dirty="0" smtClean="0"/>
              <a:t>赤外も可能</a:t>
            </a:r>
            <a:endParaRPr lang="en-US" altLang="ja-JP" sz="2800" dirty="0" smtClean="0"/>
          </a:p>
          <a:p>
            <a:endParaRPr lang="en-US" altLang="ja-JP" sz="28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1929" y="2636912"/>
            <a:ext cx="5144527" cy="38884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82292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4.3 </a:t>
            </a:r>
            <a:r>
              <a:rPr kumimoji="1" lang="en-US" altLang="ja-JP" dirty="0" err="1" smtClean="0"/>
              <a:t>Poralization</a:t>
            </a:r>
            <a:endParaRPr kumimoji="1" lang="ja-JP" altLang="en-US" dirty="0"/>
          </a:p>
        </p:txBody>
      </p:sp>
      <p:sp>
        <p:nvSpPr>
          <p:cNvPr id="3" name="コンテンツ プレースホルダー 2"/>
          <p:cNvSpPr>
            <a:spLocks noGrp="1"/>
          </p:cNvSpPr>
          <p:nvPr>
            <p:ph idx="1"/>
          </p:nvPr>
        </p:nvSpPr>
        <p:spPr/>
        <p:txBody>
          <a:bodyPr>
            <a:normAutofit fontScale="92500" lnSpcReduction="20000"/>
          </a:bodyPr>
          <a:lstStyle/>
          <a:p>
            <a:pPr marL="0" indent="0">
              <a:buNone/>
            </a:pPr>
            <a:r>
              <a:rPr kumimoji="1" lang="en-US" altLang="ja-JP" dirty="0" smtClean="0"/>
              <a:t>4.3.1 Introduction</a:t>
            </a:r>
          </a:p>
          <a:p>
            <a:pPr marL="0" indent="0">
              <a:buNone/>
            </a:pPr>
            <a:r>
              <a:rPr lang="ja-JP" altLang="en-US" dirty="0"/>
              <a:t>偏光状態</a:t>
            </a:r>
            <a:r>
              <a:rPr lang="ja-JP" altLang="en-US" dirty="0" smtClean="0"/>
              <a:t>を</a:t>
            </a:r>
            <a:r>
              <a:rPr lang="ja-JP" altLang="en-US" dirty="0"/>
              <a:t>調べること</a:t>
            </a:r>
            <a:r>
              <a:rPr lang="ja-JP" altLang="en-US" dirty="0" smtClean="0"/>
              <a:t>で物理状態や天体の形状が分かる</a:t>
            </a:r>
            <a:endParaRPr kumimoji="1" lang="en-US" altLang="ja-JP" dirty="0" smtClean="0"/>
          </a:p>
          <a:p>
            <a:r>
              <a:rPr lang="ja-JP" altLang="en-US" dirty="0" smtClean="0"/>
              <a:t>無偏光の光が偏光される</a:t>
            </a:r>
            <a:endParaRPr lang="en-US" altLang="ja-JP" dirty="0" smtClean="0"/>
          </a:p>
          <a:p>
            <a:pPr lvl="1"/>
            <a:r>
              <a:rPr kumimoji="1" lang="ja-JP" altLang="en-US" dirty="0"/>
              <a:t>固体表面</a:t>
            </a:r>
            <a:r>
              <a:rPr kumimoji="1" lang="ja-JP" altLang="en-US" dirty="0" smtClean="0"/>
              <a:t>における反射</a:t>
            </a:r>
            <a:endParaRPr kumimoji="1" lang="en-US" altLang="ja-JP" dirty="0" smtClean="0"/>
          </a:p>
          <a:p>
            <a:pPr lvl="1"/>
            <a:r>
              <a:rPr lang="ja-JP" altLang="en-US" dirty="0"/>
              <a:t>電子、</a:t>
            </a:r>
            <a:r>
              <a:rPr lang="ja-JP" altLang="en-US" dirty="0" smtClean="0"/>
              <a:t>分子、微粒子による光子の散乱</a:t>
            </a:r>
            <a:endParaRPr lang="en-US" altLang="ja-JP" dirty="0" smtClean="0"/>
          </a:p>
          <a:p>
            <a:pPr lvl="1"/>
            <a:r>
              <a:rPr kumimoji="1" lang="ja-JP" altLang="en-US" dirty="0"/>
              <a:t>星間物質に</a:t>
            </a:r>
            <a:r>
              <a:rPr kumimoji="1" lang="ja-JP" altLang="en-US" dirty="0" smtClean="0"/>
              <a:t>よる</a:t>
            </a:r>
            <a:r>
              <a:rPr kumimoji="1" lang="ja-JP" altLang="en-US" dirty="0"/>
              <a:t>光子</a:t>
            </a:r>
            <a:r>
              <a:rPr kumimoji="1" lang="ja-JP" altLang="en-US" dirty="0" smtClean="0"/>
              <a:t>の吸収</a:t>
            </a:r>
            <a:endParaRPr kumimoji="1" lang="en-US" altLang="ja-JP" dirty="0" smtClean="0"/>
          </a:p>
          <a:p>
            <a:r>
              <a:rPr lang="ja-JP" altLang="en-US" dirty="0"/>
              <a:t>もと</a:t>
            </a:r>
            <a:r>
              <a:rPr lang="ja-JP" altLang="en-US" dirty="0" smtClean="0"/>
              <a:t>から偏光している光</a:t>
            </a:r>
            <a:endParaRPr lang="en-US" altLang="ja-JP" dirty="0" smtClean="0"/>
          </a:p>
          <a:p>
            <a:pPr lvl="1"/>
            <a:r>
              <a:rPr lang="en-US" altLang="ja-JP" dirty="0" smtClean="0"/>
              <a:t>Zeeman</a:t>
            </a:r>
            <a:r>
              <a:rPr kumimoji="1" lang="ja-JP" altLang="en-US" dirty="0" smtClean="0"/>
              <a:t>効果</a:t>
            </a:r>
            <a:r>
              <a:rPr kumimoji="1" lang="en-US" altLang="ja-JP" dirty="0" smtClean="0"/>
              <a:t>(</a:t>
            </a:r>
            <a:r>
              <a:rPr kumimoji="1" lang="ja-JP" altLang="en-US" dirty="0" smtClean="0"/>
              <a:t>磁場や太陽黒点</a:t>
            </a:r>
            <a:r>
              <a:rPr kumimoji="1" lang="en-US" altLang="ja-JP" dirty="0" smtClean="0"/>
              <a:t>)</a:t>
            </a:r>
          </a:p>
          <a:p>
            <a:pPr lvl="1"/>
            <a:r>
              <a:rPr lang="ja-JP" altLang="en-US" dirty="0" smtClean="0"/>
              <a:t>シンクロトロン放射</a:t>
            </a:r>
            <a:r>
              <a:rPr lang="en-US" altLang="ja-JP" dirty="0" smtClean="0"/>
              <a:t>(</a:t>
            </a:r>
            <a:r>
              <a:rPr lang="ja-JP" altLang="en-US" dirty="0" smtClean="0"/>
              <a:t>中性子星など</a:t>
            </a:r>
            <a:r>
              <a:rPr lang="en-US" altLang="ja-JP" dirty="0" smtClean="0"/>
              <a:t>)</a:t>
            </a:r>
            <a:endParaRPr kumimoji="1" lang="ja-JP" altLang="en-US" dirty="0"/>
          </a:p>
        </p:txBody>
      </p:sp>
    </p:spTree>
    <p:extLst>
      <p:ext uri="{BB962C8B-B14F-4D97-AF65-F5344CB8AC3E}">
        <p14:creationId xmlns:p14="http://schemas.microsoft.com/office/powerpoint/2010/main" val="4145487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Polarization modulator</a:t>
            </a:r>
            <a:endParaRPr kumimoji="1" lang="ja-JP" altLang="en-US" dirty="0"/>
          </a:p>
        </p:txBody>
      </p:sp>
      <mc:AlternateContent xmlns:mc="http://schemas.openxmlformats.org/markup-compatibility/2006">
        <mc:Choice xmlns:a14="http://schemas.microsoft.com/office/drawing/2010/main" Requires="a14">
          <p:sp>
            <p:nvSpPr>
              <p:cNvPr id="3" name="コンテンツ プレースホルダー 2"/>
              <p:cNvSpPr>
                <a:spLocks noGrp="1"/>
              </p:cNvSpPr>
              <p:nvPr>
                <p:ph idx="1"/>
              </p:nvPr>
            </p:nvSpPr>
            <p:spPr/>
            <p:txBody>
              <a:bodyPr/>
              <a:lstStyle/>
              <a:p>
                <a:r>
                  <a:rPr kumimoji="1" lang="ja-JP" altLang="en-US" dirty="0" smtClean="0"/>
                  <a:t>複屈折を示す水晶などで作られた波長板</a:t>
                </a:r>
                <a:endParaRPr kumimoji="1" lang="en-US" altLang="ja-JP" dirty="0" smtClean="0"/>
              </a:p>
              <a:p>
                <a:pPr lvl="1"/>
                <a:r>
                  <a:rPr lang="ja-JP" altLang="en-US" dirty="0"/>
                  <a:t>偏光</a:t>
                </a:r>
                <a:r>
                  <a:rPr lang="ja-JP" altLang="en-US" dirty="0" smtClean="0"/>
                  <a:t>の</a:t>
                </a:r>
                <a:r>
                  <a:rPr lang="ja-JP" altLang="en-US" dirty="0"/>
                  <a:t>向き</a:t>
                </a:r>
                <a:r>
                  <a:rPr lang="ja-JP" altLang="en-US" dirty="0" smtClean="0"/>
                  <a:t>に対して異なる</a:t>
                </a:r>
                <a:r>
                  <a:rPr lang="en-US" altLang="ja-JP" dirty="0" smtClean="0"/>
                  <a:t>2</a:t>
                </a:r>
                <a:r>
                  <a:rPr lang="ja-JP" altLang="en-US" dirty="0" err="1" smtClean="0"/>
                  <a:t>つの</a:t>
                </a:r>
                <a:r>
                  <a:rPr lang="ja-JP" altLang="en-US" dirty="0" smtClean="0"/>
                  <a:t>屈折率を示す</a:t>
                </a:r>
                <a:endParaRPr lang="en-US" altLang="ja-JP" dirty="0" smtClean="0"/>
              </a:p>
              <a:p>
                <a:pPr lvl="1"/>
                <a:r>
                  <a:rPr lang="ja-JP" altLang="en-US" dirty="0" smtClean="0"/>
                  <a:t>偏光方向によって光路長が異なるため、波長板を透過する間に偏光状態が変化する</a:t>
                </a:r>
                <a:endParaRPr lang="en-US" altLang="ja-JP" dirty="0" smtClean="0"/>
              </a:p>
              <a:p>
                <a:pPr marL="457200" lvl="1" indent="0">
                  <a:buNone/>
                </a:pPr>
                <a:r>
                  <a:rPr lang="ja-JP" altLang="en-US" dirty="0" smtClean="0">
                    <a:latin typeface="+mn-ea"/>
                  </a:rPr>
                  <a:t>屈折率の</a:t>
                </a:r>
                <a14:m>
                  <m:oMath xmlns:m="http://schemas.openxmlformats.org/officeDocument/2006/math">
                    <m:r>
                      <a:rPr lang="ja-JP" altLang="en-US" i="1" smtClean="0">
                        <a:latin typeface="Cambria Math"/>
                      </a:rPr>
                      <m:t>差を</m:t>
                    </m:r>
                    <m:r>
                      <a:rPr lang="en-US" altLang="ja-JP" i="1" smtClean="0">
                        <a:latin typeface="Cambria Math"/>
                        <a:ea typeface="Cambria Math"/>
                      </a:rPr>
                      <m:t>∆</m:t>
                    </m:r>
                    <m:r>
                      <a:rPr lang="en-US" altLang="ja-JP" b="0" i="1" smtClean="0">
                        <a:latin typeface="Cambria Math"/>
                        <a:ea typeface="Cambria Math"/>
                      </a:rPr>
                      <m:t>𝑛</m:t>
                    </m:r>
                    <m:r>
                      <a:rPr lang="en-US" altLang="ja-JP" b="0" i="1" smtClean="0">
                        <a:latin typeface="Cambria Math"/>
                        <a:ea typeface="Cambria Math"/>
                      </a:rPr>
                      <m:t>= </m:t>
                    </m:r>
                    <m:sSub>
                      <m:sSubPr>
                        <m:ctrlPr>
                          <a:rPr lang="en-US" altLang="ja-JP" b="0" i="1" smtClean="0">
                            <a:latin typeface="Cambria Math"/>
                            <a:ea typeface="Cambria Math"/>
                          </a:rPr>
                        </m:ctrlPr>
                      </m:sSubPr>
                      <m:e>
                        <m:r>
                          <a:rPr lang="en-US" altLang="ja-JP" b="0" i="1" smtClean="0">
                            <a:latin typeface="Cambria Math"/>
                            <a:ea typeface="Cambria Math"/>
                          </a:rPr>
                          <m:t>𝑛</m:t>
                        </m:r>
                      </m:e>
                      <m:sub>
                        <m:r>
                          <a:rPr lang="en-US" altLang="ja-JP" b="0" i="1" smtClean="0">
                            <a:latin typeface="Cambria Math"/>
                            <a:ea typeface="Cambria Math"/>
                          </a:rPr>
                          <m:t>𝑜</m:t>
                        </m:r>
                      </m:sub>
                    </m:sSub>
                    <m:r>
                      <a:rPr lang="en-US" altLang="ja-JP" b="0" i="1" smtClean="0">
                        <a:latin typeface="Cambria Math"/>
                        <a:ea typeface="Cambria Math"/>
                      </a:rPr>
                      <m:t>−</m:t>
                    </m:r>
                    <m:sSub>
                      <m:sSubPr>
                        <m:ctrlPr>
                          <a:rPr lang="en-US" altLang="ja-JP" b="0" i="1" smtClean="0">
                            <a:latin typeface="Cambria Math"/>
                            <a:ea typeface="Cambria Math"/>
                          </a:rPr>
                        </m:ctrlPr>
                      </m:sSubPr>
                      <m:e>
                        <m:r>
                          <a:rPr lang="en-US" altLang="ja-JP" b="0" i="1" smtClean="0">
                            <a:latin typeface="Cambria Math"/>
                            <a:ea typeface="Cambria Math"/>
                          </a:rPr>
                          <m:t>𝑛</m:t>
                        </m:r>
                      </m:e>
                      <m:sub>
                        <m:r>
                          <a:rPr lang="en-US" altLang="ja-JP" b="0" i="1" smtClean="0">
                            <a:latin typeface="Cambria Math"/>
                            <a:ea typeface="Cambria Math"/>
                          </a:rPr>
                          <m:t>𝑒</m:t>
                        </m:r>
                      </m:sub>
                    </m:sSub>
                  </m:oMath>
                </a14:m>
                <a:r>
                  <a:rPr lang="ja-JP" altLang="en-US" b="0" dirty="0" smtClean="0">
                    <a:latin typeface="+mn-ea"/>
                  </a:rPr>
                  <a:t>とすると、位相差は</a:t>
                </a:r>
                <a:endParaRPr lang="en-US" altLang="ja-JP" b="0" dirty="0" smtClean="0">
                  <a:latin typeface="+mn-ea"/>
                </a:endParaRPr>
              </a:p>
              <a:p>
                <a:pPr marL="457200" lvl="1" indent="0">
                  <a:buNone/>
                </a:pPr>
                <a14:m>
                  <m:oMathPara xmlns:m="http://schemas.openxmlformats.org/officeDocument/2006/math">
                    <m:oMathParaPr>
                      <m:jc m:val="centerGroup"/>
                    </m:oMathParaPr>
                    <m:oMath xmlns:m="http://schemas.openxmlformats.org/officeDocument/2006/math">
                      <m:r>
                        <a:rPr lang="ja-JP" altLang="en-US" i="1" smtClean="0">
                          <a:latin typeface="Cambria Math"/>
                        </a:rPr>
                        <m:t>𝛾</m:t>
                      </m:r>
                      <m:r>
                        <a:rPr lang="en-US" altLang="ja-JP" b="0" i="1" smtClean="0">
                          <a:latin typeface="Cambria Math"/>
                        </a:rPr>
                        <m:t>=2</m:t>
                      </m:r>
                      <m:r>
                        <a:rPr lang="ja-JP" altLang="en-US" b="0" i="1" smtClean="0">
                          <a:latin typeface="Cambria Math"/>
                        </a:rPr>
                        <m:t>𝜋</m:t>
                      </m:r>
                      <m:r>
                        <a:rPr lang="en-US" altLang="ja-JP" b="0" i="1" smtClean="0">
                          <a:latin typeface="Cambria Math"/>
                        </a:rPr>
                        <m:t> </m:t>
                      </m:r>
                      <m:r>
                        <a:rPr lang="ja-JP" altLang="en-US" b="0" i="1" smtClean="0">
                          <a:latin typeface="Cambria Math"/>
                        </a:rPr>
                        <m:t>∆</m:t>
                      </m:r>
                      <m:r>
                        <a:rPr lang="en-US" altLang="ja-JP" b="0" i="1" smtClean="0">
                          <a:latin typeface="Cambria Math"/>
                        </a:rPr>
                        <m:t>𝑛</m:t>
                      </m:r>
                      <m:r>
                        <a:rPr lang="en-US" altLang="ja-JP" b="0" i="1" smtClean="0">
                          <a:latin typeface="Cambria Math"/>
                        </a:rPr>
                        <m:t> </m:t>
                      </m:r>
                      <m:r>
                        <a:rPr lang="en-US" altLang="ja-JP" b="0" i="1" smtClean="0">
                          <a:latin typeface="Cambria Math"/>
                        </a:rPr>
                        <m:t>𝐿</m:t>
                      </m:r>
                      <m:r>
                        <a:rPr lang="en-US" altLang="ja-JP" b="0" i="1" smtClean="0">
                          <a:latin typeface="Cambria Math"/>
                        </a:rPr>
                        <m:t> /</m:t>
                      </m:r>
                      <m:r>
                        <a:rPr lang="en-US" altLang="ja-JP" b="0" i="1" smtClean="0">
                          <a:latin typeface="Cambria Math"/>
                        </a:rPr>
                        <m:t>𝜆</m:t>
                      </m:r>
                    </m:oMath>
                  </m:oMathPara>
                </a14:m>
                <a:endParaRPr lang="en-US" altLang="ja-JP" dirty="0" smtClean="0"/>
              </a:p>
              <a:p>
                <a:pPr marL="457200" lvl="1" indent="0">
                  <a:buNone/>
                </a:pPr>
                <a:r>
                  <a:rPr lang="en-US" altLang="ja-JP" dirty="0" smtClean="0"/>
                  <a:t>L=λ/4</a:t>
                </a:r>
                <a14:m>
                  <m:oMath xmlns:m="http://schemas.openxmlformats.org/officeDocument/2006/math">
                    <m:r>
                      <a:rPr lang="en-US" altLang="ja-JP" i="1" smtClean="0">
                        <a:latin typeface="Cambria Math"/>
                        <a:ea typeface="Cambria Math"/>
                      </a:rPr>
                      <m:t>∆</m:t>
                    </m:r>
                    <m:r>
                      <a:rPr lang="en-US" altLang="ja-JP" b="0" i="1" smtClean="0">
                        <a:latin typeface="Cambria Math"/>
                        <a:ea typeface="Cambria Math"/>
                      </a:rPr>
                      <m:t>𝑛</m:t>
                    </m:r>
                  </m:oMath>
                </a14:m>
                <a:r>
                  <a:rPr lang="ja-JP" altLang="en-US" dirty="0" smtClean="0"/>
                  <a:t>の波長板は円偏光を直線偏光に、</a:t>
                </a:r>
                <a:r>
                  <a:rPr lang="en-US" altLang="ja-JP" dirty="0" smtClean="0"/>
                  <a:t>L=λ/2</a:t>
                </a:r>
                <a14:m>
                  <m:oMath xmlns:m="http://schemas.openxmlformats.org/officeDocument/2006/math">
                    <m:r>
                      <a:rPr lang="en-US" altLang="ja-JP" i="1" smtClean="0">
                        <a:latin typeface="Cambria Math"/>
                        <a:ea typeface="Cambria Math"/>
                      </a:rPr>
                      <m:t>∆</m:t>
                    </m:r>
                    <m:r>
                      <a:rPr lang="en-US" altLang="ja-JP" b="0" i="1" smtClean="0">
                        <a:latin typeface="Cambria Math"/>
                        <a:ea typeface="Cambria Math"/>
                      </a:rPr>
                      <m:t>𝑛</m:t>
                    </m:r>
                  </m:oMath>
                </a14:m>
                <a:r>
                  <a:rPr lang="ja-JP" altLang="en-US" dirty="0" smtClean="0"/>
                  <a:t>の波長板は逆回りの偏光に</a:t>
                </a:r>
                <a:r>
                  <a:rPr lang="ja-JP" altLang="en-US" dirty="0" smtClean="0"/>
                  <a:t>変える</a:t>
                </a:r>
                <a:endParaRPr lang="en-US" altLang="ja-JP" dirty="0" smtClean="0"/>
              </a:p>
              <a:p>
                <a:pPr marL="457200" lvl="1" indent="0">
                  <a:buNone/>
                </a:pPr>
                <a:r>
                  <a:rPr lang="en-US" altLang="ja-JP" dirty="0" smtClean="0"/>
                  <a:t>(</a:t>
                </a:r>
                <a:r>
                  <a:rPr lang="ja-JP" altLang="en-US" dirty="0" smtClean="0"/>
                  <a:t>教科書からは</a:t>
                </a:r>
                <a14:m>
                  <m:oMath xmlns:m="http://schemas.openxmlformats.org/officeDocument/2006/math">
                    <m:r>
                      <a:rPr lang="ja-JP" altLang="en-US" i="1" smtClean="0">
                        <a:latin typeface="Cambria Math"/>
                      </a:rPr>
                      <m:t>∆</m:t>
                    </m:r>
                    <m:r>
                      <a:rPr lang="en-US" altLang="ja-JP" b="0" i="1" smtClean="0">
                        <a:latin typeface="Cambria Math"/>
                      </a:rPr>
                      <m:t>𝑛</m:t>
                    </m:r>
                  </m:oMath>
                </a14:m>
                <a:r>
                  <a:rPr kumimoji="1" lang="ja-JP" altLang="en-US" dirty="0" smtClean="0"/>
                  <a:t>が抜けている</a:t>
                </a:r>
                <a:r>
                  <a:rPr kumimoji="1" lang="en-US" altLang="ja-JP" dirty="0" smtClean="0"/>
                  <a:t>)</a:t>
                </a:r>
                <a:endParaRPr kumimoji="1" lang="en-US" altLang="ja-JP" dirty="0" smtClean="0"/>
              </a:p>
            </p:txBody>
          </p:sp>
        </mc:Choice>
        <mc:Fallback>
          <p:sp>
            <p:nvSpPr>
              <p:cNvPr id="3" name="コンテンツ プレースホルダー 2"/>
              <p:cNvSpPr>
                <a:spLocks noGrp="1" noRot="1" noChangeAspect="1" noMove="1" noResize="1" noEditPoints="1" noAdjustHandles="1" noChangeArrowheads="1" noChangeShapeType="1" noTextEdit="1"/>
              </p:cNvSpPr>
              <p:nvPr>
                <p:ph idx="1"/>
              </p:nvPr>
            </p:nvSpPr>
            <p:spPr>
              <a:blipFill rotWithShape="1">
                <a:blip r:embed="rId2"/>
                <a:stretch>
                  <a:fillRect l="-1630" t="-2426" b="-1617"/>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173658043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950</TotalTime>
  <Words>652</Words>
  <Application>Microsoft Office PowerPoint</Application>
  <PresentationFormat>画面に合わせる (4:3)</PresentationFormat>
  <Paragraphs>63</Paragraphs>
  <Slides>13</Slides>
  <Notes>0</Notes>
  <HiddenSlides>0</HiddenSlides>
  <MMClips>0</MMClips>
  <ScaleCrop>false</ScaleCrop>
  <HeadingPairs>
    <vt:vector size="4" baseType="variant">
      <vt:variant>
        <vt:lpstr>テーマ</vt:lpstr>
      </vt:variant>
      <vt:variant>
        <vt:i4>1</vt:i4>
      </vt:variant>
      <vt:variant>
        <vt:lpstr>スライド タイトル</vt:lpstr>
      </vt:variant>
      <vt:variant>
        <vt:i4>13</vt:i4>
      </vt:variant>
    </vt:vector>
  </HeadingPairs>
  <TitlesOfParts>
    <vt:vector size="14" baseType="lpstr">
      <vt:lpstr>Office ​​テーマ</vt:lpstr>
      <vt:lpstr>McLean ゼミ</vt:lpstr>
      <vt:lpstr>4.2.5 Imaging spectroscopy;x,y,and λ</vt:lpstr>
      <vt:lpstr>Fabry-Perot 干渉計</vt:lpstr>
      <vt:lpstr>Fabry-Perot 干渉計</vt:lpstr>
      <vt:lpstr>IFU - image slicer</vt:lpstr>
      <vt:lpstr>Micro-lens array</vt:lpstr>
      <vt:lpstr>Fiber式</vt:lpstr>
      <vt:lpstr>4.3 Poralization</vt:lpstr>
      <vt:lpstr>Polarization modulator</vt:lpstr>
      <vt:lpstr>PowerPoint プレゼンテーション</vt:lpstr>
      <vt:lpstr>4.3.2 Polarization maps and spectra</vt:lpstr>
      <vt:lpstr>CCDの荷電結合特性を活かした手法</vt:lpstr>
      <vt:lpstr>偏光観測の実績</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McLean ゼミ</dc:title>
  <dc:creator>Hirofumi</dc:creator>
  <cp:lastModifiedBy>Hirofumi</cp:lastModifiedBy>
  <cp:revision>22</cp:revision>
  <dcterms:created xsi:type="dcterms:W3CDTF">2015-04-19T04:09:02Z</dcterms:created>
  <dcterms:modified xsi:type="dcterms:W3CDTF">2015-04-22T05:03:21Z</dcterms:modified>
</cp:coreProperties>
</file>