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56" r:id="rId2"/>
    <p:sldId id="257" r:id="rId3"/>
    <p:sldId id="258" r:id="rId4"/>
    <p:sldId id="269" r:id="rId5"/>
    <p:sldId id="270" r:id="rId6"/>
    <p:sldId id="259" r:id="rId7"/>
    <p:sldId id="260" r:id="rId8"/>
    <p:sldId id="261" r:id="rId9"/>
    <p:sldId id="268" r:id="rId10"/>
    <p:sldId id="272" r:id="rId11"/>
    <p:sldId id="262" r:id="rId12"/>
    <p:sldId id="271" r:id="rId13"/>
    <p:sldId id="263" r:id="rId14"/>
    <p:sldId id="264" r:id="rId15"/>
    <p:sldId id="265" r:id="rId16"/>
    <p:sldId id="266" r:id="rId17"/>
    <p:sldId id="267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-189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432C8-69A7-458B-9684-2BFA64B31948}" type="datetime2">
              <a:rPr lang="en-US" smtClean="0"/>
              <a:t>2015年 4月 14日 火曜日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057FC-95B6-4D89-AFDA-ABA33EE921E5}" type="datetime2">
              <a:rPr lang="en-US" smtClean="0"/>
              <a:t>2015年 4月 14日 火曜日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49AC-EB31-477F-92A9-B1988E232878}" type="datetime2">
              <a:rPr lang="en-US" smtClean="0"/>
              <a:t>2015年 4月 14日 火曜日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6A3A3-94A6-4E5B-AF39-173ACA3E61CC}" type="datetime2">
              <a:rPr lang="en-US" smtClean="0"/>
              <a:t>2015年 4月 14日 火曜日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019-A32C-4EAD-B8E6-DBDA699692FD}" type="datetime2">
              <a:rPr lang="en-US" smtClean="0"/>
              <a:t>2015年 4月 14日 火曜日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A98F-560C-4997-81C4-81D4D9187EAB}" type="datetime2">
              <a:rPr lang="en-US" smtClean="0"/>
              <a:t>2015年 4月 14日 火曜日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72B2-CA5C-437D-87D0-8081271A9E4B}" type="datetime2">
              <a:rPr lang="en-US" smtClean="0"/>
              <a:t>2015年 4月 14日 火曜日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D4847-11EF-4466-A8AD-85CDB7B49118}" type="datetime2">
              <a:rPr lang="en-US" smtClean="0"/>
              <a:t>2015年 4月 14日 火曜日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8457A-3AB9-4880-8A0C-9F8524491207}" type="datetime2">
              <a:rPr lang="en-US" smtClean="0"/>
              <a:t>2015年 4月 14日 火曜日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976D3-5B7F-4300-ABED-C91F1B2AE209}" type="datetime2">
              <a:rPr lang="en-US" smtClean="0"/>
              <a:t>2015年 4月 14日 火曜日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プレースホルダーまでドラッグするかアイコンをクリックして図を追加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C1E59-17DD-41CE-97CA-624A472382D4}" type="datetime2">
              <a:rPr lang="en-US" smtClean="0"/>
              <a:t>2015年 4月 14日 火曜日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A80CB818-7379-467D-8E76-EF9D9074A26C}" type="datetime2">
              <a:rPr lang="en-US" smtClean="0"/>
              <a:t>2015年 4月 14日 火曜日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kumimoji="1"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kumimoji="1"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kumimoji="1"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kumimoji="1"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kumimoji="1"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kumimoji="1"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ja-JP" dirty="0" smtClean="0"/>
              <a:t>Maclean </a:t>
            </a:r>
            <a:r>
              <a:rPr kumimoji="1" lang="ja-JP" altLang="en-US" dirty="0" smtClean="0"/>
              <a:t>ゼミ　レジュメ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en-US" altLang="ja-JP" dirty="0" smtClean="0"/>
          </a:p>
          <a:p>
            <a:r>
              <a:rPr kumimoji="1" lang="ja-JP" altLang="en-US" dirty="0" smtClean="0"/>
              <a:t>大澤</a:t>
            </a:r>
            <a:r>
              <a:rPr lang="ja-JP" altLang="en-US" dirty="0" smtClean="0"/>
              <a:t>担当分</a:t>
            </a:r>
            <a:r>
              <a:rPr lang="en-US" altLang="ja-JP" dirty="0" smtClean="0"/>
              <a:t>(pp.129〜pp.135)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30285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iras_cirru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236" y="878075"/>
            <a:ext cx="4644509" cy="5048930"/>
          </a:xfrm>
          <a:prstGeom prst="rect">
            <a:avLst/>
          </a:prstGeom>
        </p:spPr>
      </p:pic>
      <p:sp>
        <p:nvSpPr>
          <p:cNvPr id="3" name="テキスト ボックス 2"/>
          <p:cNvSpPr txBox="1"/>
          <p:nvPr/>
        </p:nvSpPr>
        <p:spPr>
          <a:xfrm>
            <a:off x="3558831" y="6181377"/>
            <a:ext cx="18906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Interstellar cirrus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14532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4.1.5</a:t>
            </a:r>
            <a:r>
              <a:rPr kumimoji="1" lang="ja-JP" altLang="en-US" dirty="0" smtClean="0"/>
              <a:t> </a:t>
            </a:r>
            <a:r>
              <a:rPr kumimoji="1" lang="en-US" altLang="ja-JP" dirty="0" smtClean="0"/>
              <a:t> HDF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 smtClean="0"/>
              <a:t>HDF(Hubble deep field)</a:t>
            </a:r>
          </a:p>
          <a:p>
            <a:pPr marL="0" indent="0">
              <a:buNone/>
            </a:pPr>
            <a:r>
              <a:rPr lang="en-US" altLang="ja-JP" dirty="0"/>
              <a:t> </a:t>
            </a:r>
            <a:r>
              <a:rPr lang="en-US" altLang="ja-JP" dirty="0" smtClean="0"/>
              <a:t>    </a:t>
            </a:r>
            <a:r>
              <a:rPr lang="ja-JP" altLang="en-US" dirty="0" smtClean="0"/>
              <a:t>・空の非常に狭い部分</a:t>
            </a:r>
            <a:r>
              <a:rPr lang="en-US" altLang="ja-JP" dirty="0" smtClean="0"/>
              <a:t>(</a:t>
            </a:r>
            <a:r>
              <a:rPr lang="ja-JP" altLang="en-US" dirty="0" smtClean="0"/>
              <a:t>北斗七星付近</a:t>
            </a:r>
            <a:r>
              <a:rPr lang="en-US" altLang="ja-JP" dirty="0" smtClean="0"/>
              <a:t>)</a:t>
            </a:r>
            <a:r>
              <a:rPr lang="ja-JP" altLang="en-US" dirty="0" smtClean="0"/>
              <a:t>を、非常に長い時間</a:t>
            </a:r>
            <a:endParaRPr lang="en-US" altLang="ja-JP" dirty="0" smtClean="0"/>
          </a:p>
          <a:p>
            <a:pPr marL="0" indent="0">
              <a:buNone/>
            </a:pPr>
            <a:r>
              <a:rPr kumimoji="1" lang="en-US" altLang="ja-JP" dirty="0"/>
              <a:t> </a:t>
            </a:r>
            <a:r>
              <a:rPr kumimoji="1" lang="en-US" altLang="ja-JP" dirty="0" smtClean="0"/>
              <a:t>    </a:t>
            </a:r>
            <a:r>
              <a:rPr lang="ja-JP" altLang="en-US" dirty="0"/>
              <a:t> </a:t>
            </a:r>
            <a:r>
              <a:rPr lang="ja-JP" altLang="en-US" dirty="0" smtClean="0"/>
              <a:t> </a:t>
            </a:r>
            <a:r>
              <a:rPr kumimoji="1" lang="en-US" altLang="ja-JP" dirty="0" smtClean="0"/>
              <a:t>(10</a:t>
            </a:r>
            <a:r>
              <a:rPr kumimoji="1" lang="ja-JP" altLang="en-US" dirty="0" smtClean="0"/>
              <a:t>日間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サーベイした。</a:t>
            </a:r>
            <a:endParaRPr kumimoji="1" lang="en-US" altLang="ja-JP" dirty="0" smtClean="0"/>
          </a:p>
          <a:p>
            <a:pPr marL="0" indent="0">
              <a:buNone/>
            </a:pPr>
            <a:r>
              <a:rPr lang="en-US" altLang="ja-JP" dirty="0" smtClean="0"/>
              <a:t>     </a:t>
            </a:r>
            <a:r>
              <a:rPr lang="ja-JP" altLang="en-US" dirty="0" smtClean="0"/>
              <a:t>・</a:t>
            </a:r>
            <a:r>
              <a:rPr lang="en-US" altLang="ja-JP" dirty="0" smtClean="0"/>
              <a:t>HST</a:t>
            </a:r>
            <a:r>
              <a:rPr lang="ja-JP" altLang="en-US" dirty="0" smtClean="0"/>
              <a:t>のディレクターが自由裁量時間のほとんどを使って、</a:t>
            </a:r>
            <a:endParaRPr lang="en-US" altLang="ja-JP" dirty="0" smtClean="0"/>
          </a:p>
          <a:p>
            <a:pPr marL="0" indent="0">
              <a:buNone/>
            </a:pPr>
            <a:r>
              <a:rPr kumimoji="1" lang="en-US" altLang="ja-JP" dirty="0"/>
              <a:t> </a:t>
            </a:r>
            <a:r>
              <a:rPr kumimoji="1" lang="en-US" altLang="ja-JP" dirty="0" smtClean="0"/>
              <a:t>    </a:t>
            </a:r>
            <a:r>
              <a:rPr lang="ja-JP" altLang="en-US" dirty="0"/>
              <a:t> </a:t>
            </a:r>
            <a:r>
              <a:rPr lang="ja-JP" altLang="en-US" dirty="0" smtClean="0"/>
              <a:t> </a:t>
            </a:r>
            <a:r>
              <a:rPr kumimoji="1" lang="en-US" altLang="ja-JP" dirty="0" smtClean="0"/>
              <a:t>WFPC2(Wide Field and Planetary Camera 2)</a:t>
            </a:r>
            <a:r>
              <a:rPr kumimoji="1" lang="ja-JP" altLang="en-US" dirty="0" smtClean="0"/>
              <a:t>を搭載し</a:t>
            </a:r>
            <a:endParaRPr kumimoji="1" lang="en-US" altLang="ja-JP" dirty="0" smtClean="0"/>
          </a:p>
          <a:p>
            <a:pPr marL="0" indent="0">
              <a:buNone/>
            </a:pPr>
            <a:r>
              <a:rPr lang="en-US" altLang="ja-JP" dirty="0"/>
              <a:t> </a:t>
            </a:r>
            <a:r>
              <a:rPr lang="en-US" altLang="ja-JP" dirty="0" smtClean="0"/>
              <a:t>    </a:t>
            </a:r>
            <a:r>
              <a:rPr lang="ja-JP" altLang="en-US" dirty="0"/>
              <a:t> </a:t>
            </a:r>
            <a:r>
              <a:rPr lang="ja-JP" altLang="en-US" dirty="0" smtClean="0"/>
              <a:t> て行った。</a:t>
            </a:r>
            <a:endParaRPr lang="en-US" altLang="ja-JP" dirty="0" smtClean="0"/>
          </a:p>
          <a:p>
            <a:r>
              <a:rPr kumimoji="1" lang="ja-JP" altLang="en-US" dirty="0" smtClean="0"/>
              <a:t>観測場所</a:t>
            </a:r>
            <a:endParaRPr kumimoji="1" lang="en-US" altLang="ja-JP" dirty="0" smtClean="0"/>
          </a:p>
          <a:p>
            <a:pPr marL="0" indent="0">
              <a:buNone/>
            </a:pPr>
            <a:r>
              <a:rPr lang="en-US" altLang="ja-JP" dirty="0"/>
              <a:t> </a:t>
            </a:r>
            <a:r>
              <a:rPr lang="en-US" altLang="ja-JP" dirty="0" smtClean="0"/>
              <a:t>    </a:t>
            </a:r>
            <a:r>
              <a:rPr lang="ja-JP" altLang="en-US" dirty="0" smtClean="0"/>
              <a:t>・銀河面から離れており、前景にほとんど星やダストがない</a:t>
            </a:r>
            <a:endParaRPr lang="en-US" altLang="ja-JP" dirty="0" smtClean="0"/>
          </a:p>
          <a:p>
            <a:pPr marL="0" indent="0">
              <a:buNone/>
            </a:pPr>
            <a:r>
              <a:rPr kumimoji="1" lang="en-US" altLang="ja-JP" dirty="0"/>
              <a:t> </a:t>
            </a:r>
            <a:r>
              <a:rPr kumimoji="1" lang="en-US" altLang="ja-JP" dirty="0" smtClean="0"/>
              <a:t>      </a:t>
            </a:r>
            <a:r>
              <a:rPr kumimoji="1" lang="ja-JP" altLang="en-US" dirty="0" smtClean="0"/>
              <a:t>ところ。</a:t>
            </a:r>
            <a:endParaRPr kumimoji="1" lang="en-US" altLang="ja-JP" dirty="0" smtClean="0"/>
          </a:p>
          <a:p>
            <a:pPr marL="0" indent="0">
              <a:buNone/>
            </a:pPr>
            <a:r>
              <a:rPr lang="en-US" altLang="ja-JP" dirty="0"/>
              <a:t> </a:t>
            </a:r>
            <a:r>
              <a:rPr lang="en-US" altLang="ja-JP" dirty="0" smtClean="0"/>
              <a:t>         ← </a:t>
            </a:r>
            <a:r>
              <a:rPr lang="ja-JP" altLang="en-US" dirty="0" smtClean="0"/>
              <a:t>銀河系外宇宙を深く探査するため。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816292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hdf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391998"/>
            <a:ext cx="7001731" cy="6466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6940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4.1.5</a:t>
            </a:r>
            <a:r>
              <a:rPr kumimoji="1" lang="ja-JP" altLang="en-US" dirty="0" smtClean="0"/>
              <a:t>  </a:t>
            </a:r>
            <a:r>
              <a:rPr kumimoji="1" lang="en-US" altLang="ja-JP" dirty="0" smtClean="0"/>
              <a:t>HDF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dirty="0" smtClean="0"/>
              <a:t>フィルター</a:t>
            </a:r>
            <a:endParaRPr kumimoji="1" lang="en-US" altLang="ja-JP" dirty="0" smtClean="0"/>
          </a:p>
          <a:p>
            <a:pPr marL="0" indent="0">
              <a:buNone/>
            </a:pPr>
            <a:r>
              <a:rPr lang="en-US" altLang="ja-JP" dirty="0"/>
              <a:t> </a:t>
            </a:r>
            <a:r>
              <a:rPr lang="en-US" altLang="ja-JP" dirty="0" smtClean="0"/>
              <a:t>   </a:t>
            </a:r>
            <a:r>
              <a:rPr lang="ja-JP" altLang="en-US" dirty="0" smtClean="0"/>
              <a:t>・</a:t>
            </a:r>
            <a:r>
              <a:rPr lang="en-US" altLang="ja-JP" dirty="0" smtClean="0"/>
              <a:t> UV</a:t>
            </a:r>
            <a:r>
              <a:rPr lang="ja-JP" altLang="en-US" dirty="0" smtClean="0"/>
              <a:t>から</a:t>
            </a:r>
            <a:r>
              <a:rPr lang="en-US" altLang="ja-JP" dirty="0" smtClean="0"/>
              <a:t>NIR</a:t>
            </a:r>
            <a:r>
              <a:rPr lang="ja-JP" altLang="en-US" dirty="0" smtClean="0"/>
              <a:t>にまでわたる４枚のフィルター</a:t>
            </a:r>
            <a:endParaRPr lang="en-US" altLang="ja-JP" dirty="0" smtClean="0"/>
          </a:p>
          <a:p>
            <a:pPr marL="0" indent="0">
              <a:buNone/>
            </a:pPr>
            <a:r>
              <a:rPr kumimoji="1" lang="en-US" altLang="ja-JP" dirty="0"/>
              <a:t> </a:t>
            </a:r>
            <a:r>
              <a:rPr kumimoji="1" lang="en-US" altLang="ja-JP" dirty="0" smtClean="0"/>
              <a:t>      F300W, F450W, F606W, F814W</a:t>
            </a:r>
            <a:r>
              <a:rPr kumimoji="1" lang="ja-JP" altLang="en-US" dirty="0" smtClean="0"/>
              <a:t>　を搭載。</a:t>
            </a:r>
            <a:endParaRPr kumimoji="1" lang="en-US" altLang="ja-JP" dirty="0" smtClean="0"/>
          </a:p>
          <a:p>
            <a:pPr marL="0" indent="0">
              <a:buNone/>
            </a:pPr>
            <a:r>
              <a:rPr lang="en-US" altLang="ja-JP" dirty="0"/>
              <a:t> </a:t>
            </a:r>
            <a:r>
              <a:rPr lang="en-US" altLang="ja-JP" dirty="0" smtClean="0"/>
              <a:t>    </a:t>
            </a:r>
            <a:r>
              <a:rPr lang="ja-JP" altLang="en-US" dirty="0" smtClean="0"/>
              <a:t>・</a:t>
            </a:r>
            <a:r>
              <a:rPr lang="en-US" altLang="ja-JP" dirty="0" smtClean="0"/>
              <a:t>F300W</a:t>
            </a:r>
            <a:r>
              <a:rPr lang="ja-JP" altLang="en-US" dirty="0" smtClean="0"/>
              <a:t>には</a:t>
            </a:r>
            <a:r>
              <a:rPr lang="en-US" altLang="ja-JP" dirty="0" smtClean="0"/>
              <a:t>50</a:t>
            </a:r>
            <a:r>
              <a:rPr lang="ja-JP" altLang="en-US" dirty="0" smtClean="0"/>
              <a:t>時間、それ以外には</a:t>
            </a:r>
            <a:r>
              <a:rPr lang="en-US" altLang="ja-JP" dirty="0" smtClean="0"/>
              <a:t>35</a:t>
            </a:r>
            <a:r>
              <a:rPr lang="ja-JP" altLang="en-US" dirty="0" smtClean="0"/>
              <a:t>時間費やした。</a:t>
            </a:r>
            <a:endParaRPr lang="en-US" altLang="ja-JP" dirty="0" smtClean="0"/>
          </a:p>
          <a:p>
            <a:pPr marL="0" indent="0">
              <a:buNone/>
            </a:pPr>
            <a:endParaRPr lang="en-US" altLang="ja-JP" dirty="0" smtClean="0"/>
          </a:p>
          <a:p>
            <a:r>
              <a:rPr kumimoji="1" lang="ja-JP" altLang="en-US" dirty="0" smtClean="0"/>
              <a:t>タイムトンネルとしての</a:t>
            </a:r>
            <a:r>
              <a:rPr kumimoji="1" lang="en-US" altLang="ja-JP" dirty="0" smtClean="0"/>
              <a:t>HDF</a:t>
            </a:r>
          </a:p>
          <a:p>
            <a:pPr marL="0" indent="0">
              <a:buNone/>
            </a:pPr>
            <a:r>
              <a:rPr lang="en-US" altLang="ja-JP" dirty="0"/>
              <a:t> </a:t>
            </a:r>
            <a:r>
              <a:rPr lang="en-US" altLang="ja-JP" dirty="0" smtClean="0"/>
              <a:t>    </a:t>
            </a:r>
            <a:r>
              <a:rPr lang="ja-JP" altLang="en-US" dirty="0" smtClean="0"/>
              <a:t>・検出された銀河は比較的近くのものからかなり遠くのもの</a:t>
            </a:r>
            <a:endParaRPr lang="en-US" altLang="ja-JP" dirty="0" smtClean="0"/>
          </a:p>
          <a:p>
            <a:pPr marL="0" indent="0">
              <a:buNone/>
            </a:pPr>
            <a:r>
              <a:rPr kumimoji="1" lang="en-US" altLang="ja-JP" dirty="0"/>
              <a:t> </a:t>
            </a:r>
            <a:r>
              <a:rPr kumimoji="1" lang="en-US" altLang="ja-JP" dirty="0" smtClean="0"/>
              <a:t>      </a:t>
            </a:r>
            <a:r>
              <a:rPr kumimoji="1" lang="ja-JP" altLang="en-US" dirty="0" smtClean="0"/>
              <a:t>まで含まれる。</a:t>
            </a:r>
            <a:endParaRPr kumimoji="1" lang="en-US" altLang="ja-JP" dirty="0" smtClean="0"/>
          </a:p>
          <a:p>
            <a:pPr marL="0" indent="0">
              <a:buNone/>
            </a:pPr>
            <a:r>
              <a:rPr lang="en-US" altLang="ja-JP" dirty="0"/>
              <a:t> </a:t>
            </a:r>
            <a:r>
              <a:rPr lang="en-US" altLang="ja-JP" dirty="0" smtClean="0"/>
              <a:t>         →</a:t>
            </a:r>
            <a:r>
              <a:rPr lang="en-US" altLang="en-US" dirty="0"/>
              <a:t> </a:t>
            </a:r>
            <a:r>
              <a:rPr lang="ja-JP" altLang="en-US" dirty="0" smtClean="0"/>
              <a:t>遠くの銀河は光が発せられた当時の姿を見ている。</a:t>
            </a:r>
            <a:endParaRPr lang="en-US" altLang="ja-JP" dirty="0" smtClean="0"/>
          </a:p>
          <a:p>
            <a:pPr marL="0" indent="0">
              <a:buNone/>
            </a:pP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4731377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4.1.6  AO</a:t>
            </a:r>
            <a:r>
              <a:rPr kumimoji="1" lang="ja-JP" altLang="en-US" dirty="0" smtClean="0"/>
              <a:t> 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 smtClean="0"/>
              <a:t>AO(</a:t>
            </a:r>
            <a:r>
              <a:rPr kumimoji="1" lang="ja-JP" altLang="en-US" dirty="0" smtClean="0"/>
              <a:t>補償光学</a:t>
            </a:r>
            <a:r>
              <a:rPr kumimoji="1" lang="en-US" altLang="ja-JP" dirty="0" smtClean="0"/>
              <a:t>)</a:t>
            </a:r>
          </a:p>
          <a:p>
            <a:pPr marL="0" indent="0">
              <a:buNone/>
            </a:pPr>
            <a:r>
              <a:rPr lang="ja-JP" altLang="ja-JP" dirty="0" smtClean="0"/>
              <a:t>　</a:t>
            </a:r>
            <a:r>
              <a:rPr lang="ja-JP" altLang="en-US" dirty="0" smtClean="0"/>
              <a:t>　・大気のゆらぎを抑えて、地上の大型望遠鏡に宇宙望遠鏡</a:t>
            </a:r>
            <a:endParaRPr lang="en-US" altLang="ja-JP" dirty="0" smtClean="0"/>
          </a:p>
          <a:p>
            <a:pPr marL="0" indent="0">
              <a:buNone/>
            </a:pPr>
            <a:r>
              <a:rPr kumimoji="1" lang="ja-JP" altLang="ja-JP" dirty="0"/>
              <a:t>　</a:t>
            </a:r>
            <a:r>
              <a:rPr kumimoji="1" lang="ja-JP" altLang="en-US" dirty="0" smtClean="0"/>
              <a:t>　</a:t>
            </a:r>
            <a:r>
              <a:rPr kumimoji="1" lang="en-US" altLang="ja-JP" dirty="0" smtClean="0"/>
              <a:t>  </a:t>
            </a:r>
            <a:r>
              <a:rPr kumimoji="1" lang="ja-JP" altLang="en-US" dirty="0" smtClean="0"/>
              <a:t>に劣らぬ性能を引き出す。</a:t>
            </a:r>
            <a:endParaRPr kumimoji="1" lang="en-US" altLang="ja-JP" dirty="0" smtClean="0"/>
          </a:p>
          <a:p>
            <a:pPr marL="0" indent="0">
              <a:buNone/>
            </a:pPr>
            <a:r>
              <a:rPr lang="ja-JP" altLang="ja-JP" dirty="0"/>
              <a:t>　</a:t>
            </a:r>
            <a:r>
              <a:rPr lang="ja-JP" altLang="en-US" dirty="0" smtClean="0"/>
              <a:t>　　　</a:t>
            </a:r>
            <a:r>
              <a:rPr lang="en-US" altLang="ja-JP" dirty="0" smtClean="0"/>
              <a:t>←</a:t>
            </a:r>
            <a:r>
              <a:rPr lang="ja-JP" altLang="en-US" dirty="0" smtClean="0"/>
              <a:t> 角分解能</a:t>
            </a:r>
            <a:r>
              <a:rPr lang="en-US" altLang="ja-JP" dirty="0" smtClean="0"/>
              <a:t> </a:t>
            </a:r>
            <a:r>
              <a:rPr lang="en-US" altLang="ja-JP" dirty="0" err="1" smtClean="0"/>
              <a:t>λ</a:t>
            </a:r>
            <a:r>
              <a:rPr lang="en-US" altLang="ja-JP" dirty="0" smtClean="0"/>
              <a:t>/D (ex. HST : D=2.4m, Keck : D=9.6m)</a:t>
            </a:r>
          </a:p>
          <a:p>
            <a:pPr marL="0" indent="0">
              <a:buNone/>
            </a:pPr>
            <a:endParaRPr lang="en-US" altLang="ja-JP" dirty="0" smtClean="0"/>
          </a:p>
          <a:p>
            <a:pPr marL="0" indent="0">
              <a:buNone/>
            </a:pPr>
            <a:r>
              <a:rPr kumimoji="1" lang="ja-JP" altLang="ja-JP" dirty="0"/>
              <a:t>　</a:t>
            </a:r>
            <a:r>
              <a:rPr kumimoji="1" lang="ja-JP" altLang="en-US" dirty="0" smtClean="0"/>
              <a:t>　</a:t>
            </a:r>
            <a:r>
              <a:rPr lang="ja-JP" altLang="en-US" dirty="0" smtClean="0"/>
              <a:t>・</a:t>
            </a:r>
            <a:r>
              <a:rPr kumimoji="1" lang="en-US" altLang="ja-JP" dirty="0" smtClean="0"/>
              <a:t>NIR</a:t>
            </a:r>
            <a:r>
              <a:rPr kumimoji="1" lang="ja-JP" altLang="en-US" dirty="0" smtClean="0"/>
              <a:t>の地上大型望遠鏡の</a:t>
            </a:r>
            <a:r>
              <a:rPr kumimoji="1" lang="en-US" altLang="ja-JP" dirty="0" smtClean="0"/>
              <a:t>AO</a:t>
            </a:r>
            <a:r>
              <a:rPr kumimoji="1" lang="ja-JP" altLang="en-US" dirty="0" smtClean="0"/>
              <a:t>データは広範囲な研究分野</a:t>
            </a:r>
            <a:endParaRPr kumimoji="1" lang="en-US" altLang="ja-JP" dirty="0" smtClean="0"/>
          </a:p>
          <a:p>
            <a:pPr marL="0" indent="0">
              <a:buNone/>
            </a:pPr>
            <a:r>
              <a:rPr lang="ja-JP" altLang="ja-JP" dirty="0"/>
              <a:t>　</a:t>
            </a:r>
            <a:r>
              <a:rPr lang="ja-JP" altLang="en-US" dirty="0" smtClean="0"/>
              <a:t>　</a:t>
            </a:r>
            <a:r>
              <a:rPr lang="en-US" altLang="ja-JP" dirty="0" smtClean="0"/>
              <a:t>  </a:t>
            </a:r>
            <a:r>
              <a:rPr lang="ja-JP" altLang="en-US" dirty="0" smtClean="0"/>
              <a:t>に大きな影響を与えた。</a:t>
            </a:r>
            <a:endParaRPr lang="en-US" altLang="ja-JP" dirty="0" smtClean="0"/>
          </a:p>
          <a:p>
            <a:pPr marL="0" indent="0">
              <a:buNone/>
            </a:pPr>
            <a:r>
              <a:rPr kumimoji="1" lang="ja-JP" altLang="ja-JP" dirty="0"/>
              <a:t>　</a:t>
            </a:r>
            <a:r>
              <a:rPr kumimoji="1" lang="ja-JP" altLang="en-US" dirty="0" smtClean="0"/>
              <a:t>　　　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637238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ja-JP" dirty="0" smtClean="0"/>
              <a:t>4.1.6</a:t>
            </a:r>
            <a:r>
              <a:rPr kumimoji="1" lang="ja-JP" altLang="en-US" dirty="0" smtClean="0"/>
              <a:t>  銀河系中心における</a:t>
            </a:r>
            <a:r>
              <a:rPr kumimoji="1" lang="en-US" altLang="ja-JP" dirty="0" smtClean="0"/>
              <a:t>AO</a:t>
            </a:r>
            <a:r>
              <a:rPr kumimoji="1" lang="ja-JP" altLang="en-US" dirty="0" smtClean="0"/>
              <a:t>のデータ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 smtClean="0"/>
              <a:t>Andrea</a:t>
            </a:r>
            <a:r>
              <a:rPr kumimoji="1" lang="ja-JP" altLang="en-US" dirty="0" smtClean="0"/>
              <a:t> と　</a:t>
            </a:r>
            <a:r>
              <a:rPr kumimoji="1" lang="en-US" altLang="ja-JP" dirty="0" err="1" smtClean="0"/>
              <a:t>Reinhard</a:t>
            </a:r>
            <a:r>
              <a:rPr kumimoji="1" lang="en-US" altLang="ja-JP" dirty="0" smtClean="0"/>
              <a:t> </a:t>
            </a:r>
            <a:r>
              <a:rPr kumimoji="1" lang="ja-JP" altLang="en-US" dirty="0" smtClean="0"/>
              <a:t>による研究</a:t>
            </a:r>
            <a:endParaRPr kumimoji="1" lang="en-US" altLang="ja-JP" dirty="0" smtClean="0"/>
          </a:p>
          <a:p>
            <a:pPr marL="0" indent="0">
              <a:buNone/>
            </a:pPr>
            <a:r>
              <a:rPr lang="ja-JP" altLang="ja-JP" dirty="0" smtClean="0"/>
              <a:t>　</a:t>
            </a:r>
            <a:r>
              <a:rPr lang="ja-JP" altLang="en-US" dirty="0" smtClean="0"/>
              <a:t>　・</a:t>
            </a:r>
            <a:r>
              <a:rPr lang="en-US" altLang="ja-JP" dirty="0" smtClean="0"/>
              <a:t>Andrea</a:t>
            </a:r>
            <a:r>
              <a:rPr lang="ja-JP" altLang="en-US" dirty="0" smtClean="0"/>
              <a:t>と</a:t>
            </a:r>
            <a:r>
              <a:rPr lang="en-US" altLang="ja-JP" dirty="0" err="1" smtClean="0"/>
              <a:t>Reinhard</a:t>
            </a:r>
            <a:r>
              <a:rPr lang="ja-JP" altLang="en-US" dirty="0" smtClean="0"/>
              <a:t>はそれぞれ別個に</a:t>
            </a:r>
            <a:endParaRPr kumimoji="1" lang="en-US" altLang="ja-JP" dirty="0" smtClean="0"/>
          </a:p>
          <a:p>
            <a:pPr marL="0" indent="0">
              <a:buNone/>
            </a:pPr>
            <a:r>
              <a:rPr lang="ja-JP" altLang="ja-JP" dirty="0" smtClean="0"/>
              <a:t>　</a:t>
            </a:r>
            <a:r>
              <a:rPr lang="ja-JP" altLang="en-US" dirty="0" smtClean="0"/>
              <a:t>　　　</a:t>
            </a:r>
            <a:r>
              <a:rPr lang="en-US" altLang="ja-JP" dirty="0" smtClean="0"/>
              <a:t>Andrea </a:t>
            </a:r>
            <a:r>
              <a:rPr lang="en-US" altLang="ja-JP" dirty="0" err="1" smtClean="0"/>
              <a:t>Ghez</a:t>
            </a:r>
            <a:r>
              <a:rPr lang="en-US" altLang="ja-JP" dirty="0" smtClean="0"/>
              <a:t> : Keck</a:t>
            </a:r>
            <a:r>
              <a:rPr lang="ja-JP" altLang="en-US" dirty="0" smtClean="0"/>
              <a:t>望遠鏡に</a:t>
            </a:r>
            <a:r>
              <a:rPr lang="en-US" altLang="ja-JP" dirty="0" smtClean="0"/>
              <a:t>AO</a:t>
            </a:r>
            <a:r>
              <a:rPr lang="ja-JP" altLang="en-US" dirty="0" smtClean="0"/>
              <a:t>を搭載</a:t>
            </a:r>
            <a:endParaRPr lang="en-US" altLang="ja-JP" dirty="0" smtClean="0"/>
          </a:p>
          <a:p>
            <a:pPr marL="0" indent="0">
              <a:buNone/>
            </a:pPr>
            <a:r>
              <a:rPr kumimoji="1" lang="ja-JP" altLang="ja-JP" dirty="0"/>
              <a:t>　</a:t>
            </a:r>
            <a:r>
              <a:rPr kumimoji="1" lang="ja-JP" altLang="en-US" dirty="0" smtClean="0"/>
              <a:t>　　　</a:t>
            </a:r>
            <a:r>
              <a:rPr kumimoji="1" lang="en-US" altLang="ja-JP" dirty="0" err="1" smtClean="0"/>
              <a:t>Reinhard</a:t>
            </a:r>
            <a:r>
              <a:rPr kumimoji="1" lang="en-US" altLang="ja-JP" dirty="0" smtClean="0"/>
              <a:t> </a:t>
            </a:r>
            <a:r>
              <a:rPr kumimoji="1" lang="en-US" altLang="ja-JP" dirty="0" err="1" smtClean="0"/>
              <a:t>Genzel</a:t>
            </a:r>
            <a:r>
              <a:rPr kumimoji="1" lang="en-US" altLang="ja-JP" dirty="0" smtClean="0"/>
              <a:t> : ESO/VLT </a:t>
            </a:r>
            <a:r>
              <a:rPr kumimoji="1" lang="ja-JP" altLang="en-US" dirty="0" smtClean="0"/>
              <a:t>天文台で</a:t>
            </a:r>
            <a:r>
              <a:rPr kumimoji="1" lang="en-US" altLang="ja-JP" dirty="0" smtClean="0"/>
              <a:t>AO</a:t>
            </a:r>
            <a:r>
              <a:rPr kumimoji="1" lang="ja-JP" altLang="en-US" dirty="0" smtClean="0"/>
              <a:t>を搭載</a:t>
            </a:r>
            <a:endParaRPr kumimoji="1" lang="en-US" altLang="ja-JP" dirty="0" smtClean="0"/>
          </a:p>
          <a:p>
            <a:pPr marL="0" indent="0">
              <a:buNone/>
            </a:pPr>
            <a:r>
              <a:rPr lang="ja-JP" altLang="ja-JP" dirty="0"/>
              <a:t>　</a:t>
            </a:r>
            <a:r>
              <a:rPr lang="ja-JP" altLang="en-US" dirty="0" smtClean="0"/>
              <a:t>　・</a:t>
            </a:r>
            <a:r>
              <a:rPr lang="en-US" altLang="ja-JP" dirty="0" smtClean="0"/>
              <a:t>NIR</a:t>
            </a:r>
            <a:r>
              <a:rPr lang="ja-JP" altLang="en-US" dirty="0" smtClean="0"/>
              <a:t>では星間塵による減光が小さいことから、</a:t>
            </a:r>
            <a:r>
              <a:rPr lang="en-US" altLang="ja-JP" dirty="0" smtClean="0"/>
              <a:t>NIR</a:t>
            </a:r>
            <a:r>
              <a:rPr lang="ja-JP" altLang="en-US" dirty="0" smtClean="0"/>
              <a:t>で銀河</a:t>
            </a:r>
            <a:endParaRPr lang="en-US" altLang="ja-JP" dirty="0" smtClean="0"/>
          </a:p>
          <a:p>
            <a:pPr marL="0" indent="0">
              <a:buNone/>
            </a:pPr>
            <a:r>
              <a:rPr kumimoji="1" lang="ja-JP" altLang="ja-JP" dirty="0"/>
              <a:t>　</a:t>
            </a:r>
            <a:r>
              <a:rPr kumimoji="1" lang="ja-JP" altLang="en-US" dirty="0" smtClean="0"/>
              <a:t>　</a:t>
            </a:r>
            <a:r>
              <a:rPr kumimoji="1" lang="en-US" altLang="ja-JP" dirty="0" smtClean="0"/>
              <a:t>  </a:t>
            </a:r>
            <a:r>
              <a:rPr lang="ja-JP" altLang="en-US" dirty="0" smtClean="0"/>
              <a:t>系</a:t>
            </a:r>
            <a:r>
              <a:rPr kumimoji="1" lang="ja-JP" altLang="en-US" dirty="0" smtClean="0"/>
              <a:t>中心を撮像。</a:t>
            </a:r>
            <a:endParaRPr kumimoji="1" lang="en-US" altLang="ja-JP" dirty="0" smtClean="0"/>
          </a:p>
          <a:p>
            <a:pPr marL="0" indent="0">
              <a:buNone/>
            </a:pPr>
            <a:r>
              <a:rPr kumimoji="1" lang="ja-JP" altLang="en-US" dirty="0" smtClean="0"/>
              <a:t>　　・</a:t>
            </a:r>
            <a:r>
              <a:rPr kumimoji="1" lang="en-US" altLang="ja-JP" dirty="0" smtClean="0"/>
              <a:t>AO(</a:t>
            </a:r>
            <a:r>
              <a:rPr kumimoji="1" lang="ja-JP" altLang="en-US" dirty="0" smtClean="0"/>
              <a:t>大気ゆらぎの低減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　＋　大口径望遠鏡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高分解能</a:t>
            </a:r>
            <a:r>
              <a:rPr kumimoji="1" lang="en-US" altLang="ja-JP" dirty="0" smtClean="0"/>
              <a:t>)</a:t>
            </a:r>
          </a:p>
          <a:p>
            <a:pPr marL="0" indent="0">
              <a:buNone/>
            </a:pPr>
            <a:r>
              <a:rPr lang="ja-JP" altLang="ja-JP" dirty="0"/>
              <a:t>　</a:t>
            </a:r>
            <a:r>
              <a:rPr lang="ja-JP" altLang="en-US" dirty="0" smtClean="0"/>
              <a:t>　　</a:t>
            </a:r>
            <a:r>
              <a:rPr lang="en-US" altLang="ja-JP" dirty="0" smtClean="0"/>
              <a:t>   → </a:t>
            </a:r>
            <a:r>
              <a:rPr lang="ja-JP" altLang="en-US" dirty="0" smtClean="0"/>
              <a:t>銀河中心の太陽系の</a:t>
            </a:r>
            <a:r>
              <a:rPr lang="en-US" altLang="ja-JP" dirty="0" smtClean="0"/>
              <a:t>5</a:t>
            </a:r>
            <a:r>
              <a:rPr lang="ja-JP" altLang="en-US" dirty="0" smtClean="0"/>
              <a:t>倍程度のエリアを分解！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491816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ja-JP" dirty="0" smtClean="0"/>
              <a:t>4.1.6</a:t>
            </a:r>
            <a:r>
              <a:rPr kumimoji="1" lang="ja-JP" altLang="en-US" dirty="0" smtClean="0"/>
              <a:t>  銀河系中心における</a:t>
            </a:r>
            <a:r>
              <a:rPr kumimoji="1" lang="en-US" altLang="ja-JP" dirty="0" smtClean="0"/>
              <a:t>AO</a:t>
            </a:r>
            <a:r>
              <a:rPr kumimoji="1" lang="ja-JP" altLang="en-US" dirty="0" smtClean="0"/>
              <a:t>のデータ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dirty="0" smtClean="0"/>
              <a:t>結果</a:t>
            </a:r>
            <a:endParaRPr kumimoji="1" lang="en-US" altLang="ja-JP" dirty="0" smtClean="0"/>
          </a:p>
          <a:p>
            <a:pPr marL="0" indent="0">
              <a:buNone/>
            </a:pPr>
            <a:r>
              <a:rPr lang="ja-JP" altLang="ja-JP" dirty="0"/>
              <a:t>　</a:t>
            </a:r>
            <a:r>
              <a:rPr lang="ja-JP" altLang="en-US" dirty="0" smtClean="0"/>
              <a:t>　・幾何学的な中心のような明るい天体は存在しない。</a:t>
            </a:r>
            <a:endParaRPr lang="en-US" altLang="ja-JP" dirty="0" smtClean="0"/>
          </a:p>
          <a:p>
            <a:pPr marL="0" indent="0">
              <a:buNone/>
            </a:pPr>
            <a:r>
              <a:rPr kumimoji="1" lang="ja-JP" altLang="ja-JP" dirty="0"/>
              <a:t>　</a:t>
            </a:r>
            <a:r>
              <a:rPr kumimoji="1" lang="ja-JP" altLang="en-US" dirty="0" smtClean="0"/>
              <a:t>　・</a:t>
            </a:r>
            <a:r>
              <a:rPr kumimoji="1" lang="en-US" altLang="ja-JP" dirty="0" err="1" smtClean="0"/>
              <a:t>Sgr</a:t>
            </a:r>
            <a:r>
              <a:rPr kumimoji="1" lang="en-US" altLang="ja-JP" dirty="0" smtClean="0"/>
              <a:t> A*</a:t>
            </a:r>
            <a:r>
              <a:rPr kumimoji="1" lang="ja-JP" altLang="en-US" dirty="0" smtClean="0"/>
              <a:t>という点源のような電波源を発見。</a:t>
            </a:r>
            <a:endParaRPr kumimoji="1" lang="en-US" altLang="ja-JP" dirty="0" smtClean="0"/>
          </a:p>
          <a:p>
            <a:pPr marL="0" indent="0">
              <a:buNone/>
            </a:pPr>
            <a:r>
              <a:rPr lang="ja-JP" altLang="ja-JP" dirty="0"/>
              <a:t>　</a:t>
            </a:r>
            <a:r>
              <a:rPr lang="ja-JP" altLang="en-US" dirty="0" smtClean="0"/>
              <a:t>　・</a:t>
            </a:r>
            <a:r>
              <a:rPr lang="en-US" altLang="ja-JP" dirty="0" smtClean="0"/>
              <a:t>tight</a:t>
            </a:r>
            <a:r>
              <a:rPr lang="ja-JP" altLang="en-US" dirty="0" smtClean="0"/>
              <a:t>な軌道をもち、速く運動する星を</a:t>
            </a:r>
            <a:r>
              <a:rPr lang="en-US" altLang="ja-JP" dirty="0" err="1" smtClean="0"/>
              <a:t>Sgr</a:t>
            </a:r>
            <a:r>
              <a:rPr lang="en-US" altLang="ja-JP" dirty="0" smtClean="0"/>
              <a:t> A*</a:t>
            </a:r>
            <a:r>
              <a:rPr lang="ja-JP" altLang="en-US" dirty="0" smtClean="0"/>
              <a:t>の周囲に数多</a:t>
            </a:r>
            <a:endParaRPr lang="en-US" altLang="ja-JP" dirty="0" smtClean="0"/>
          </a:p>
          <a:p>
            <a:pPr marL="0" indent="0">
              <a:buNone/>
            </a:pPr>
            <a:r>
              <a:rPr kumimoji="1" lang="ja-JP" altLang="ja-JP" dirty="0"/>
              <a:t>　</a:t>
            </a:r>
            <a:r>
              <a:rPr kumimoji="1" lang="ja-JP" altLang="en-US" dirty="0" smtClean="0"/>
              <a:t>　　く発見。</a:t>
            </a:r>
            <a:endParaRPr kumimoji="1" lang="en-US" altLang="ja-JP" dirty="0" smtClean="0"/>
          </a:p>
          <a:p>
            <a:pPr marL="0" indent="0">
              <a:buNone/>
            </a:pPr>
            <a:r>
              <a:rPr lang="ja-JP" altLang="ja-JP" dirty="0"/>
              <a:t>　</a:t>
            </a:r>
            <a:r>
              <a:rPr lang="ja-JP" altLang="en-US" dirty="0" smtClean="0"/>
              <a:t>　　　</a:t>
            </a:r>
            <a:r>
              <a:rPr lang="en-US" altLang="ja-JP" dirty="0" smtClean="0"/>
              <a:t>→ </a:t>
            </a:r>
            <a:r>
              <a:rPr lang="ja-JP" altLang="en-US" dirty="0" smtClean="0"/>
              <a:t>古典的に質量を計算すると、</a:t>
            </a:r>
            <a:r>
              <a:rPr lang="en-US" altLang="ja-JP" dirty="0" smtClean="0"/>
              <a:t>400</a:t>
            </a:r>
            <a:r>
              <a:rPr lang="ja-JP" altLang="en-US" dirty="0" smtClean="0"/>
              <a:t>万</a:t>
            </a:r>
            <a:r>
              <a:rPr lang="en-US" altLang="ja-JP" dirty="0" err="1" smtClean="0"/>
              <a:t>Msun</a:t>
            </a:r>
            <a:r>
              <a:rPr lang="ja-JP" altLang="en-US" dirty="0" smtClean="0"/>
              <a:t>でかなり</a:t>
            </a:r>
            <a:endParaRPr lang="en-US" altLang="ja-JP" dirty="0" smtClean="0"/>
          </a:p>
          <a:p>
            <a:pPr marL="0" indent="0">
              <a:buNone/>
            </a:pPr>
            <a:r>
              <a:rPr kumimoji="1" lang="ja-JP" altLang="ja-JP" dirty="0"/>
              <a:t>　</a:t>
            </a:r>
            <a:r>
              <a:rPr kumimoji="1" lang="ja-JP" altLang="en-US" dirty="0" smtClean="0"/>
              <a:t>　　　　　暗いが、時折変光</a:t>
            </a:r>
            <a:endParaRPr kumimoji="1" lang="en-US" altLang="ja-JP" dirty="0" smtClean="0"/>
          </a:p>
          <a:p>
            <a:pPr marL="0" indent="0">
              <a:buNone/>
            </a:pPr>
            <a:r>
              <a:rPr lang="ja-JP" altLang="ja-JP" dirty="0"/>
              <a:t>　</a:t>
            </a:r>
            <a:r>
              <a:rPr lang="ja-JP" altLang="en-US" dirty="0" smtClean="0"/>
              <a:t>　　　　　　　　　　　　　　　　　</a:t>
            </a:r>
            <a:r>
              <a:rPr lang="en-US" altLang="ja-JP" dirty="0" smtClean="0"/>
              <a:t>↓</a:t>
            </a:r>
          </a:p>
          <a:p>
            <a:pPr marL="0" indent="0">
              <a:buNone/>
            </a:pPr>
            <a:r>
              <a:rPr kumimoji="1" lang="ja-JP" altLang="ja-JP" dirty="0"/>
              <a:t>　</a:t>
            </a:r>
            <a:r>
              <a:rPr kumimoji="1" lang="ja-JP" altLang="en-US" dirty="0" smtClean="0"/>
              <a:t>　　　　　銀河系中心には、ブラックホール</a:t>
            </a:r>
            <a:r>
              <a:rPr kumimoji="1" lang="en-US" altLang="ja-JP" dirty="0" smtClean="0"/>
              <a:t>(BH)</a:t>
            </a:r>
            <a:r>
              <a:rPr kumimoji="1" lang="ja-JP" altLang="en-US" dirty="0" smtClean="0"/>
              <a:t>が存在する。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15952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smtClean="0"/>
              <a:t>4.1.7</a:t>
            </a:r>
            <a:r>
              <a:rPr kumimoji="1" lang="ja-JP" altLang="en-US" dirty="0" smtClean="0"/>
              <a:t>  </a:t>
            </a:r>
            <a:r>
              <a:rPr kumimoji="1" lang="en-US" altLang="ja-JP" dirty="0" smtClean="0"/>
              <a:t>Interferometer</a:t>
            </a:r>
            <a:r>
              <a:rPr kumimoji="1" lang="ja-JP" altLang="en-US" dirty="0" smtClean="0"/>
              <a:t> 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dirty="0" smtClean="0"/>
              <a:t>可視光、赤外線での干渉計</a:t>
            </a:r>
            <a:endParaRPr kumimoji="1" lang="en-US" altLang="ja-JP" dirty="0" smtClean="0"/>
          </a:p>
          <a:p>
            <a:pPr marL="0" indent="0">
              <a:buNone/>
            </a:pPr>
            <a:r>
              <a:rPr lang="ja-JP" altLang="ja-JP" dirty="0" smtClean="0"/>
              <a:t>　</a:t>
            </a:r>
            <a:r>
              <a:rPr lang="ja-JP" altLang="en-US" dirty="0" smtClean="0"/>
              <a:t>　・星の直径や連星系の軌道研究に貢献。</a:t>
            </a:r>
            <a:endParaRPr lang="en-US" altLang="ja-JP" dirty="0" smtClean="0"/>
          </a:p>
          <a:p>
            <a:pPr marL="0" indent="0">
              <a:buNone/>
            </a:pPr>
            <a:r>
              <a:rPr kumimoji="1" lang="ja-JP" altLang="ja-JP" dirty="0"/>
              <a:t>　</a:t>
            </a:r>
            <a:r>
              <a:rPr kumimoji="1" lang="ja-JP" altLang="en-US" dirty="0" smtClean="0"/>
              <a:t>　・現在、若い星の周囲の</a:t>
            </a:r>
            <a:r>
              <a:rPr kumimoji="1" lang="en-US" altLang="ja-JP" dirty="0" smtClean="0"/>
              <a:t>pre-planetary</a:t>
            </a:r>
            <a:r>
              <a:rPr kumimoji="1" lang="ja-JP" altLang="en-US" dirty="0" smtClean="0"/>
              <a:t> </a:t>
            </a:r>
            <a:r>
              <a:rPr kumimoji="1" lang="en-US" altLang="ja-JP" dirty="0" smtClean="0"/>
              <a:t>accretion</a:t>
            </a:r>
            <a:r>
              <a:rPr kumimoji="1" lang="ja-JP" altLang="en-US" dirty="0" smtClean="0"/>
              <a:t> </a:t>
            </a:r>
            <a:r>
              <a:rPr kumimoji="1" lang="en-US" altLang="ja-JP" dirty="0" smtClean="0"/>
              <a:t>disks</a:t>
            </a:r>
            <a:r>
              <a:rPr kumimoji="1" lang="ja-JP" altLang="en-US" dirty="0" smtClean="0"/>
              <a:t>の</a:t>
            </a:r>
            <a:endParaRPr kumimoji="1" lang="en-US" altLang="ja-JP" dirty="0" smtClean="0"/>
          </a:p>
          <a:p>
            <a:pPr marL="0" indent="0">
              <a:buNone/>
            </a:pPr>
            <a:r>
              <a:rPr lang="ja-JP" altLang="ja-JP" dirty="0"/>
              <a:t>　</a:t>
            </a:r>
            <a:r>
              <a:rPr lang="ja-JP" altLang="en-US" dirty="0" smtClean="0"/>
              <a:t>　　マッピングや活動銀河内の</a:t>
            </a:r>
            <a:r>
              <a:rPr lang="en-US" altLang="ja-JP" dirty="0" smtClean="0"/>
              <a:t>BH</a:t>
            </a:r>
            <a:r>
              <a:rPr lang="ja-JP" altLang="en-US" dirty="0" smtClean="0"/>
              <a:t>降着円盤の構造探査</a:t>
            </a:r>
            <a:endParaRPr lang="en-US" altLang="ja-JP" dirty="0" smtClean="0"/>
          </a:p>
          <a:p>
            <a:pPr marL="0" indent="0">
              <a:buNone/>
            </a:pPr>
            <a:endParaRPr kumimoji="1" lang="en-US" altLang="ja-JP" dirty="0"/>
          </a:p>
          <a:p>
            <a:r>
              <a:rPr lang="ja-JP" altLang="en-US" dirty="0" smtClean="0"/>
              <a:t>電波での干渉計</a:t>
            </a:r>
            <a:endParaRPr lang="en-US" altLang="ja-JP" dirty="0" smtClean="0"/>
          </a:p>
          <a:p>
            <a:pPr marL="0" indent="0">
              <a:buNone/>
            </a:pPr>
            <a:r>
              <a:rPr kumimoji="1" lang="ja-JP" altLang="ja-JP" dirty="0"/>
              <a:t>　</a:t>
            </a:r>
            <a:r>
              <a:rPr kumimoji="1" lang="ja-JP" altLang="en-US" dirty="0" smtClean="0"/>
              <a:t>　電波の場合歴史は古く、現在多くのアレイが稼働中</a:t>
            </a:r>
            <a:endParaRPr kumimoji="1" lang="en-US" altLang="ja-JP" dirty="0" smtClean="0"/>
          </a:p>
          <a:p>
            <a:pPr marL="0" indent="0">
              <a:buNone/>
            </a:pPr>
            <a:r>
              <a:rPr lang="ja-JP" altLang="ja-JP" dirty="0"/>
              <a:t>　</a:t>
            </a:r>
            <a:r>
              <a:rPr lang="ja-JP" altLang="en-US" dirty="0" smtClean="0"/>
              <a:t>　　</a:t>
            </a:r>
            <a:r>
              <a:rPr lang="en-US" altLang="ja-JP" dirty="0" smtClean="0"/>
              <a:t>ex. VLBI(Very Long Baseline Interferometry)</a:t>
            </a:r>
          </a:p>
          <a:p>
            <a:pPr marL="0" indent="0">
              <a:buNone/>
            </a:pPr>
            <a:r>
              <a:rPr lang="ja-JP" altLang="ja-JP" dirty="0" smtClean="0"/>
              <a:t>　</a:t>
            </a:r>
            <a:r>
              <a:rPr lang="ja-JP" altLang="en-US" dirty="0" smtClean="0"/>
              <a:t>　　</a:t>
            </a:r>
            <a:r>
              <a:rPr lang="en-US" altLang="ja-JP" dirty="0" smtClean="0"/>
              <a:t>→ </a:t>
            </a:r>
            <a:r>
              <a:rPr lang="ja-JP" altLang="en-US" dirty="0" smtClean="0"/>
              <a:t>かなり小さな角分解能が得られる</a:t>
            </a:r>
            <a:r>
              <a:rPr lang="en-US" altLang="ja-JP" dirty="0" smtClean="0"/>
              <a:t> ~ </a:t>
            </a:r>
            <a:r>
              <a:rPr lang="en-US" altLang="ja-JP" dirty="0" err="1" smtClean="0"/>
              <a:t>λ</a:t>
            </a:r>
            <a:r>
              <a:rPr lang="en-US" altLang="ja-JP" dirty="0" smtClean="0"/>
              <a:t>/b (b:</a:t>
            </a:r>
            <a:r>
              <a:rPr lang="ja-JP" altLang="en-US" dirty="0" smtClean="0"/>
              <a:t>基線長</a:t>
            </a:r>
            <a:r>
              <a:rPr lang="en-US" altLang="ja-JP" dirty="0" smtClean="0"/>
              <a:t>)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25071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目次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 smtClean="0"/>
              <a:t>4.1.3  Drift scanning and the Sloan Digital Sky Survey</a:t>
            </a:r>
          </a:p>
          <a:p>
            <a:pPr marL="0" indent="0">
              <a:buNone/>
            </a:pPr>
            <a:r>
              <a:rPr lang="en-US" altLang="ja-JP" dirty="0" smtClean="0"/>
              <a:t>        </a:t>
            </a:r>
            <a:r>
              <a:rPr lang="ja-JP" altLang="en-US" dirty="0" smtClean="0"/>
              <a:t>・</a:t>
            </a:r>
            <a:r>
              <a:rPr lang="en-US" altLang="ja-JP" dirty="0" smtClean="0"/>
              <a:t> drift scanning</a:t>
            </a:r>
          </a:p>
          <a:p>
            <a:pPr marL="0" indent="0">
              <a:buNone/>
            </a:pPr>
            <a:r>
              <a:rPr lang="en-US" altLang="ja-JP" dirty="0"/>
              <a:t> </a:t>
            </a:r>
            <a:r>
              <a:rPr lang="en-US" altLang="ja-JP" dirty="0" smtClean="0"/>
              <a:t>       </a:t>
            </a:r>
            <a:r>
              <a:rPr lang="ja-JP" altLang="en-US" dirty="0" smtClean="0"/>
              <a:t>・</a:t>
            </a:r>
            <a:r>
              <a:rPr lang="en-US" altLang="ja-JP" dirty="0" smtClean="0"/>
              <a:t> SDSS </a:t>
            </a:r>
          </a:p>
          <a:p>
            <a:r>
              <a:rPr kumimoji="1" lang="en-US" altLang="ja-JP" dirty="0" smtClean="0"/>
              <a:t>4.1.4  The Two Micron All Sky Survey</a:t>
            </a:r>
          </a:p>
          <a:p>
            <a:r>
              <a:rPr lang="en-US" altLang="ja-JP" dirty="0" smtClean="0"/>
              <a:t>4.1.5</a:t>
            </a:r>
            <a:r>
              <a:rPr lang="ja-JP" altLang="en-US" dirty="0" smtClean="0"/>
              <a:t>  </a:t>
            </a:r>
            <a:r>
              <a:rPr lang="en-US" altLang="ja-JP" dirty="0" smtClean="0"/>
              <a:t>Deep</a:t>
            </a:r>
            <a:r>
              <a:rPr lang="ja-JP" altLang="en-US" dirty="0" smtClean="0"/>
              <a:t> </a:t>
            </a:r>
            <a:r>
              <a:rPr lang="en-US" altLang="ja-JP" dirty="0" smtClean="0"/>
              <a:t>imaging</a:t>
            </a:r>
            <a:r>
              <a:rPr lang="ja-JP" altLang="en-US" dirty="0" smtClean="0"/>
              <a:t> </a:t>
            </a:r>
            <a:r>
              <a:rPr lang="en-US" altLang="ja-JP" dirty="0" smtClean="0"/>
              <a:t>in</a:t>
            </a:r>
            <a:r>
              <a:rPr lang="ja-JP" altLang="en-US" dirty="0" smtClean="0"/>
              <a:t> </a:t>
            </a:r>
            <a:r>
              <a:rPr lang="en-US" altLang="ja-JP" dirty="0" smtClean="0"/>
              <a:t>selected</a:t>
            </a:r>
            <a:r>
              <a:rPr lang="ja-JP" altLang="en-US" dirty="0" smtClean="0"/>
              <a:t> </a:t>
            </a:r>
            <a:r>
              <a:rPr lang="en-US" altLang="ja-JP" dirty="0" smtClean="0"/>
              <a:t>fields</a:t>
            </a:r>
          </a:p>
          <a:p>
            <a:pPr marL="0" indent="0">
              <a:buNone/>
            </a:pPr>
            <a:r>
              <a:rPr kumimoji="1" lang="ja-JP" altLang="ja-JP" dirty="0"/>
              <a:t> </a:t>
            </a:r>
            <a:r>
              <a:rPr kumimoji="1" lang="ja-JP" altLang="en-US" dirty="0" smtClean="0"/>
              <a:t>      ・</a:t>
            </a:r>
            <a:r>
              <a:rPr kumimoji="1" lang="en-US" altLang="ja-JP" dirty="0" smtClean="0"/>
              <a:t> HDF</a:t>
            </a:r>
          </a:p>
          <a:p>
            <a:r>
              <a:rPr kumimoji="1" lang="en-US" altLang="ja-JP" dirty="0" smtClean="0"/>
              <a:t>4.1.6  Diffraction-limited imaging</a:t>
            </a:r>
          </a:p>
          <a:p>
            <a:pPr marL="0" indent="0">
              <a:buNone/>
            </a:pPr>
            <a:r>
              <a:rPr lang="en-US" altLang="ja-JP" dirty="0"/>
              <a:t> </a:t>
            </a:r>
            <a:r>
              <a:rPr lang="en-US" altLang="ja-JP" dirty="0" smtClean="0"/>
              <a:t>      </a:t>
            </a:r>
            <a:r>
              <a:rPr lang="ja-JP" altLang="en-US" dirty="0" smtClean="0"/>
              <a:t>・</a:t>
            </a:r>
            <a:r>
              <a:rPr lang="en-US" altLang="ja-JP" dirty="0" smtClean="0"/>
              <a:t> AO</a:t>
            </a:r>
          </a:p>
          <a:p>
            <a:pPr marL="0" indent="0">
              <a:buNone/>
            </a:pPr>
            <a:r>
              <a:rPr kumimoji="1" lang="en-US" altLang="ja-JP" dirty="0"/>
              <a:t> </a:t>
            </a:r>
            <a:r>
              <a:rPr kumimoji="1" lang="en-US" altLang="ja-JP" dirty="0" smtClean="0"/>
              <a:t>      </a:t>
            </a:r>
            <a:r>
              <a:rPr kumimoji="1" lang="ja-JP" altLang="en-US" dirty="0" smtClean="0"/>
              <a:t>・</a:t>
            </a:r>
            <a:r>
              <a:rPr kumimoji="1" lang="en-US" altLang="ja-JP" dirty="0" smtClean="0"/>
              <a:t> </a:t>
            </a:r>
            <a:r>
              <a:rPr kumimoji="1" lang="ja-JP" altLang="en-US" dirty="0" smtClean="0"/>
              <a:t>銀河系中心における</a:t>
            </a:r>
            <a:r>
              <a:rPr kumimoji="1" lang="en-US" altLang="ja-JP" dirty="0" smtClean="0"/>
              <a:t>AO</a:t>
            </a:r>
            <a:r>
              <a:rPr kumimoji="1" lang="ja-JP" altLang="en-US" dirty="0" smtClean="0"/>
              <a:t>のデータ</a:t>
            </a:r>
            <a:endParaRPr kumimoji="1" lang="en-US" altLang="ja-JP" dirty="0" smtClean="0"/>
          </a:p>
          <a:p>
            <a:r>
              <a:rPr lang="en-US" altLang="ja-JP" dirty="0" smtClean="0"/>
              <a:t>4.1.7  Interferometer ; expanding the baseline</a:t>
            </a:r>
          </a:p>
          <a:p>
            <a:pPr marL="0" indent="0">
              <a:buNone/>
            </a:pPr>
            <a:r>
              <a:rPr kumimoji="1" lang="en-US" altLang="ja-JP" dirty="0"/>
              <a:t> </a:t>
            </a:r>
            <a:r>
              <a:rPr kumimoji="1" lang="en-US" altLang="ja-JP" dirty="0" smtClean="0"/>
              <a:t>      </a:t>
            </a:r>
            <a:r>
              <a:rPr kumimoji="1" lang="ja-JP" altLang="en-US" dirty="0" smtClean="0"/>
              <a:t>・</a:t>
            </a:r>
            <a:r>
              <a:rPr kumimoji="1" lang="en-US" altLang="ja-JP" dirty="0" smtClean="0"/>
              <a:t> </a:t>
            </a:r>
            <a:r>
              <a:rPr lang="ja-JP" altLang="en-US" dirty="0" smtClean="0"/>
              <a:t>可視光、赤外線での干渉計</a:t>
            </a:r>
            <a:endParaRPr lang="en-US" altLang="ja-JP" dirty="0"/>
          </a:p>
          <a:p>
            <a:pPr marL="0" indent="0">
              <a:buNone/>
            </a:pPr>
            <a:r>
              <a:rPr kumimoji="1" lang="en-US" altLang="ja-JP" dirty="0" smtClean="0"/>
              <a:t>       </a:t>
            </a:r>
            <a:r>
              <a:rPr kumimoji="1" lang="ja-JP" altLang="en-US" dirty="0" smtClean="0"/>
              <a:t>・</a:t>
            </a:r>
            <a:r>
              <a:rPr kumimoji="1" lang="en-US" altLang="ja-JP" dirty="0" smtClean="0"/>
              <a:t> </a:t>
            </a:r>
            <a:r>
              <a:rPr kumimoji="1" lang="ja-JP" altLang="en-US" dirty="0" smtClean="0"/>
              <a:t>電波での干渉計</a:t>
            </a:r>
            <a:endParaRPr kumimoji="1" lang="en-US" altLang="ja-JP" dirty="0" smtClean="0"/>
          </a:p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086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4.1.3  drift scanning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kumimoji="1" lang="en-US" altLang="ja-JP" dirty="0" smtClean="0"/>
              <a:t>CCD</a:t>
            </a:r>
            <a:r>
              <a:rPr kumimoji="1" lang="ja-JP" altLang="en-US" dirty="0" smtClean="0"/>
              <a:t>の性質</a:t>
            </a:r>
            <a:endParaRPr kumimoji="1" lang="en-US" altLang="ja-JP" dirty="0" smtClean="0"/>
          </a:p>
          <a:p>
            <a:pPr marL="0" indent="0">
              <a:buNone/>
            </a:pPr>
            <a:r>
              <a:rPr lang="en-US" altLang="ja-JP" dirty="0" smtClean="0"/>
              <a:t>  </a:t>
            </a:r>
            <a:r>
              <a:rPr lang="ja-JP" altLang="en-US" dirty="0" smtClean="0"/>
              <a:t>・ピクセルの列に沿って、電荷のパケットを一度に望む速度で</a:t>
            </a:r>
            <a:endParaRPr lang="en-US" altLang="ja-JP" dirty="0" smtClean="0"/>
          </a:p>
          <a:p>
            <a:pPr marL="0" indent="0">
              <a:buNone/>
            </a:pPr>
            <a:r>
              <a:rPr lang="en-US" altLang="en-US" dirty="0"/>
              <a:t> </a:t>
            </a:r>
            <a:r>
              <a:rPr lang="en-US" altLang="en-US" dirty="0" smtClean="0"/>
              <a:t> </a:t>
            </a:r>
            <a:r>
              <a:rPr lang="ja-JP" altLang="en-US" dirty="0" smtClean="0"/>
              <a:t>  移動させることができる。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ja-JP" dirty="0"/>
              <a:t>　</a:t>
            </a:r>
            <a:r>
              <a:rPr lang="ja-JP" altLang="en-US" dirty="0" smtClean="0"/>
              <a:t>・特に、</a:t>
            </a:r>
            <a:r>
              <a:rPr lang="en-US" altLang="ja-JP" dirty="0" smtClean="0"/>
              <a:t>CCD</a:t>
            </a:r>
            <a:r>
              <a:rPr lang="ja-JP" altLang="en-US" dirty="0" smtClean="0"/>
              <a:t>は</a:t>
            </a:r>
            <a:r>
              <a:rPr lang="en-US" altLang="ja-JP" dirty="0" smtClean="0"/>
              <a:t>”sidereal rate”</a:t>
            </a:r>
            <a:r>
              <a:rPr lang="ja-JP" altLang="en-US" dirty="0" smtClean="0"/>
              <a:t>で操作可能。</a:t>
            </a:r>
            <a:endParaRPr lang="en-US" altLang="ja-JP" dirty="0" smtClean="0"/>
          </a:p>
          <a:p>
            <a:r>
              <a:rPr lang="en-US" altLang="ja-JP" dirty="0" smtClean="0"/>
              <a:t>Sidereal rate</a:t>
            </a:r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lang="en-US" altLang="ja-JP" dirty="0" smtClean="0"/>
              <a:t>  </a:t>
            </a:r>
            <a:r>
              <a:rPr lang="ja-JP" altLang="en-US" dirty="0" smtClean="0"/>
              <a:t>最も遠くの星々に対して地球がその軸を向ける速度</a:t>
            </a:r>
            <a:r>
              <a:rPr lang="en-US" altLang="ja-JP" dirty="0" smtClean="0"/>
              <a:t>(rate)</a:t>
            </a:r>
          </a:p>
          <a:p>
            <a:r>
              <a:rPr lang="en-US" altLang="ja-JP" dirty="0" smtClean="0"/>
              <a:t>Drift</a:t>
            </a:r>
            <a:r>
              <a:rPr lang="ja-JP" altLang="en-US" dirty="0" smtClean="0"/>
              <a:t> </a:t>
            </a:r>
            <a:r>
              <a:rPr lang="en-US" altLang="ja-JP" dirty="0" smtClean="0"/>
              <a:t>scanning</a:t>
            </a:r>
          </a:p>
          <a:p>
            <a:pPr marL="0" indent="0">
              <a:buNone/>
            </a:pPr>
            <a:r>
              <a:rPr lang="ja-JP" altLang="ja-JP" dirty="0" smtClean="0"/>
              <a:t>　</a:t>
            </a:r>
            <a:r>
              <a:rPr lang="en-US" altLang="ja-JP" dirty="0" smtClean="0"/>
              <a:t>  CCD</a:t>
            </a:r>
            <a:r>
              <a:rPr lang="ja-JP" altLang="en-US" dirty="0" smtClean="0"/>
              <a:t>の読み出しを星が動く方向に</a:t>
            </a:r>
            <a:r>
              <a:rPr lang="en-US" altLang="ja-JP" dirty="0" smtClean="0"/>
              <a:t>sidereal rate</a:t>
            </a:r>
            <a:r>
              <a:rPr lang="ja-JP" altLang="en-US" dirty="0" smtClean="0"/>
              <a:t>で行う。星が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ja-JP" dirty="0"/>
              <a:t>　</a:t>
            </a:r>
            <a:r>
              <a:rPr lang="en-US" altLang="ja-JP" dirty="0" smtClean="0"/>
              <a:t>  </a:t>
            </a:r>
            <a:r>
              <a:rPr lang="ja-JP" altLang="en-US" dirty="0" smtClean="0"/>
              <a:t>動くとともに、チャージも</a:t>
            </a:r>
            <a:r>
              <a:rPr lang="en-US" altLang="ja-JP" dirty="0" smtClean="0"/>
              <a:t>CCD</a:t>
            </a:r>
            <a:r>
              <a:rPr lang="ja-JP" altLang="en-US" dirty="0" smtClean="0"/>
              <a:t>上を動くので、</a:t>
            </a:r>
            <a:r>
              <a:rPr lang="en-US" altLang="ja-JP" dirty="0" smtClean="0"/>
              <a:t>CCD</a:t>
            </a:r>
            <a:r>
              <a:rPr lang="ja-JP" altLang="en-US" dirty="0" smtClean="0"/>
              <a:t>を読み出しさ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ja-JP" dirty="0"/>
              <a:t>　</a:t>
            </a:r>
            <a:r>
              <a:rPr lang="en-US" altLang="ja-JP" dirty="0" smtClean="0"/>
              <a:t>  </a:t>
            </a:r>
            <a:r>
              <a:rPr lang="ja-JP" altLang="en-US" dirty="0" smtClean="0"/>
              <a:t>せておくだけで、空の大きな一片がサーベイ可能。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ja-JP" dirty="0"/>
              <a:t>　</a:t>
            </a:r>
            <a:r>
              <a:rPr lang="ja-JP" altLang="en-US" dirty="0" smtClean="0"/>
              <a:t>　</a:t>
            </a:r>
            <a:r>
              <a:rPr lang="en-US" altLang="ja-JP" dirty="0" smtClean="0"/>
              <a:t>→ SDSS</a:t>
            </a:r>
            <a:r>
              <a:rPr lang="ja-JP" altLang="en-US" dirty="0" smtClean="0"/>
              <a:t>に用いられる。</a:t>
            </a:r>
            <a:endParaRPr lang="en-US" altLang="ja-JP" dirty="0" smtClean="0"/>
          </a:p>
          <a:p>
            <a:pPr marL="0" indent="0">
              <a:buNone/>
            </a:pPr>
            <a:r>
              <a:rPr lang="en-US" altLang="ja-JP" dirty="0"/>
              <a:t> </a:t>
            </a:r>
            <a:r>
              <a:rPr lang="en-US" altLang="ja-JP" dirty="0" smtClean="0"/>
              <a:t> </a:t>
            </a:r>
            <a:r>
              <a:rPr lang="ja-JP" altLang="en-US" dirty="0" smtClean="0"/>
              <a:t>　　　　　　　　　　　　　　　　　　　　　　　　　　　　　　　　　　　　　　　　　　　　　　　　　　　　　　　　　　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40713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4.1.3</a:t>
            </a:r>
            <a:r>
              <a:rPr kumimoji="1" lang="ja-JP" altLang="en-US" dirty="0" smtClean="0"/>
              <a:t>  </a:t>
            </a:r>
            <a:r>
              <a:rPr kumimoji="1" lang="en-US" altLang="ja-JP" dirty="0" smtClean="0"/>
              <a:t>SDSS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 smtClean="0"/>
              <a:t>SDSS : </a:t>
            </a:r>
            <a:r>
              <a:rPr kumimoji="1" lang="ja-JP" altLang="en-US" dirty="0" smtClean="0"/>
              <a:t>スローンデジタルスカイサーベイ</a:t>
            </a:r>
            <a:endParaRPr kumimoji="1" lang="en-US" altLang="ja-JP" dirty="0" smtClean="0"/>
          </a:p>
          <a:p>
            <a:pPr marL="0" indent="0">
              <a:buNone/>
            </a:pPr>
            <a:r>
              <a:rPr lang="ja-JP" altLang="ja-JP" dirty="0"/>
              <a:t>　</a:t>
            </a:r>
            <a:r>
              <a:rPr lang="ja-JP" altLang="en-US" dirty="0" smtClean="0"/>
              <a:t>北天の</a:t>
            </a:r>
            <a:r>
              <a:rPr lang="en-US" altLang="ja-JP" dirty="0" smtClean="0"/>
              <a:t>50</a:t>
            </a:r>
            <a:r>
              <a:rPr lang="ja-JP" altLang="en-US" dirty="0" smtClean="0"/>
              <a:t>％</a:t>
            </a:r>
            <a:r>
              <a:rPr lang="en-US" altLang="ja-JP" dirty="0" smtClean="0"/>
              <a:t>(</a:t>
            </a:r>
            <a:r>
              <a:rPr lang="ja-JP" altLang="en-US" dirty="0" smtClean="0"/>
              <a:t>全天の</a:t>
            </a:r>
            <a:r>
              <a:rPr lang="en-US" altLang="ja-JP" dirty="0" smtClean="0"/>
              <a:t>25</a:t>
            </a:r>
            <a:r>
              <a:rPr lang="ja-JP" altLang="en-US" dirty="0" smtClean="0"/>
              <a:t>％</a:t>
            </a:r>
            <a:r>
              <a:rPr lang="en-US" altLang="ja-JP" dirty="0" smtClean="0"/>
              <a:t>)</a:t>
            </a:r>
            <a:r>
              <a:rPr lang="ja-JP" altLang="en-US" dirty="0" smtClean="0"/>
              <a:t>をサーベイ</a:t>
            </a:r>
            <a:endParaRPr lang="en-US" altLang="ja-JP" dirty="0" smtClean="0"/>
          </a:p>
          <a:p>
            <a:pPr marL="0" indent="0">
              <a:buNone/>
            </a:pPr>
            <a:endParaRPr lang="en-US" altLang="ja-JP" dirty="0" smtClean="0"/>
          </a:p>
          <a:p>
            <a:r>
              <a:rPr kumimoji="1" lang="en-US" altLang="ja-JP" dirty="0" smtClean="0"/>
              <a:t>SDSS</a:t>
            </a:r>
            <a:r>
              <a:rPr kumimoji="1" lang="ja-JP" altLang="en-US" dirty="0" smtClean="0"/>
              <a:t>の利点</a:t>
            </a:r>
            <a:endParaRPr kumimoji="1" lang="en-US" altLang="ja-JP" dirty="0" smtClean="0"/>
          </a:p>
          <a:p>
            <a:pPr marL="0" indent="0">
              <a:buNone/>
            </a:pPr>
            <a:r>
              <a:rPr lang="ja-JP" altLang="ja-JP" dirty="0"/>
              <a:t>　</a:t>
            </a:r>
            <a:r>
              <a:rPr lang="en-US" altLang="en-US" dirty="0" smtClean="0"/>
              <a:t>1. </a:t>
            </a:r>
            <a:r>
              <a:rPr lang="ja-JP" altLang="en-US" dirty="0" smtClean="0"/>
              <a:t>望遠鏡の口径が大きい</a:t>
            </a:r>
            <a:r>
              <a:rPr lang="en-US" altLang="ja-JP" dirty="0" smtClean="0"/>
              <a:t>(2.5m)</a:t>
            </a:r>
            <a:r>
              <a:rPr lang="ja-JP" altLang="en-US" dirty="0" smtClean="0"/>
              <a:t>ため、深い</a:t>
            </a:r>
            <a:r>
              <a:rPr lang="en-US" altLang="ja-JP" dirty="0" smtClean="0"/>
              <a:t>(21-22mag)</a:t>
            </a:r>
            <a:r>
              <a:rPr lang="ja-JP" altLang="en-US" dirty="0" smtClean="0"/>
              <a:t>。</a:t>
            </a:r>
            <a:endParaRPr lang="en-US" altLang="ja-JP" dirty="0" smtClean="0"/>
          </a:p>
          <a:p>
            <a:pPr marL="0" indent="0">
              <a:buNone/>
            </a:pPr>
            <a:r>
              <a:rPr kumimoji="1" lang="ja-JP" altLang="ja-JP" dirty="0"/>
              <a:t>　</a:t>
            </a:r>
            <a:r>
              <a:rPr lang="en-US" altLang="en-US" dirty="0" smtClean="0"/>
              <a:t>2. </a:t>
            </a:r>
            <a:r>
              <a:rPr lang="en-US" altLang="ja-JP" dirty="0" smtClean="0"/>
              <a:t>5</a:t>
            </a:r>
            <a:r>
              <a:rPr lang="ja-JP" altLang="en-US" dirty="0" smtClean="0"/>
              <a:t>枚のカラーフィルター</a:t>
            </a:r>
            <a:r>
              <a:rPr lang="en-US" altLang="ja-JP" dirty="0" smtClean="0"/>
              <a:t>(</a:t>
            </a:r>
            <a:r>
              <a:rPr lang="ja-JP" altLang="en-US" dirty="0" smtClean="0"/>
              <a:t>可視から近赤</a:t>
            </a:r>
            <a:r>
              <a:rPr lang="en-US" altLang="ja-JP" dirty="0" smtClean="0"/>
              <a:t>)</a:t>
            </a:r>
            <a:r>
              <a:rPr lang="ja-JP" altLang="en-US" dirty="0" smtClean="0"/>
              <a:t>でサーベイ</a:t>
            </a:r>
            <a:endParaRPr lang="en-US" altLang="ja-JP" dirty="0" smtClean="0"/>
          </a:p>
          <a:p>
            <a:pPr marL="0" indent="0">
              <a:buNone/>
            </a:pPr>
            <a:r>
              <a:rPr kumimoji="1" lang="ja-JP" altLang="ja-JP" dirty="0"/>
              <a:t>　</a:t>
            </a:r>
            <a:r>
              <a:rPr kumimoji="1" lang="ja-JP" altLang="en-US" dirty="0" smtClean="0"/>
              <a:t>　　　　</a:t>
            </a:r>
            <a:r>
              <a:rPr kumimoji="1" lang="en-US" altLang="ja-JP" dirty="0" smtClean="0"/>
              <a:t>→ </a:t>
            </a:r>
            <a:r>
              <a:rPr kumimoji="1" lang="ja-JP" altLang="en-US" dirty="0" smtClean="0"/>
              <a:t>異なるタイプの天体を抽出する強力な診断法</a:t>
            </a:r>
            <a:endParaRPr kumimoji="1" lang="en-US" altLang="ja-JP" dirty="0" smtClean="0"/>
          </a:p>
          <a:p>
            <a:pPr marL="0" indent="0">
              <a:buNone/>
            </a:pPr>
            <a:r>
              <a:rPr lang="ja-JP" altLang="ja-JP" dirty="0"/>
              <a:t>　</a:t>
            </a:r>
            <a:r>
              <a:rPr lang="en-US" altLang="ja-JP" dirty="0" smtClean="0"/>
              <a:t>3. CCD</a:t>
            </a:r>
            <a:r>
              <a:rPr lang="ja-JP" altLang="en-US" dirty="0" smtClean="0"/>
              <a:t>の線形性のため、よい測光が可能。</a:t>
            </a:r>
            <a:endParaRPr lang="en-US" altLang="ja-JP" dirty="0" smtClean="0"/>
          </a:p>
          <a:p>
            <a:pPr marL="0" indent="0">
              <a:buNone/>
            </a:pPr>
            <a:r>
              <a:rPr kumimoji="1" lang="ja-JP" altLang="ja-JP" dirty="0"/>
              <a:t>　</a:t>
            </a:r>
            <a:r>
              <a:rPr kumimoji="1" lang="en-US" altLang="ja-JP" dirty="0" smtClean="0"/>
              <a:t>4. “pipeline” → </a:t>
            </a:r>
            <a:r>
              <a:rPr kumimoji="1" lang="ja-JP" altLang="en-US" dirty="0" smtClean="0"/>
              <a:t>天体を抽出し、</a:t>
            </a:r>
            <a:r>
              <a:rPr lang="ja-JP" altLang="en-US" dirty="0" smtClean="0"/>
              <a:t>カタログを作成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9707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sdss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399" y="360638"/>
            <a:ext cx="8562805" cy="6497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0830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4.1.4  2MASS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dirty="0" smtClean="0"/>
              <a:t>概要</a:t>
            </a:r>
            <a:endParaRPr kumimoji="1" lang="en-US" altLang="ja-JP" dirty="0" smtClean="0"/>
          </a:p>
          <a:p>
            <a:pPr marL="0" indent="0">
              <a:buNone/>
            </a:pPr>
            <a:r>
              <a:rPr lang="en-US" altLang="ja-JP" dirty="0"/>
              <a:t>　</a:t>
            </a:r>
            <a:r>
              <a:rPr lang="ja-JP" altLang="en-US" dirty="0" smtClean="0"/>
              <a:t>・</a:t>
            </a:r>
            <a:r>
              <a:rPr lang="en-US" altLang="ja-JP" dirty="0" smtClean="0"/>
              <a:t>1.3m</a:t>
            </a:r>
            <a:r>
              <a:rPr lang="ja-JP" altLang="en-US" dirty="0" smtClean="0"/>
              <a:t>の望遠鏡を北半球と南半球に設置。</a:t>
            </a:r>
            <a:endParaRPr lang="en-US" altLang="ja-JP" dirty="0" smtClean="0"/>
          </a:p>
          <a:p>
            <a:pPr marL="0" indent="0">
              <a:buNone/>
            </a:pPr>
            <a:r>
              <a:rPr kumimoji="1" lang="ja-JP" altLang="ja-JP" dirty="0"/>
              <a:t>　</a:t>
            </a:r>
            <a:r>
              <a:rPr kumimoji="1" lang="ja-JP" altLang="en-US" dirty="0" smtClean="0"/>
              <a:t>・それぞれ</a:t>
            </a:r>
            <a:r>
              <a:rPr kumimoji="1" lang="en-US" altLang="ja-JP" dirty="0" smtClean="0"/>
              <a:t>J(1.25um),H(1.65um),Ks(2.17um)</a:t>
            </a:r>
            <a:r>
              <a:rPr kumimoji="1" lang="ja-JP" altLang="en-US" dirty="0" smtClean="0"/>
              <a:t>バンド搭載。</a:t>
            </a:r>
            <a:endParaRPr kumimoji="1" lang="en-US" altLang="ja-JP" dirty="0" smtClean="0"/>
          </a:p>
          <a:p>
            <a:pPr marL="0" indent="0">
              <a:buNone/>
            </a:pPr>
            <a:r>
              <a:rPr lang="ja-JP" altLang="ja-JP" dirty="0"/>
              <a:t>　</a:t>
            </a:r>
            <a:r>
              <a:rPr lang="ja-JP" altLang="en-US" dirty="0" smtClean="0"/>
              <a:t>・赤緯方向に毎秒１分角の割合でスキャンし、</a:t>
            </a:r>
            <a:r>
              <a:rPr lang="en-US" altLang="ja-JP" dirty="0" smtClean="0"/>
              <a:t>2</a:t>
            </a:r>
            <a:r>
              <a:rPr lang="ja-JP" altLang="en-US" dirty="0" smtClean="0"/>
              <a:t>秒角のピクセ　　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lang="ja-JP" altLang="en-US" dirty="0" smtClean="0"/>
              <a:t>　ル分解能で撮像。</a:t>
            </a:r>
            <a:endParaRPr lang="en-US" altLang="ja-JP" dirty="0" smtClean="0"/>
          </a:p>
          <a:p>
            <a:pPr marL="0" indent="0">
              <a:buNone/>
            </a:pPr>
            <a:r>
              <a:rPr kumimoji="1" lang="ja-JP" altLang="ja-JP" dirty="0"/>
              <a:t>　</a:t>
            </a:r>
            <a:r>
              <a:rPr kumimoji="1" lang="ja-JP" altLang="en-US" dirty="0" smtClean="0"/>
              <a:t>・赤緯方向に</a:t>
            </a:r>
            <a:r>
              <a:rPr kumimoji="1" lang="en-US" altLang="ja-JP" dirty="0" smtClean="0"/>
              <a:t>1/6</a:t>
            </a:r>
            <a:r>
              <a:rPr kumimoji="1" lang="ja-JP" altLang="en-US" dirty="0" smtClean="0"/>
              <a:t>フレームずつずれながら撮像。</a:t>
            </a:r>
            <a:endParaRPr kumimoji="1" lang="en-US" altLang="ja-JP" dirty="0" smtClean="0"/>
          </a:p>
          <a:p>
            <a:pPr marL="0" indent="0">
              <a:buNone/>
            </a:pPr>
            <a:r>
              <a:rPr lang="ja-JP" altLang="ja-JP" dirty="0"/>
              <a:t>　</a:t>
            </a:r>
            <a:r>
              <a:rPr lang="ja-JP" altLang="en-US" dirty="0" smtClean="0"/>
              <a:t>　</a:t>
            </a:r>
            <a:r>
              <a:rPr lang="en-US" altLang="ja-JP" dirty="0" smtClean="0"/>
              <a:t>→ </a:t>
            </a:r>
            <a:r>
              <a:rPr lang="ja-JP" altLang="en-US" dirty="0" smtClean="0"/>
              <a:t>最終的な画像は</a:t>
            </a:r>
            <a:r>
              <a:rPr lang="en-US" altLang="ja-JP" dirty="0" smtClean="0"/>
              <a:t>7.8</a:t>
            </a:r>
            <a:r>
              <a:rPr lang="ja-JP" altLang="en-US" dirty="0" smtClean="0"/>
              <a:t>秒の積分時間。</a:t>
            </a:r>
            <a:endParaRPr lang="en-US" altLang="ja-JP" dirty="0" smtClean="0"/>
          </a:p>
          <a:p>
            <a:pPr marL="0" indent="0">
              <a:buNone/>
            </a:pPr>
            <a:r>
              <a:rPr kumimoji="1" lang="ja-JP" altLang="ja-JP" dirty="0"/>
              <a:t>　</a:t>
            </a:r>
            <a:r>
              <a:rPr kumimoji="1" lang="ja-JP" altLang="en-US" dirty="0" smtClean="0"/>
              <a:t>・</a:t>
            </a:r>
            <a:r>
              <a:rPr kumimoji="1" lang="en-US" altLang="ja-JP" dirty="0" smtClean="0"/>
              <a:t>1997</a:t>
            </a:r>
            <a:r>
              <a:rPr kumimoji="1" lang="ja-JP" altLang="en-US" dirty="0" smtClean="0"/>
              <a:t>年</a:t>
            </a:r>
            <a:r>
              <a:rPr kumimoji="1" lang="en-US" altLang="ja-JP" dirty="0" smtClean="0"/>
              <a:t>6</a:t>
            </a:r>
            <a:r>
              <a:rPr kumimoji="1" lang="ja-JP" altLang="en-US" dirty="0" smtClean="0"/>
              <a:t>月に北天サーベイ開始、</a:t>
            </a:r>
            <a:r>
              <a:rPr kumimoji="1" lang="en-US" altLang="ja-JP" dirty="0" smtClean="0"/>
              <a:t>1998</a:t>
            </a:r>
            <a:r>
              <a:rPr kumimoji="1" lang="ja-JP" altLang="en-US" dirty="0" smtClean="0"/>
              <a:t>年</a:t>
            </a:r>
            <a:r>
              <a:rPr kumimoji="1" lang="en-US" altLang="ja-JP" dirty="0" smtClean="0"/>
              <a:t>3</a:t>
            </a:r>
            <a:r>
              <a:rPr kumimoji="1" lang="ja-JP" altLang="en-US" dirty="0" smtClean="0"/>
              <a:t>月に南天サーベ</a:t>
            </a:r>
            <a:endParaRPr kumimoji="1" lang="en-US" altLang="ja-JP" dirty="0" smtClean="0"/>
          </a:p>
          <a:p>
            <a:pPr marL="0" indent="0">
              <a:buNone/>
            </a:pPr>
            <a:r>
              <a:rPr lang="ja-JP" altLang="ja-JP" dirty="0"/>
              <a:t>　</a:t>
            </a:r>
            <a:r>
              <a:rPr lang="ja-JP" altLang="en-US" dirty="0" smtClean="0"/>
              <a:t>　イ開始。</a:t>
            </a:r>
            <a:r>
              <a:rPr lang="en-US" altLang="ja-JP" dirty="0" smtClean="0"/>
              <a:t>2001</a:t>
            </a:r>
            <a:r>
              <a:rPr lang="ja-JP" altLang="en-US" dirty="0" smtClean="0"/>
              <a:t>年</a:t>
            </a:r>
            <a:r>
              <a:rPr lang="en-US" altLang="ja-JP" dirty="0" smtClean="0"/>
              <a:t>2</a:t>
            </a:r>
            <a:r>
              <a:rPr lang="ja-JP" altLang="en-US" dirty="0" smtClean="0"/>
              <a:t>月にともに終了。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37096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4.1.4</a:t>
            </a:r>
            <a:r>
              <a:rPr kumimoji="1" lang="ja-JP" altLang="en-US" dirty="0" smtClean="0"/>
              <a:t> </a:t>
            </a:r>
            <a:r>
              <a:rPr kumimoji="1" lang="en-US" altLang="ja-JP" dirty="0" smtClean="0"/>
              <a:t> 2MASS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dirty="0" smtClean="0"/>
              <a:t>観測技術</a:t>
            </a:r>
            <a:endParaRPr kumimoji="1" lang="en-US" altLang="ja-JP" dirty="0" smtClean="0"/>
          </a:p>
          <a:p>
            <a:pPr marL="0" indent="0">
              <a:buNone/>
            </a:pPr>
            <a:r>
              <a:rPr lang="ja-JP" altLang="ja-JP" dirty="0"/>
              <a:t>　</a:t>
            </a:r>
            <a:r>
              <a:rPr lang="ja-JP" altLang="en-US" dirty="0" smtClean="0"/>
              <a:t>・望遠鏡がスキャンしている間、副鏡は逆側に傾けて動かす</a:t>
            </a:r>
            <a:endParaRPr lang="en-US" altLang="ja-JP" dirty="0" smtClean="0"/>
          </a:p>
          <a:p>
            <a:pPr marL="0" indent="0">
              <a:buNone/>
            </a:pPr>
            <a:r>
              <a:rPr kumimoji="1" lang="ja-JP" altLang="ja-JP" dirty="0"/>
              <a:t>　</a:t>
            </a:r>
            <a:r>
              <a:rPr kumimoji="1" lang="ja-JP" altLang="en-US" dirty="0" smtClean="0"/>
              <a:t>　ことで、検出器に像を「固定」。</a:t>
            </a:r>
            <a:r>
              <a:rPr kumimoji="1" lang="en-US" altLang="ja-JP" dirty="0" smtClean="0"/>
              <a:t>1.3</a:t>
            </a:r>
            <a:r>
              <a:rPr kumimoji="1" lang="ja-JP" altLang="en-US" dirty="0" smtClean="0"/>
              <a:t>秒の露出の後、</a:t>
            </a:r>
            <a:r>
              <a:rPr kumimoji="1" lang="en-US" altLang="ja-JP" dirty="0" smtClean="0"/>
              <a:t>0.1</a:t>
            </a:r>
            <a:r>
              <a:rPr kumimoji="1" lang="ja-JP" altLang="en-US" dirty="0" smtClean="0"/>
              <a:t>秒以下</a:t>
            </a:r>
            <a:endParaRPr kumimoji="1" lang="en-US" altLang="ja-JP" dirty="0" smtClean="0"/>
          </a:p>
          <a:p>
            <a:pPr marL="0" indent="0">
              <a:buNone/>
            </a:pPr>
            <a:r>
              <a:rPr lang="ja-JP" altLang="ja-JP" dirty="0"/>
              <a:t>　</a:t>
            </a:r>
            <a:r>
              <a:rPr lang="ja-JP" altLang="en-US" dirty="0" smtClean="0"/>
              <a:t>　で副鏡を初めの位置に戻し、前の天域からわずかにずれた</a:t>
            </a:r>
            <a:endParaRPr lang="en-US" altLang="ja-JP" dirty="0" smtClean="0"/>
          </a:p>
          <a:p>
            <a:pPr marL="0" indent="0">
              <a:buNone/>
            </a:pPr>
            <a:r>
              <a:rPr kumimoji="1" lang="ja-JP" altLang="ja-JP" dirty="0"/>
              <a:t>　</a:t>
            </a:r>
            <a:r>
              <a:rPr kumimoji="1" lang="ja-JP" altLang="en-US" dirty="0" smtClean="0"/>
              <a:t>　天域を撮像。</a:t>
            </a:r>
            <a:endParaRPr kumimoji="1" lang="en-US" altLang="ja-JP" dirty="0" smtClean="0"/>
          </a:p>
          <a:p>
            <a:pPr marL="0" indent="0">
              <a:buNone/>
            </a:pPr>
            <a:r>
              <a:rPr lang="ja-JP" altLang="ja-JP" dirty="0"/>
              <a:t>　</a:t>
            </a:r>
            <a:r>
              <a:rPr lang="ja-JP" altLang="en-US" dirty="0" smtClean="0"/>
              <a:t>　</a:t>
            </a:r>
            <a:r>
              <a:rPr lang="en-US" altLang="ja-JP" dirty="0" smtClean="0"/>
              <a:t>→ TDI (drift-scanning</a:t>
            </a:r>
            <a:r>
              <a:rPr lang="ja-JP" altLang="en-US" dirty="0" smtClean="0"/>
              <a:t>と同等の技術</a:t>
            </a:r>
            <a:r>
              <a:rPr lang="en-US" altLang="ja-JP" dirty="0" smtClean="0"/>
              <a:t>)</a:t>
            </a:r>
          </a:p>
          <a:p>
            <a:r>
              <a:rPr kumimoji="1" lang="ja-JP" altLang="en-US" dirty="0" smtClean="0"/>
              <a:t>チーム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スポンサー</a:t>
            </a:r>
            <a:r>
              <a:rPr kumimoji="1" lang="en-US" altLang="ja-JP" dirty="0" smtClean="0"/>
              <a:t>)</a:t>
            </a:r>
          </a:p>
          <a:p>
            <a:pPr marL="0" indent="0">
              <a:buNone/>
            </a:pPr>
            <a:r>
              <a:rPr lang="ja-JP" altLang="ja-JP" dirty="0"/>
              <a:t>　</a:t>
            </a:r>
            <a:r>
              <a:rPr lang="ja-JP" altLang="en-US" dirty="0" smtClean="0"/>
              <a:t>・</a:t>
            </a:r>
            <a:r>
              <a:rPr lang="en-US" altLang="ja-JP" dirty="0" smtClean="0"/>
              <a:t>UMass, IPAC at Caltech, NASA, NSF</a:t>
            </a:r>
          </a:p>
          <a:p>
            <a:pPr marL="0" indent="0">
              <a:buNone/>
            </a:pPr>
            <a:r>
              <a:rPr lang="ja-JP" altLang="ja-JP" dirty="0" smtClean="0"/>
              <a:t>　</a:t>
            </a:r>
            <a:r>
              <a:rPr lang="ja-JP" altLang="en-US" dirty="0" smtClean="0"/>
              <a:t>・</a:t>
            </a:r>
            <a:r>
              <a:rPr lang="en-US" altLang="ja-JP" dirty="0" err="1" smtClean="0"/>
              <a:t>Umass</a:t>
            </a:r>
            <a:r>
              <a:rPr lang="en-US" altLang="en-US" dirty="0"/>
              <a:t> </a:t>
            </a:r>
            <a:r>
              <a:rPr lang="en-US" altLang="en-US" dirty="0" smtClean="0"/>
              <a:t>: </a:t>
            </a:r>
            <a:r>
              <a:rPr lang="ja-JP" altLang="en-US" dirty="0" smtClean="0"/>
              <a:t>計画の全マネージメント、カメラとシステム開発</a:t>
            </a:r>
            <a:endParaRPr kumimoji="1" lang="en-US" altLang="ja-JP" dirty="0" smtClean="0"/>
          </a:p>
          <a:p>
            <a:pPr marL="0" indent="0">
              <a:buNone/>
            </a:pPr>
            <a:r>
              <a:rPr lang="ja-JP" altLang="ja-JP" dirty="0"/>
              <a:t>　</a:t>
            </a:r>
            <a:r>
              <a:rPr lang="ja-JP" altLang="en-US" dirty="0" smtClean="0"/>
              <a:t>・</a:t>
            </a:r>
            <a:r>
              <a:rPr lang="en-US" altLang="ja-JP" dirty="0" smtClean="0"/>
              <a:t>IPAC : </a:t>
            </a:r>
            <a:r>
              <a:rPr lang="ja-JP" altLang="en-US" dirty="0" smtClean="0"/>
              <a:t>データ作成と配布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130157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4.1.4</a:t>
            </a:r>
            <a:r>
              <a:rPr kumimoji="1" lang="ja-JP" altLang="en-US" dirty="0" smtClean="0"/>
              <a:t>  </a:t>
            </a:r>
            <a:r>
              <a:rPr kumimoji="1" lang="en-US" altLang="ja-JP" dirty="0" smtClean="0"/>
              <a:t>2MASS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結果</a:t>
            </a:r>
            <a:endParaRPr kumimoji="1" lang="en-US" altLang="ja-JP" dirty="0" smtClean="0"/>
          </a:p>
          <a:p>
            <a:pPr marL="0" indent="0">
              <a:buNone/>
            </a:pPr>
            <a:r>
              <a:rPr lang="ja-JP" altLang="ja-JP" dirty="0"/>
              <a:t>　</a:t>
            </a:r>
            <a:r>
              <a:rPr lang="ja-JP" altLang="en-US" dirty="0" smtClean="0"/>
              <a:t>・カタログ</a:t>
            </a:r>
            <a:endParaRPr lang="en-US" altLang="ja-JP" dirty="0"/>
          </a:p>
          <a:p>
            <a:pPr marL="0" indent="0">
              <a:buNone/>
            </a:pPr>
            <a:r>
              <a:rPr lang="ja-JP" altLang="ja-JP" dirty="0"/>
              <a:t>　</a:t>
            </a:r>
            <a:r>
              <a:rPr lang="ja-JP" altLang="en-US" dirty="0" smtClean="0"/>
              <a:t>　</a:t>
            </a:r>
            <a:r>
              <a:rPr lang="en-US" altLang="ja-JP" dirty="0" smtClean="0"/>
              <a:t>1. Point Source Catalog</a:t>
            </a:r>
            <a:r>
              <a:rPr lang="ja-JP" altLang="en-US" dirty="0"/>
              <a:t> </a:t>
            </a:r>
            <a:r>
              <a:rPr lang="en-US" altLang="ja-JP" dirty="0" smtClean="0"/>
              <a:t>:</a:t>
            </a:r>
            <a:r>
              <a:rPr lang="ja-JP" altLang="en-US" dirty="0" smtClean="0"/>
              <a:t> </a:t>
            </a:r>
            <a:r>
              <a:rPr lang="en-US" altLang="ja-JP" dirty="0" smtClean="0"/>
              <a:t>4</a:t>
            </a:r>
            <a:r>
              <a:rPr lang="ja-JP" altLang="en-US" dirty="0" smtClean="0"/>
              <a:t>億</a:t>
            </a:r>
            <a:r>
              <a:rPr lang="en-US" altLang="ja-JP" dirty="0" smtClean="0"/>
              <a:t>7</a:t>
            </a:r>
            <a:r>
              <a:rPr lang="ja-JP" altLang="en-US" dirty="0" smtClean="0"/>
              <a:t>千個の天体の位置と輝度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ja-JP" dirty="0"/>
              <a:t>　</a:t>
            </a:r>
            <a:r>
              <a:rPr lang="ja-JP" altLang="en-US" dirty="0" smtClean="0"/>
              <a:t>　</a:t>
            </a:r>
            <a:r>
              <a:rPr lang="en-US" altLang="ja-JP" dirty="0" smtClean="0"/>
              <a:t>2. Extended Source Catalog </a:t>
            </a:r>
            <a:r>
              <a:rPr lang="ja-JP" altLang="ja-JP" dirty="0" smtClean="0"/>
              <a:t>:</a:t>
            </a:r>
            <a:r>
              <a:rPr lang="en-US" altLang="ja-JP" dirty="0" smtClean="0"/>
              <a:t> </a:t>
            </a:r>
          </a:p>
          <a:p>
            <a:pPr marL="0" indent="0">
              <a:buNone/>
            </a:pPr>
            <a:r>
              <a:rPr lang="en-US" altLang="ja-JP" dirty="0"/>
              <a:t>　</a:t>
            </a:r>
            <a:r>
              <a:rPr lang="ja-JP" altLang="en-US" dirty="0" smtClean="0"/>
              <a:t>　　　　　　　　　</a:t>
            </a:r>
            <a:r>
              <a:rPr lang="en-US" altLang="ja-JP" dirty="0"/>
              <a:t>160</a:t>
            </a:r>
            <a:r>
              <a:rPr lang="ja-JP" altLang="en-US" dirty="0"/>
              <a:t>万個の天体の位置と等級と</a:t>
            </a:r>
            <a:r>
              <a:rPr lang="ja-JP" altLang="en-US" dirty="0" smtClean="0"/>
              <a:t>形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ja-JP" dirty="0"/>
              <a:t>　</a:t>
            </a:r>
            <a:r>
              <a:rPr lang="ja-JP" altLang="en-US" dirty="0" smtClean="0"/>
              <a:t>　</a:t>
            </a:r>
            <a:r>
              <a:rPr lang="en-US" altLang="ja-JP" dirty="0" smtClean="0"/>
              <a:t>3. Image Atlas : 5</a:t>
            </a:r>
            <a:r>
              <a:rPr lang="ja-JP" altLang="en-US" dirty="0" smtClean="0"/>
              <a:t>百万枚の</a:t>
            </a:r>
            <a:r>
              <a:rPr lang="en-US" altLang="ja-JP" dirty="0" smtClean="0"/>
              <a:t>J,H,Ks</a:t>
            </a:r>
            <a:r>
              <a:rPr lang="ja-JP" altLang="en-US" dirty="0" smtClean="0"/>
              <a:t>の画像。</a:t>
            </a:r>
            <a:r>
              <a:rPr lang="en-US" altLang="ja-JP" dirty="0" smtClean="0"/>
              <a:t>J,H,Ks</a:t>
            </a:r>
            <a:r>
              <a:rPr lang="ja-JP" altLang="en-US" dirty="0" smtClean="0"/>
              <a:t>でそれぞ</a:t>
            </a:r>
            <a:endParaRPr lang="en-US" altLang="ja-JP" dirty="0" smtClean="0"/>
          </a:p>
          <a:p>
            <a:pPr marL="0" indent="0">
              <a:buNone/>
            </a:pPr>
            <a:r>
              <a:rPr lang="en-US" altLang="ja-JP" dirty="0"/>
              <a:t> </a:t>
            </a:r>
            <a:r>
              <a:rPr lang="en-US" altLang="ja-JP" dirty="0" smtClean="0"/>
              <a:t>                              </a:t>
            </a:r>
            <a:r>
              <a:rPr lang="ja-JP" altLang="en-US" dirty="0" smtClean="0"/>
              <a:t>れ</a:t>
            </a:r>
            <a:r>
              <a:rPr lang="en-US" altLang="ja-JP" dirty="0" smtClean="0"/>
              <a:t>15.8,15.1,14.3mag</a:t>
            </a:r>
            <a:r>
              <a:rPr lang="ja-JP" altLang="en-US" dirty="0" smtClean="0"/>
              <a:t>より暗い天体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ja-JP" dirty="0"/>
              <a:t>　</a:t>
            </a:r>
            <a:r>
              <a:rPr lang="ja-JP" altLang="en-US" dirty="0" smtClean="0"/>
              <a:t>・銀河系全体にわたり、明るい質量の真の分布が明らかに。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ja-JP" dirty="0"/>
              <a:t>　</a:t>
            </a:r>
            <a:r>
              <a:rPr lang="ja-JP" altLang="en-US" dirty="0" smtClean="0"/>
              <a:t>・</a:t>
            </a:r>
            <a:r>
              <a:rPr lang="en-US" altLang="ja-JP" dirty="0" smtClean="0"/>
              <a:t>Ks=14.5mag</a:t>
            </a:r>
            <a:r>
              <a:rPr lang="ja-JP" altLang="en-US" dirty="0" smtClean="0"/>
              <a:t>より明るい銀河の初の全天測光調査であった。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ja-JP" dirty="0"/>
              <a:t>　</a:t>
            </a:r>
            <a:r>
              <a:rPr lang="ja-JP" altLang="en-US" dirty="0" smtClean="0"/>
              <a:t>・多数のデータが得られたことにより、統計的なデータの基礎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ja-JP" dirty="0"/>
              <a:t>　</a:t>
            </a:r>
            <a:r>
              <a:rPr lang="ja-JP" altLang="en-US" dirty="0" smtClean="0"/>
              <a:t>　ができた。</a:t>
            </a:r>
            <a:endParaRPr lang="en-US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6243292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4.1.4</a:t>
            </a:r>
            <a:r>
              <a:rPr kumimoji="1" lang="ja-JP" altLang="en-US" dirty="0" smtClean="0"/>
              <a:t>  </a:t>
            </a:r>
            <a:r>
              <a:rPr kumimoji="1" lang="en-US" altLang="ja-JP" dirty="0" smtClean="0"/>
              <a:t>2MASS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ja-JP" altLang="en-US" dirty="0" smtClean="0"/>
              <a:t>結果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ja-JP" dirty="0" smtClean="0"/>
              <a:t>　</a:t>
            </a:r>
            <a:r>
              <a:rPr lang="ja-JP" altLang="en-US" dirty="0" smtClean="0"/>
              <a:t>・褐色矮星の発見。褐色矮星は準恒星質量</a:t>
            </a:r>
            <a:r>
              <a:rPr lang="en-US" altLang="ja-JP" dirty="0" smtClean="0"/>
              <a:t>(&lt;78</a:t>
            </a:r>
            <a:r>
              <a:rPr lang="ja-JP" altLang="en-US" dirty="0" smtClean="0"/>
              <a:t>木星質量</a:t>
            </a:r>
            <a:r>
              <a:rPr lang="en-US" altLang="ja-JP" dirty="0" smtClean="0"/>
              <a:t>)</a:t>
            </a:r>
          </a:p>
          <a:p>
            <a:pPr marL="0" indent="0">
              <a:buNone/>
            </a:pPr>
            <a:r>
              <a:rPr kumimoji="1" lang="ja-JP" altLang="ja-JP" dirty="0"/>
              <a:t>　</a:t>
            </a:r>
            <a:r>
              <a:rPr kumimoji="1" lang="ja-JP" altLang="en-US" dirty="0" smtClean="0"/>
              <a:t>　のとても低温でメタンに富む大気をもつ。</a:t>
            </a:r>
            <a:endParaRPr kumimoji="1" lang="en-US" altLang="ja-JP" dirty="0" smtClean="0"/>
          </a:p>
          <a:p>
            <a:pPr marL="0" indent="0">
              <a:buNone/>
            </a:pPr>
            <a:r>
              <a:rPr lang="ja-JP" altLang="ja-JP" dirty="0"/>
              <a:t>　</a:t>
            </a:r>
            <a:r>
              <a:rPr lang="ja-JP" altLang="en-US" dirty="0" smtClean="0"/>
              <a:t>　</a:t>
            </a:r>
            <a:r>
              <a:rPr lang="en-US" altLang="ja-JP" dirty="0" smtClean="0"/>
              <a:t>→ </a:t>
            </a:r>
            <a:r>
              <a:rPr lang="ja-JP" altLang="en-US" dirty="0" smtClean="0"/>
              <a:t>これを含めるため、新たなスペクトルタイプが</a:t>
            </a:r>
            <a:r>
              <a:rPr lang="en-US" altLang="ja-JP" dirty="0" smtClean="0"/>
              <a:t>2</a:t>
            </a:r>
            <a:r>
              <a:rPr lang="ja-JP" altLang="en-US" dirty="0" smtClean="0"/>
              <a:t>つ加わる。</a:t>
            </a:r>
            <a:endParaRPr lang="en-US" altLang="ja-JP" dirty="0" smtClean="0"/>
          </a:p>
          <a:p>
            <a:pPr marL="0" indent="0">
              <a:buNone/>
            </a:pPr>
            <a:r>
              <a:rPr kumimoji="1" lang="ja-JP" altLang="ja-JP" dirty="0"/>
              <a:t>　</a:t>
            </a:r>
            <a:r>
              <a:rPr kumimoji="1" lang="ja-JP" altLang="en-US" dirty="0" smtClean="0"/>
              <a:t>・ダストに富む銀河面の調査能力により、新たな星形成領域</a:t>
            </a:r>
            <a:endParaRPr kumimoji="1" lang="en-US" altLang="ja-JP" dirty="0" smtClean="0"/>
          </a:p>
          <a:p>
            <a:pPr marL="0" indent="0">
              <a:buNone/>
            </a:pPr>
            <a:r>
              <a:rPr lang="ja-JP" altLang="ja-JP" dirty="0"/>
              <a:t>　</a:t>
            </a:r>
            <a:r>
              <a:rPr lang="ja-JP" altLang="en-US" dirty="0" smtClean="0"/>
              <a:t>　や未知の銀河が発見。</a:t>
            </a:r>
            <a:endParaRPr lang="en-US" altLang="ja-JP" dirty="0" smtClean="0"/>
          </a:p>
          <a:p>
            <a:r>
              <a:rPr kumimoji="1" lang="ja-JP" altLang="en-US" dirty="0" smtClean="0"/>
              <a:t>その他のサーベイ</a:t>
            </a:r>
            <a:endParaRPr kumimoji="1" lang="en-US" altLang="ja-JP" dirty="0" smtClean="0"/>
          </a:p>
          <a:p>
            <a:pPr marL="0" indent="0">
              <a:buNone/>
            </a:pPr>
            <a:r>
              <a:rPr lang="ja-JP" altLang="ja-JP" dirty="0"/>
              <a:t>　</a:t>
            </a:r>
            <a:r>
              <a:rPr lang="ja-JP" altLang="en-US" dirty="0" smtClean="0"/>
              <a:t>・</a:t>
            </a:r>
            <a:r>
              <a:rPr lang="en-US" altLang="ja-JP" dirty="0" smtClean="0"/>
              <a:t>DENIS</a:t>
            </a:r>
            <a:r>
              <a:rPr lang="ja-JP" altLang="en-US" dirty="0" smtClean="0"/>
              <a:t>チームによる</a:t>
            </a:r>
            <a:r>
              <a:rPr lang="en-US" altLang="ja-JP" dirty="0" smtClean="0"/>
              <a:t>2MASS</a:t>
            </a:r>
            <a:r>
              <a:rPr lang="ja-JP" altLang="en-US" dirty="0" smtClean="0"/>
              <a:t>に似た南天サーベイ</a:t>
            </a:r>
            <a:endParaRPr lang="en-US" altLang="ja-JP" dirty="0" smtClean="0"/>
          </a:p>
          <a:p>
            <a:pPr marL="0" indent="0">
              <a:buNone/>
            </a:pPr>
            <a:r>
              <a:rPr kumimoji="1" lang="ja-JP" altLang="ja-JP" dirty="0"/>
              <a:t>　</a:t>
            </a:r>
            <a:r>
              <a:rPr kumimoji="1" lang="ja-JP" altLang="en-US" dirty="0" smtClean="0"/>
              <a:t>　</a:t>
            </a:r>
            <a:r>
              <a:rPr kumimoji="1" lang="en-US" altLang="ja-JP" dirty="0" smtClean="0"/>
              <a:t>→ </a:t>
            </a:r>
            <a:r>
              <a:rPr kumimoji="1" lang="ja-JP" altLang="en-US" dirty="0" smtClean="0"/>
              <a:t>赤外</a:t>
            </a:r>
            <a:r>
              <a:rPr kumimoji="1" lang="en-US" altLang="ja-JP" dirty="0" smtClean="0"/>
              <a:t>(J</a:t>
            </a:r>
            <a:r>
              <a:rPr kumimoji="1" lang="ja-JP" altLang="en-US" dirty="0" smtClean="0"/>
              <a:t>と</a:t>
            </a:r>
            <a:r>
              <a:rPr kumimoji="1" lang="en-US" altLang="ja-JP" dirty="0" smtClean="0"/>
              <a:t>K)</a:t>
            </a:r>
            <a:r>
              <a:rPr kumimoji="1" lang="ja-JP" altLang="en-US" dirty="0" smtClean="0"/>
              <a:t>と可視</a:t>
            </a:r>
            <a:r>
              <a:rPr kumimoji="1" lang="en-US" altLang="ja-JP" dirty="0" smtClean="0"/>
              <a:t>(I;0.8um)</a:t>
            </a:r>
            <a:r>
              <a:rPr kumimoji="1" lang="ja-JP" altLang="en-US" dirty="0" smtClean="0"/>
              <a:t>バンド。</a:t>
            </a:r>
            <a:r>
              <a:rPr lang="en-US" altLang="ja-JP" dirty="0"/>
              <a:t>t</a:t>
            </a:r>
            <a:r>
              <a:rPr kumimoji="1" lang="en-US" altLang="ja-JP" dirty="0" smtClean="0"/>
              <a:t>he reddest objects</a:t>
            </a:r>
            <a:r>
              <a:rPr kumimoji="1" lang="ja-JP" altLang="en-US" dirty="0" smtClean="0"/>
              <a:t>検出可</a:t>
            </a:r>
            <a:endParaRPr kumimoji="1" lang="en-US" altLang="ja-JP" dirty="0" smtClean="0"/>
          </a:p>
          <a:p>
            <a:pPr marL="0" indent="0">
              <a:buNone/>
            </a:pPr>
            <a:r>
              <a:rPr lang="ja-JP" altLang="en-US" dirty="0" smtClean="0"/>
              <a:t>　・</a:t>
            </a:r>
            <a:r>
              <a:rPr lang="en-US" altLang="ja-JP" dirty="0" smtClean="0"/>
              <a:t>IRAS(</a:t>
            </a:r>
            <a:r>
              <a:rPr lang="ja-JP" altLang="en-US" dirty="0" smtClean="0"/>
              <a:t>低分解能で全天を</a:t>
            </a:r>
            <a:r>
              <a:rPr lang="en-US" altLang="ja-JP" dirty="0" smtClean="0"/>
              <a:t>12,20,60,100um</a:t>
            </a:r>
            <a:r>
              <a:rPr lang="ja-JP" altLang="en-US" dirty="0" smtClean="0"/>
              <a:t>でサーベイ</a:t>
            </a:r>
            <a:r>
              <a:rPr lang="en-US" altLang="ja-JP" dirty="0" smtClean="0"/>
              <a:t>, space)</a:t>
            </a:r>
          </a:p>
          <a:p>
            <a:pPr marL="0" indent="0">
              <a:buNone/>
            </a:pPr>
            <a:r>
              <a:rPr lang="ja-JP" altLang="ja-JP" dirty="0"/>
              <a:t>　</a:t>
            </a:r>
            <a:r>
              <a:rPr lang="ja-JP" altLang="en-US" dirty="0" smtClean="0"/>
              <a:t>　</a:t>
            </a:r>
            <a:r>
              <a:rPr lang="en-US" altLang="ja-JP" dirty="0" smtClean="0"/>
              <a:t>→ interstellar cirrus</a:t>
            </a:r>
            <a:r>
              <a:rPr lang="ja-JP" altLang="en-US" dirty="0" smtClean="0"/>
              <a:t>と、遠赤外で極度に明るいがダストのため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ja-JP" dirty="0"/>
              <a:t>　</a:t>
            </a:r>
            <a:r>
              <a:rPr lang="ja-JP" altLang="en-US" dirty="0" smtClean="0"/>
              <a:t>　　　短波長で暗い遠方銀河の認識につながる。</a:t>
            </a:r>
            <a:endParaRPr lang="en-US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20941740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クラリティ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クラリティ.thmx</Template>
  <TotalTime>3546</TotalTime>
  <Words>286</Words>
  <Application>Microsoft Macintosh PowerPoint</Application>
  <PresentationFormat>画面に合わせる (4:3)</PresentationFormat>
  <Paragraphs>145</Paragraphs>
  <Slides>17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17</vt:i4>
      </vt:variant>
    </vt:vector>
  </HeadingPairs>
  <TitlesOfParts>
    <vt:vector size="18" baseType="lpstr">
      <vt:lpstr>クラリティ</vt:lpstr>
      <vt:lpstr>Maclean ゼミ　レジュメ</vt:lpstr>
      <vt:lpstr>目次</vt:lpstr>
      <vt:lpstr>4.1.3  drift scanning</vt:lpstr>
      <vt:lpstr>4.1.3  SDSS</vt:lpstr>
      <vt:lpstr>PowerPoint プレゼンテーション</vt:lpstr>
      <vt:lpstr>4.1.4  2MASS</vt:lpstr>
      <vt:lpstr>4.1.4  2MASS</vt:lpstr>
      <vt:lpstr>4.1.4  2MASS</vt:lpstr>
      <vt:lpstr>4.1.4  2MASS</vt:lpstr>
      <vt:lpstr>PowerPoint プレゼンテーション</vt:lpstr>
      <vt:lpstr>4.1.5  HDF</vt:lpstr>
      <vt:lpstr>PowerPoint プレゼンテーション</vt:lpstr>
      <vt:lpstr>4.1.5  HDF</vt:lpstr>
      <vt:lpstr>4.1.6  AO </vt:lpstr>
      <vt:lpstr>4.1.6  銀河系中心におけるAOのデータ</vt:lpstr>
      <vt:lpstr>4.1.6  銀河系中心におけるAOのデータ</vt:lpstr>
      <vt:lpstr>4.1.7  Interferometer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Maclean ゼミ　レジュメ</dc:title>
  <dc:creator>大澤 健太郎</dc:creator>
  <cp:lastModifiedBy>大澤 健太郎</cp:lastModifiedBy>
  <cp:revision>28</cp:revision>
  <dcterms:created xsi:type="dcterms:W3CDTF">2015-04-07T11:08:28Z</dcterms:created>
  <dcterms:modified xsi:type="dcterms:W3CDTF">2015-04-14T14:50:26Z</dcterms:modified>
</cp:coreProperties>
</file>