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1" r:id="rId9"/>
    <p:sldId id="268" r:id="rId10"/>
    <p:sldId id="272" r:id="rId11"/>
    <p:sldId id="262" r:id="rId12"/>
    <p:sldId id="271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2015年 4月 14日 火曜日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2015年 4月 14日 火曜日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2015年 4月 14日 火曜日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2015年 4月 14日 火曜日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2015年 4月 14日 火曜日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2015年 4月 14日 火曜日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2015年 4月 14日 火曜日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2015年 4月 14日 火曜日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2015年 4月 14日 火曜日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2015年 4月 14日 火曜日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2015年 4月 14日 火曜日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2015年 4月 14日 火曜日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Maclean </a:t>
            </a:r>
            <a:r>
              <a:rPr kumimoji="1" lang="ja-JP" altLang="en-US" dirty="0" smtClean="0"/>
              <a:t>ゼミ　レジュメ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大澤</a:t>
            </a:r>
            <a:r>
              <a:rPr lang="ja-JP" altLang="en-US" dirty="0" smtClean="0"/>
              <a:t>担当分</a:t>
            </a:r>
            <a:r>
              <a:rPr lang="en-US" altLang="ja-JP" dirty="0" smtClean="0"/>
              <a:t>(pp.129〜pp.135)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28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ras_cirr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36" y="878075"/>
            <a:ext cx="4644509" cy="504893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558831" y="6181377"/>
            <a:ext cx="189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Interstellar cirrus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453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4.1.5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 HDF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HDF(Hubble deep field)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ja-JP" altLang="en-US" dirty="0" smtClean="0"/>
              <a:t>・空の非常に狭い部分</a:t>
            </a:r>
            <a:r>
              <a:rPr lang="en-US" altLang="ja-JP" dirty="0" smtClean="0"/>
              <a:t>(</a:t>
            </a:r>
            <a:r>
              <a:rPr lang="ja-JP" altLang="en-US" dirty="0" smtClean="0"/>
              <a:t>北斗七星付近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を、非常に長い時間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</a:t>
            </a: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(10</a:t>
            </a:r>
            <a:r>
              <a:rPr kumimoji="1" lang="ja-JP" altLang="en-US" dirty="0" smtClean="0"/>
              <a:t>日間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サーベイした。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HST</a:t>
            </a:r>
            <a:r>
              <a:rPr lang="ja-JP" altLang="en-US" dirty="0" smtClean="0"/>
              <a:t>のディレクターが自由裁量時間のほとんどを使って、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</a:t>
            </a: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WFPC2(Wide Field and Planetary Camera 2)</a:t>
            </a:r>
            <a:r>
              <a:rPr kumimoji="1" lang="ja-JP" altLang="en-US" dirty="0" smtClean="0"/>
              <a:t>を搭載し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ja-JP" altLang="en-US" dirty="0"/>
              <a:t> </a:t>
            </a:r>
            <a:r>
              <a:rPr lang="ja-JP" altLang="en-US" dirty="0" smtClean="0"/>
              <a:t> て行った。</a:t>
            </a:r>
            <a:endParaRPr lang="en-US" altLang="ja-JP" dirty="0" smtClean="0"/>
          </a:p>
          <a:p>
            <a:r>
              <a:rPr kumimoji="1" lang="ja-JP" altLang="en-US" dirty="0" smtClean="0"/>
              <a:t>観測場所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ja-JP" altLang="en-US" dirty="0" smtClean="0"/>
              <a:t>・銀河面から離れており、前景にほとんど星やダストがない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</a:t>
            </a:r>
            <a:r>
              <a:rPr kumimoji="1" lang="ja-JP" altLang="en-US" dirty="0" smtClean="0"/>
              <a:t>ところ。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← </a:t>
            </a:r>
            <a:r>
              <a:rPr lang="ja-JP" altLang="en-US" dirty="0" smtClean="0"/>
              <a:t>銀河系外宇宙を深く探査するため。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162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hd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1998"/>
            <a:ext cx="7001731" cy="646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9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4.1.5</a:t>
            </a:r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HDF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フィルター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 UV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NIR</a:t>
            </a:r>
            <a:r>
              <a:rPr lang="ja-JP" altLang="en-US" dirty="0" smtClean="0"/>
              <a:t>にまでわたる４枚のフィルター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F300W, F450W, F606W, F814W</a:t>
            </a:r>
            <a:r>
              <a:rPr kumimoji="1" lang="ja-JP" altLang="en-US" dirty="0" smtClean="0"/>
              <a:t>　を搭載。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F300W</a:t>
            </a:r>
            <a:r>
              <a:rPr lang="ja-JP" altLang="en-US" dirty="0" smtClean="0"/>
              <a:t>には</a:t>
            </a:r>
            <a:r>
              <a:rPr lang="en-US" altLang="ja-JP" dirty="0" smtClean="0"/>
              <a:t>50</a:t>
            </a:r>
            <a:r>
              <a:rPr lang="ja-JP" altLang="en-US" dirty="0" smtClean="0"/>
              <a:t>時間、それ以外には</a:t>
            </a:r>
            <a:r>
              <a:rPr lang="en-US" altLang="ja-JP" dirty="0" smtClean="0"/>
              <a:t>35</a:t>
            </a:r>
            <a:r>
              <a:rPr lang="ja-JP" altLang="en-US" dirty="0" smtClean="0"/>
              <a:t>時間費やした。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タイムトンネルとしての</a:t>
            </a:r>
            <a:r>
              <a:rPr kumimoji="1" lang="en-US" altLang="ja-JP" dirty="0" smtClean="0"/>
              <a:t>HDF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ja-JP" altLang="en-US" dirty="0" smtClean="0"/>
              <a:t>・検出された銀河は比較的近くのものからかなり遠くのもの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</a:t>
            </a:r>
            <a:r>
              <a:rPr kumimoji="1" lang="ja-JP" altLang="en-US" dirty="0" smtClean="0"/>
              <a:t>まで含まれる。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→</a:t>
            </a:r>
            <a:r>
              <a:rPr lang="en-US" altLang="en-US" dirty="0"/>
              <a:t> </a:t>
            </a:r>
            <a:r>
              <a:rPr lang="ja-JP" altLang="en-US" dirty="0" smtClean="0"/>
              <a:t>遠くの銀河は光が発せられた当時の姿を見ている。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313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4.1.6  AO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AO(</a:t>
            </a:r>
            <a:r>
              <a:rPr kumimoji="1" lang="ja-JP" altLang="en-US" dirty="0" smtClean="0"/>
              <a:t>補償光学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・大気のゆらぎを抑えて、地上の大型望遠鏡に宇宙望遠鏡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  </a:t>
            </a:r>
            <a:r>
              <a:rPr kumimoji="1" lang="ja-JP" altLang="en-US" dirty="0" smtClean="0"/>
              <a:t>に劣らぬ性能を引き出す。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←</a:t>
            </a:r>
            <a:r>
              <a:rPr lang="ja-JP" altLang="en-US" dirty="0" smtClean="0"/>
              <a:t> 角分解能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λ</a:t>
            </a:r>
            <a:r>
              <a:rPr lang="en-US" altLang="ja-JP" dirty="0" smtClean="0"/>
              <a:t>/D (ex. HST : D=2.4m, Keck : D=9.6m)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</a:t>
            </a:r>
            <a:r>
              <a:rPr lang="ja-JP" altLang="en-US" dirty="0" smtClean="0"/>
              <a:t>・</a:t>
            </a:r>
            <a:r>
              <a:rPr kumimoji="1" lang="en-US" altLang="ja-JP" dirty="0" smtClean="0"/>
              <a:t>NIR</a:t>
            </a:r>
            <a:r>
              <a:rPr kumimoji="1" lang="ja-JP" altLang="en-US" dirty="0" smtClean="0"/>
              <a:t>の地上大型望遠鏡の</a:t>
            </a:r>
            <a:r>
              <a:rPr kumimoji="1" lang="en-US" altLang="ja-JP" dirty="0" smtClean="0"/>
              <a:t>AO</a:t>
            </a:r>
            <a:r>
              <a:rPr kumimoji="1" lang="ja-JP" altLang="en-US" dirty="0" smtClean="0"/>
              <a:t>データは広範囲な研究分野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 </a:t>
            </a:r>
            <a:r>
              <a:rPr lang="ja-JP" altLang="en-US" dirty="0" smtClean="0"/>
              <a:t>に大きな影響を与えた。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372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4.1.6</a:t>
            </a:r>
            <a:r>
              <a:rPr kumimoji="1" lang="ja-JP" altLang="en-US" dirty="0" smtClean="0"/>
              <a:t>  銀河系中心における</a:t>
            </a:r>
            <a:r>
              <a:rPr kumimoji="1" lang="en-US" altLang="ja-JP" dirty="0" smtClean="0"/>
              <a:t>AO</a:t>
            </a:r>
            <a:r>
              <a:rPr kumimoji="1" lang="ja-JP" altLang="en-US" dirty="0" smtClean="0"/>
              <a:t>のデータ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Andrea</a:t>
            </a:r>
            <a:r>
              <a:rPr kumimoji="1" lang="ja-JP" altLang="en-US" dirty="0" smtClean="0"/>
              <a:t> と　</a:t>
            </a:r>
            <a:r>
              <a:rPr kumimoji="1" lang="en-US" altLang="ja-JP" dirty="0" err="1" smtClean="0"/>
              <a:t>Reinhard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による研究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・</a:t>
            </a:r>
            <a:r>
              <a:rPr lang="en-US" altLang="ja-JP" dirty="0" smtClean="0"/>
              <a:t>Andrea</a:t>
            </a:r>
            <a:r>
              <a:rPr lang="ja-JP" altLang="en-US" dirty="0" smtClean="0"/>
              <a:t>と</a:t>
            </a:r>
            <a:r>
              <a:rPr lang="en-US" altLang="ja-JP" dirty="0" err="1" smtClean="0"/>
              <a:t>Reinhard</a:t>
            </a:r>
            <a:r>
              <a:rPr lang="ja-JP" altLang="en-US" dirty="0" smtClean="0"/>
              <a:t>はそれぞれ別個に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Andrea </a:t>
            </a:r>
            <a:r>
              <a:rPr lang="en-US" altLang="ja-JP" dirty="0" err="1" smtClean="0"/>
              <a:t>Ghez</a:t>
            </a:r>
            <a:r>
              <a:rPr lang="en-US" altLang="ja-JP" dirty="0" smtClean="0"/>
              <a:t> : Keck</a:t>
            </a:r>
            <a:r>
              <a:rPr lang="ja-JP" altLang="en-US" dirty="0" smtClean="0"/>
              <a:t>望遠鏡に</a:t>
            </a:r>
            <a:r>
              <a:rPr lang="en-US" altLang="ja-JP" dirty="0" smtClean="0"/>
              <a:t>AO</a:t>
            </a:r>
            <a:r>
              <a:rPr lang="ja-JP" altLang="en-US" dirty="0" smtClean="0"/>
              <a:t>を搭載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　　</a:t>
            </a:r>
            <a:r>
              <a:rPr kumimoji="1" lang="en-US" altLang="ja-JP" dirty="0" err="1" smtClean="0"/>
              <a:t>Reinhard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Genzel</a:t>
            </a:r>
            <a:r>
              <a:rPr kumimoji="1" lang="en-US" altLang="ja-JP" dirty="0" smtClean="0"/>
              <a:t> : ESO/VLT </a:t>
            </a:r>
            <a:r>
              <a:rPr kumimoji="1" lang="ja-JP" altLang="en-US" dirty="0" smtClean="0"/>
              <a:t>天文台で</a:t>
            </a:r>
            <a:r>
              <a:rPr kumimoji="1" lang="en-US" altLang="ja-JP" dirty="0" smtClean="0"/>
              <a:t>AO</a:t>
            </a:r>
            <a:r>
              <a:rPr kumimoji="1" lang="ja-JP" altLang="en-US" dirty="0" smtClean="0"/>
              <a:t>を搭載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・</a:t>
            </a:r>
            <a:r>
              <a:rPr lang="en-US" altLang="ja-JP" dirty="0" smtClean="0"/>
              <a:t>NIR</a:t>
            </a:r>
            <a:r>
              <a:rPr lang="ja-JP" altLang="en-US" dirty="0" smtClean="0"/>
              <a:t>では星間塵による減光が小さいことから、</a:t>
            </a:r>
            <a:r>
              <a:rPr lang="en-US" altLang="ja-JP" dirty="0" smtClean="0"/>
              <a:t>NIR</a:t>
            </a:r>
            <a:r>
              <a:rPr lang="ja-JP" altLang="en-US" dirty="0" smtClean="0"/>
              <a:t>で銀河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  </a:t>
            </a:r>
            <a:r>
              <a:rPr lang="ja-JP" altLang="en-US" dirty="0" smtClean="0"/>
              <a:t>系</a:t>
            </a:r>
            <a:r>
              <a:rPr kumimoji="1" lang="ja-JP" altLang="en-US" dirty="0" smtClean="0"/>
              <a:t>中心を撮像。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・</a:t>
            </a:r>
            <a:r>
              <a:rPr kumimoji="1" lang="en-US" altLang="ja-JP" dirty="0" smtClean="0"/>
              <a:t>AO(</a:t>
            </a:r>
            <a:r>
              <a:rPr kumimoji="1" lang="ja-JP" altLang="en-US" dirty="0" smtClean="0"/>
              <a:t>大気ゆらぎの低減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＋　大口径望遠鏡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高分解能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  → </a:t>
            </a:r>
            <a:r>
              <a:rPr lang="ja-JP" altLang="en-US" dirty="0" smtClean="0"/>
              <a:t>銀河中心の太陽系の</a:t>
            </a:r>
            <a:r>
              <a:rPr lang="en-US" altLang="ja-JP" dirty="0" smtClean="0"/>
              <a:t>5</a:t>
            </a:r>
            <a:r>
              <a:rPr lang="ja-JP" altLang="en-US" dirty="0" smtClean="0"/>
              <a:t>倍程度のエリアを分解！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918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4.1.6</a:t>
            </a:r>
            <a:r>
              <a:rPr kumimoji="1" lang="ja-JP" altLang="en-US" dirty="0" smtClean="0"/>
              <a:t>  銀河系中心における</a:t>
            </a:r>
            <a:r>
              <a:rPr kumimoji="1" lang="en-US" altLang="ja-JP" dirty="0" smtClean="0"/>
              <a:t>AO</a:t>
            </a:r>
            <a:r>
              <a:rPr kumimoji="1" lang="ja-JP" altLang="en-US" dirty="0" smtClean="0"/>
              <a:t>のデータ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・幾何学的な中心のような明るい天体は存在しない。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・</a:t>
            </a:r>
            <a:r>
              <a:rPr kumimoji="1" lang="en-US" altLang="ja-JP" dirty="0" err="1" smtClean="0"/>
              <a:t>Sgr</a:t>
            </a:r>
            <a:r>
              <a:rPr kumimoji="1" lang="en-US" altLang="ja-JP" dirty="0" smtClean="0"/>
              <a:t> A*</a:t>
            </a:r>
            <a:r>
              <a:rPr kumimoji="1" lang="ja-JP" altLang="en-US" dirty="0" smtClean="0"/>
              <a:t>という点源のような電波源を発見。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・</a:t>
            </a:r>
            <a:r>
              <a:rPr lang="en-US" altLang="ja-JP" dirty="0" smtClean="0"/>
              <a:t>tight</a:t>
            </a:r>
            <a:r>
              <a:rPr lang="ja-JP" altLang="en-US" dirty="0" smtClean="0"/>
              <a:t>な軌道をもち、速く運動する星を</a:t>
            </a:r>
            <a:r>
              <a:rPr lang="en-US" altLang="ja-JP" dirty="0" err="1" smtClean="0"/>
              <a:t>Sgr</a:t>
            </a:r>
            <a:r>
              <a:rPr lang="en-US" altLang="ja-JP" dirty="0" smtClean="0"/>
              <a:t> A*</a:t>
            </a:r>
            <a:r>
              <a:rPr lang="ja-JP" altLang="en-US" dirty="0" smtClean="0"/>
              <a:t>の周囲に数多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　く発見。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→ </a:t>
            </a:r>
            <a:r>
              <a:rPr lang="ja-JP" altLang="en-US" dirty="0" smtClean="0"/>
              <a:t>古典的に質量を計算すると、</a:t>
            </a:r>
            <a:r>
              <a:rPr lang="en-US" altLang="ja-JP" dirty="0" smtClean="0"/>
              <a:t>400</a:t>
            </a:r>
            <a:r>
              <a:rPr lang="ja-JP" altLang="en-US" dirty="0" smtClean="0"/>
              <a:t>万</a:t>
            </a:r>
            <a:r>
              <a:rPr lang="en-US" altLang="ja-JP" dirty="0" err="1" smtClean="0"/>
              <a:t>Msun</a:t>
            </a:r>
            <a:r>
              <a:rPr lang="ja-JP" altLang="en-US" dirty="0" smtClean="0"/>
              <a:t>でかなり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　　　　暗いが、時折変光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　　　　　　　　　　　　　　　</a:t>
            </a:r>
            <a:r>
              <a:rPr lang="en-US" altLang="ja-JP" dirty="0" smtClean="0"/>
              <a:t>↓</a:t>
            </a:r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　　　　銀河系中心には、ブラックホール</a:t>
            </a:r>
            <a:r>
              <a:rPr kumimoji="1" lang="en-US" altLang="ja-JP" dirty="0" smtClean="0"/>
              <a:t>(BH)</a:t>
            </a:r>
            <a:r>
              <a:rPr kumimoji="1" lang="ja-JP" altLang="en-US" dirty="0" smtClean="0"/>
              <a:t>が存在する。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159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4.1.7</a:t>
            </a:r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Interferometer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可視光、赤外線での干渉計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・星の直径や連星系の軌道研究に貢献。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・現在、若い星の周囲の</a:t>
            </a:r>
            <a:r>
              <a:rPr kumimoji="1" lang="en-US" altLang="ja-JP" dirty="0" smtClean="0"/>
              <a:t>pre-planetary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accretion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disks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マッピングや活動銀河内の</a:t>
            </a:r>
            <a:r>
              <a:rPr lang="en-US" altLang="ja-JP" dirty="0" smtClean="0"/>
              <a:t>BH</a:t>
            </a:r>
            <a:r>
              <a:rPr lang="ja-JP" altLang="en-US" dirty="0" smtClean="0"/>
              <a:t>降着円盤の構造探査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 smtClean="0"/>
              <a:t>電波での干渉計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電波の場合歴史は古く、現在多くのアレイが稼働中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ex. VLBI(Very Long Baseline Interferometry)</a:t>
            </a:r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→ </a:t>
            </a:r>
            <a:r>
              <a:rPr lang="ja-JP" altLang="en-US" dirty="0" smtClean="0"/>
              <a:t>かなり小さな角分解能が得られる</a:t>
            </a:r>
            <a:r>
              <a:rPr lang="en-US" altLang="ja-JP" dirty="0" smtClean="0"/>
              <a:t> ~ </a:t>
            </a:r>
            <a:r>
              <a:rPr lang="en-US" altLang="ja-JP" dirty="0" err="1" smtClean="0"/>
              <a:t>λ</a:t>
            </a:r>
            <a:r>
              <a:rPr lang="en-US" altLang="ja-JP" dirty="0" smtClean="0"/>
              <a:t>/b (b:</a:t>
            </a:r>
            <a:r>
              <a:rPr lang="ja-JP" altLang="en-US" dirty="0" smtClean="0"/>
              <a:t>基線長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507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4.1.3  Drift scanning and the Sloan Digital Sky Survey</a:t>
            </a:r>
          </a:p>
          <a:p>
            <a:pPr marL="0" indent="0">
              <a:buNone/>
            </a:pPr>
            <a:r>
              <a:rPr lang="en-US" altLang="ja-JP" dirty="0" smtClean="0"/>
              <a:t>     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 drift scanning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 SDSS </a:t>
            </a:r>
          </a:p>
          <a:p>
            <a:r>
              <a:rPr kumimoji="1" lang="en-US" altLang="ja-JP" dirty="0" smtClean="0"/>
              <a:t>4.1.4  The Two Micron All Sky Survey</a:t>
            </a:r>
          </a:p>
          <a:p>
            <a:r>
              <a:rPr lang="en-US" altLang="ja-JP" dirty="0" smtClean="0"/>
              <a:t>4.1.5</a:t>
            </a:r>
            <a:r>
              <a:rPr lang="ja-JP" altLang="en-US" dirty="0" smtClean="0"/>
              <a:t>  </a:t>
            </a:r>
            <a:r>
              <a:rPr lang="en-US" altLang="ja-JP" dirty="0" smtClean="0"/>
              <a:t>Deep</a:t>
            </a:r>
            <a:r>
              <a:rPr lang="ja-JP" altLang="en-US" dirty="0" smtClean="0"/>
              <a:t> </a:t>
            </a:r>
            <a:r>
              <a:rPr lang="en-US" altLang="ja-JP" dirty="0" smtClean="0"/>
              <a:t>imaging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selected</a:t>
            </a:r>
            <a:r>
              <a:rPr lang="ja-JP" altLang="en-US" dirty="0" smtClean="0"/>
              <a:t> </a:t>
            </a:r>
            <a:r>
              <a:rPr lang="en-US" altLang="ja-JP" dirty="0" smtClean="0"/>
              <a:t>fields</a:t>
            </a:r>
          </a:p>
          <a:p>
            <a:pPr marL="0" indent="0">
              <a:buNone/>
            </a:pPr>
            <a:r>
              <a:rPr kumimoji="1" lang="ja-JP" altLang="ja-JP" dirty="0"/>
              <a:t> </a:t>
            </a:r>
            <a:r>
              <a:rPr kumimoji="1" lang="ja-JP" altLang="en-US" dirty="0" smtClean="0"/>
              <a:t>      ・</a:t>
            </a:r>
            <a:r>
              <a:rPr kumimoji="1" lang="en-US" altLang="ja-JP" dirty="0" smtClean="0"/>
              <a:t> HDF</a:t>
            </a:r>
          </a:p>
          <a:p>
            <a:r>
              <a:rPr kumimoji="1" lang="en-US" altLang="ja-JP" dirty="0" smtClean="0"/>
              <a:t>4.1.6  Diffraction-limited imaging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 AO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銀河系中心における</a:t>
            </a:r>
            <a:r>
              <a:rPr kumimoji="1" lang="en-US" altLang="ja-JP" dirty="0" smtClean="0"/>
              <a:t>AO</a:t>
            </a:r>
            <a:r>
              <a:rPr kumimoji="1" lang="ja-JP" altLang="en-US" dirty="0" smtClean="0"/>
              <a:t>のデータ</a:t>
            </a:r>
            <a:endParaRPr kumimoji="1" lang="en-US" altLang="ja-JP" dirty="0" smtClean="0"/>
          </a:p>
          <a:p>
            <a:r>
              <a:rPr lang="en-US" altLang="ja-JP" dirty="0" smtClean="0"/>
              <a:t>4.1.7  Interferometer ; expanding the baseline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可視光、赤外線での干渉計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       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電波での干渉計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8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4.1.3  drift scanning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CCD</a:t>
            </a:r>
            <a:r>
              <a:rPr kumimoji="1" lang="ja-JP" altLang="en-US" dirty="0" smtClean="0"/>
              <a:t>の性質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</a:t>
            </a:r>
            <a:r>
              <a:rPr lang="ja-JP" altLang="en-US" dirty="0" smtClean="0"/>
              <a:t>・ピクセルの列に沿って、電荷のパケットを一度に望む速度で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</a:t>
            </a:r>
            <a:r>
              <a:rPr lang="ja-JP" altLang="en-US" dirty="0" smtClean="0"/>
              <a:t>  移動させることができる。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・特に、</a:t>
            </a:r>
            <a:r>
              <a:rPr lang="en-US" altLang="ja-JP" dirty="0" smtClean="0"/>
              <a:t>CCD</a:t>
            </a:r>
            <a:r>
              <a:rPr lang="ja-JP" altLang="en-US" dirty="0" smtClean="0"/>
              <a:t>は</a:t>
            </a:r>
            <a:r>
              <a:rPr lang="en-US" altLang="ja-JP" dirty="0" smtClean="0"/>
              <a:t>”sidereal rate”</a:t>
            </a:r>
            <a:r>
              <a:rPr lang="ja-JP" altLang="en-US" dirty="0" smtClean="0"/>
              <a:t>で操作可能。</a:t>
            </a:r>
            <a:endParaRPr lang="en-US" altLang="ja-JP" dirty="0" smtClean="0"/>
          </a:p>
          <a:p>
            <a:r>
              <a:rPr lang="en-US" altLang="ja-JP" dirty="0" smtClean="0"/>
              <a:t>Sidereal rate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  </a:t>
            </a:r>
            <a:r>
              <a:rPr lang="ja-JP" altLang="en-US" dirty="0" smtClean="0"/>
              <a:t>最も遠くの星々に対して地球がその軸を向ける速度</a:t>
            </a:r>
            <a:r>
              <a:rPr lang="en-US" altLang="ja-JP" dirty="0" smtClean="0"/>
              <a:t>(rate)</a:t>
            </a:r>
          </a:p>
          <a:p>
            <a:r>
              <a:rPr lang="en-US" altLang="ja-JP" dirty="0" smtClean="0"/>
              <a:t>Drift</a:t>
            </a:r>
            <a:r>
              <a:rPr lang="ja-JP" altLang="en-US" dirty="0" smtClean="0"/>
              <a:t> </a:t>
            </a:r>
            <a:r>
              <a:rPr lang="en-US" altLang="ja-JP" dirty="0" smtClean="0"/>
              <a:t>scanning</a:t>
            </a:r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en-US" altLang="ja-JP" dirty="0" smtClean="0"/>
              <a:t>  CCD</a:t>
            </a:r>
            <a:r>
              <a:rPr lang="ja-JP" altLang="en-US" dirty="0" smtClean="0"/>
              <a:t>の読み出しを星が動く方向に</a:t>
            </a:r>
            <a:r>
              <a:rPr lang="en-US" altLang="ja-JP" dirty="0" smtClean="0"/>
              <a:t>sidereal rate</a:t>
            </a:r>
            <a:r>
              <a:rPr lang="ja-JP" altLang="en-US" dirty="0" smtClean="0"/>
              <a:t>で行う。星が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en-US" altLang="ja-JP" dirty="0" smtClean="0"/>
              <a:t>  </a:t>
            </a:r>
            <a:r>
              <a:rPr lang="ja-JP" altLang="en-US" dirty="0" smtClean="0"/>
              <a:t>動くとともに、チャージも</a:t>
            </a:r>
            <a:r>
              <a:rPr lang="en-US" altLang="ja-JP" dirty="0" smtClean="0"/>
              <a:t>CCD</a:t>
            </a:r>
            <a:r>
              <a:rPr lang="ja-JP" altLang="en-US" dirty="0" smtClean="0"/>
              <a:t>上を動くので、</a:t>
            </a:r>
            <a:r>
              <a:rPr lang="en-US" altLang="ja-JP" dirty="0" smtClean="0"/>
              <a:t>CCD</a:t>
            </a:r>
            <a:r>
              <a:rPr lang="ja-JP" altLang="en-US" dirty="0" smtClean="0"/>
              <a:t>を読み出しさ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en-US" altLang="ja-JP" dirty="0" smtClean="0"/>
              <a:t>  </a:t>
            </a:r>
            <a:r>
              <a:rPr lang="ja-JP" altLang="en-US" dirty="0" smtClean="0"/>
              <a:t>せておくだけで、空の大きな一片がサーベイ可能。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→ SDSS</a:t>
            </a:r>
            <a:r>
              <a:rPr lang="ja-JP" altLang="en-US" dirty="0" smtClean="0"/>
              <a:t>に用いられる。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ja-JP" altLang="en-US" dirty="0" smtClean="0"/>
              <a:t>　　　　　　　　　　　　　　　　　　　　　　　　　　　　　　　　　　　　　　　　　　　　　　　　　　　　　　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071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4.1.3</a:t>
            </a:r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SDSS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SDSS : </a:t>
            </a:r>
            <a:r>
              <a:rPr kumimoji="1" lang="ja-JP" altLang="en-US" dirty="0" smtClean="0"/>
              <a:t>スローンデジタルスカイサーベイ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北天の</a:t>
            </a:r>
            <a:r>
              <a:rPr lang="en-US" altLang="ja-JP" dirty="0" smtClean="0"/>
              <a:t>50</a:t>
            </a:r>
            <a:r>
              <a:rPr lang="ja-JP" altLang="en-US" dirty="0" smtClean="0"/>
              <a:t>％</a:t>
            </a:r>
            <a:r>
              <a:rPr lang="en-US" altLang="ja-JP" dirty="0" smtClean="0"/>
              <a:t>(</a:t>
            </a:r>
            <a:r>
              <a:rPr lang="ja-JP" altLang="en-US" dirty="0" smtClean="0"/>
              <a:t>全天の</a:t>
            </a:r>
            <a:r>
              <a:rPr lang="en-US" altLang="ja-JP" dirty="0" smtClean="0"/>
              <a:t>25</a:t>
            </a:r>
            <a:r>
              <a:rPr lang="ja-JP" altLang="en-US" dirty="0" smtClean="0"/>
              <a:t>％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をサーベイ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kumimoji="1" lang="en-US" altLang="ja-JP" dirty="0" smtClean="0"/>
              <a:t>SDSS</a:t>
            </a:r>
            <a:r>
              <a:rPr kumimoji="1" lang="ja-JP" altLang="en-US" dirty="0" smtClean="0"/>
              <a:t>の利点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en-US" altLang="en-US" dirty="0" smtClean="0"/>
              <a:t>1. </a:t>
            </a:r>
            <a:r>
              <a:rPr lang="ja-JP" altLang="en-US" dirty="0" smtClean="0"/>
              <a:t>望遠鏡の口径が大きい</a:t>
            </a:r>
            <a:r>
              <a:rPr lang="en-US" altLang="ja-JP" dirty="0" smtClean="0"/>
              <a:t>(2.5m)</a:t>
            </a:r>
            <a:r>
              <a:rPr lang="ja-JP" altLang="en-US" dirty="0" smtClean="0"/>
              <a:t>ため、深い</a:t>
            </a:r>
            <a:r>
              <a:rPr lang="en-US" altLang="ja-JP" dirty="0" smtClean="0"/>
              <a:t>(21-22mag)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lang="en-US" altLang="en-US" dirty="0" smtClean="0"/>
              <a:t>2. </a:t>
            </a:r>
            <a:r>
              <a:rPr lang="en-US" altLang="ja-JP" dirty="0" smtClean="0"/>
              <a:t>5</a:t>
            </a:r>
            <a:r>
              <a:rPr lang="ja-JP" altLang="en-US" dirty="0" smtClean="0"/>
              <a:t>枚のカラーフィルター</a:t>
            </a:r>
            <a:r>
              <a:rPr lang="en-US" altLang="ja-JP" dirty="0" smtClean="0"/>
              <a:t>(</a:t>
            </a:r>
            <a:r>
              <a:rPr lang="ja-JP" altLang="en-US" dirty="0" smtClean="0"/>
              <a:t>可視から近赤</a:t>
            </a:r>
            <a:r>
              <a:rPr lang="en-US" altLang="ja-JP" dirty="0" smtClean="0"/>
              <a:t>)</a:t>
            </a:r>
            <a:r>
              <a:rPr lang="ja-JP" altLang="en-US" dirty="0" smtClean="0"/>
              <a:t>でサーベイ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→ </a:t>
            </a:r>
            <a:r>
              <a:rPr kumimoji="1" lang="ja-JP" altLang="en-US" dirty="0" smtClean="0"/>
              <a:t>異なるタイプの天体を抽出する強力な診断法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en-US" altLang="ja-JP" dirty="0" smtClean="0"/>
              <a:t>3. CCD</a:t>
            </a:r>
            <a:r>
              <a:rPr lang="ja-JP" altLang="en-US" dirty="0" smtClean="0"/>
              <a:t>の線形性のため、よい測光が可能。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en-US" altLang="ja-JP" dirty="0" smtClean="0"/>
              <a:t>4. “pipeline” → </a:t>
            </a:r>
            <a:r>
              <a:rPr kumimoji="1" lang="ja-JP" altLang="en-US" dirty="0" smtClean="0"/>
              <a:t>天体を抽出し、</a:t>
            </a:r>
            <a:r>
              <a:rPr lang="ja-JP" altLang="en-US" dirty="0" smtClean="0"/>
              <a:t>カタログを作成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70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d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360638"/>
            <a:ext cx="8562805" cy="64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8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4.1.4  2MASS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1.3m</a:t>
            </a:r>
            <a:r>
              <a:rPr lang="ja-JP" altLang="en-US" dirty="0" smtClean="0"/>
              <a:t>の望遠鏡を北半球と南半球に設置。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・それぞれ</a:t>
            </a:r>
            <a:r>
              <a:rPr kumimoji="1" lang="en-US" altLang="ja-JP" dirty="0" smtClean="0"/>
              <a:t>J(1.25um),H(1.65um),Ks(2.17um)</a:t>
            </a:r>
            <a:r>
              <a:rPr kumimoji="1" lang="ja-JP" altLang="en-US" dirty="0" smtClean="0"/>
              <a:t>バンド搭載。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・赤緯方向に毎秒１分角の割合でスキャンし、</a:t>
            </a:r>
            <a:r>
              <a:rPr lang="en-US" altLang="ja-JP" dirty="0" smtClean="0"/>
              <a:t>2</a:t>
            </a:r>
            <a:r>
              <a:rPr lang="ja-JP" altLang="en-US" dirty="0" smtClean="0"/>
              <a:t>秒角のピクセ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ル分解能で撮像。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・赤緯方向に</a:t>
            </a:r>
            <a:r>
              <a:rPr kumimoji="1" lang="en-US" altLang="ja-JP" dirty="0" smtClean="0"/>
              <a:t>1/6</a:t>
            </a:r>
            <a:r>
              <a:rPr kumimoji="1" lang="ja-JP" altLang="en-US" dirty="0" smtClean="0"/>
              <a:t>フレームずつずれながら撮像。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→ </a:t>
            </a:r>
            <a:r>
              <a:rPr lang="ja-JP" altLang="en-US" dirty="0" smtClean="0"/>
              <a:t>最終的な画像は</a:t>
            </a:r>
            <a:r>
              <a:rPr lang="en-US" altLang="ja-JP" dirty="0" smtClean="0"/>
              <a:t>7.8</a:t>
            </a:r>
            <a:r>
              <a:rPr lang="ja-JP" altLang="en-US" dirty="0" smtClean="0"/>
              <a:t>秒の積分時間。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1997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月に北天サーベイ開始、</a:t>
            </a:r>
            <a:r>
              <a:rPr kumimoji="1" lang="en-US" altLang="ja-JP" dirty="0" smtClean="0"/>
              <a:t>1998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月に南天サーベ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イ開始。</a:t>
            </a:r>
            <a:r>
              <a:rPr lang="en-US" altLang="ja-JP" dirty="0" smtClean="0"/>
              <a:t>2001</a:t>
            </a:r>
            <a:r>
              <a:rPr lang="ja-JP" altLang="en-US" dirty="0" smtClean="0"/>
              <a:t>年</a:t>
            </a:r>
            <a:r>
              <a:rPr lang="en-US" altLang="ja-JP" dirty="0" smtClean="0"/>
              <a:t>2</a:t>
            </a:r>
            <a:r>
              <a:rPr lang="ja-JP" altLang="en-US" dirty="0" smtClean="0"/>
              <a:t>月にともに終了。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09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4.1.4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 2MASS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観測技術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・望遠鏡がスキャンしている間、副鏡は逆側に傾けて動かす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ことで、検出器に像を「固定」。</a:t>
            </a:r>
            <a:r>
              <a:rPr kumimoji="1" lang="en-US" altLang="ja-JP" dirty="0" smtClean="0"/>
              <a:t>1.3</a:t>
            </a:r>
            <a:r>
              <a:rPr kumimoji="1" lang="ja-JP" altLang="en-US" dirty="0" smtClean="0"/>
              <a:t>秒の露出の後、</a:t>
            </a:r>
            <a:r>
              <a:rPr kumimoji="1" lang="en-US" altLang="ja-JP" dirty="0" smtClean="0"/>
              <a:t>0.1</a:t>
            </a:r>
            <a:r>
              <a:rPr kumimoji="1" lang="ja-JP" altLang="en-US" dirty="0" smtClean="0"/>
              <a:t>秒以下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で副鏡を初めの位置に戻し、前の天域からわずかにずれた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天域を撮像。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→ TDI (drift-scanning</a:t>
            </a:r>
            <a:r>
              <a:rPr lang="ja-JP" altLang="en-US" dirty="0" smtClean="0"/>
              <a:t>と同等の技術</a:t>
            </a:r>
            <a:r>
              <a:rPr lang="en-US" altLang="ja-JP" dirty="0" smtClean="0"/>
              <a:t>)</a:t>
            </a:r>
          </a:p>
          <a:p>
            <a:r>
              <a:rPr kumimoji="1" lang="ja-JP" altLang="en-US" dirty="0" smtClean="0"/>
              <a:t>チーム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スポンサー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UMass, IPAC at Caltech, NASA, NSF</a:t>
            </a:r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・</a:t>
            </a:r>
            <a:r>
              <a:rPr lang="en-US" altLang="ja-JP" dirty="0" err="1" smtClean="0"/>
              <a:t>Umass</a:t>
            </a:r>
            <a:r>
              <a:rPr lang="en-US" altLang="en-US" dirty="0"/>
              <a:t> </a:t>
            </a:r>
            <a:r>
              <a:rPr lang="en-US" altLang="en-US" dirty="0" smtClean="0"/>
              <a:t>: </a:t>
            </a:r>
            <a:r>
              <a:rPr lang="ja-JP" altLang="en-US" dirty="0" smtClean="0"/>
              <a:t>計画の全マネージメント、カメラとシステム開発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IPAC : </a:t>
            </a:r>
            <a:r>
              <a:rPr lang="ja-JP" altLang="en-US" dirty="0" smtClean="0"/>
              <a:t>データ作成と配布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301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4.1.4</a:t>
            </a:r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2MASS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結果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・カタログ</a:t>
            </a:r>
            <a:endParaRPr lang="en-US" altLang="ja-JP" dirty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1. Point Source Catalog</a:t>
            </a:r>
            <a:r>
              <a:rPr lang="ja-JP" altLang="en-US" dirty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4</a:t>
            </a:r>
            <a:r>
              <a:rPr lang="ja-JP" altLang="en-US" dirty="0" smtClean="0"/>
              <a:t>億</a:t>
            </a:r>
            <a:r>
              <a:rPr lang="en-US" altLang="ja-JP" dirty="0" smtClean="0"/>
              <a:t>7</a:t>
            </a:r>
            <a:r>
              <a:rPr lang="ja-JP" altLang="en-US" dirty="0" smtClean="0"/>
              <a:t>千個の天体の位置と輝度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2. Extended Source Catalog </a:t>
            </a:r>
            <a:r>
              <a:rPr lang="ja-JP" altLang="ja-JP" dirty="0" smtClean="0"/>
              <a:t>: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r>
              <a:rPr lang="en-US" altLang="ja-JP" dirty="0"/>
              <a:t>　</a:t>
            </a:r>
            <a:r>
              <a:rPr lang="ja-JP" altLang="en-US" dirty="0" smtClean="0"/>
              <a:t>　　　　　　　　　</a:t>
            </a:r>
            <a:r>
              <a:rPr lang="en-US" altLang="ja-JP" dirty="0"/>
              <a:t>160</a:t>
            </a:r>
            <a:r>
              <a:rPr lang="ja-JP" altLang="en-US" dirty="0"/>
              <a:t>万個の天体の位置と等級と</a:t>
            </a:r>
            <a:r>
              <a:rPr lang="ja-JP" altLang="en-US" dirty="0" smtClean="0"/>
              <a:t>形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3. Image Atlas : 5</a:t>
            </a:r>
            <a:r>
              <a:rPr lang="ja-JP" altLang="en-US" dirty="0" smtClean="0"/>
              <a:t>百万枚の</a:t>
            </a:r>
            <a:r>
              <a:rPr lang="en-US" altLang="ja-JP" dirty="0" smtClean="0"/>
              <a:t>J,H,Ks</a:t>
            </a:r>
            <a:r>
              <a:rPr lang="ja-JP" altLang="en-US" dirty="0" smtClean="0"/>
              <a:t>の画像。</a:t>
            </a:r>
            <a:r>
              <a:rPr lang="en-US" altLang="ja-JP" dirty="0" smtClean="0"/>
              <a:t>J,H,Ks</a:t>
            </a:r>
            <a:r>
              <a:rPr lang="ja-JP" altLang="en-US" dirty="0" smtClean="0"/>
              <a:t>でそれぞ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     </a:t>
            </a:r>
            <a:r>
              <a:rPr lang="ja-JP" altLang="en-US" dirty="0" smtClean="0"/>
              <a:t>れ</a:t>
            </a:r>
            <a:r>
              <a:rPr lang="en-US" altLang="ja-JP" dirty="0" smtClean="0"/>
              <a:t>15.8,15.1,14.3mag</a:t>
            </a:r>
            <a:r>
              <a:rPr lang="ja-JP" altLang="en-US" dirty="0" smtClean="0"/>
              <a:t>より暗い天体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・銀河系全体にわたり、明るい質量の真の分布が明らかに。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Ks=14.5mag</a:t>
            </a:r>
            <a:r>
              <a:rPr lang="ja-JP" altLang="en-US" dirty="0" smtClean="0"/>
              <a:t>より明るい銀河の初の全天測光調査であった。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・多数のデータが得られたことにより、統計的なデータの基礎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ができた。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2432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4.1.4</a:t>
            </a:r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2MASS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 smtClean="0"/>
              <a:t>結果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・褐色矮星の発見。褐色矮星は準恒星質量</a:t>
            </a:r>
            <a:r>
              <a:rPr lang="en-US" altLang="ja-JP" dirty="0" smtClean="0"/>
              <a:t>(&lt;78</a:t>
            </a:r>
            <a:r>
              <a:rPr lang="ja-JP" altLang="en-US" dirty="0" smtClean="0"/>
              <a:t>木星質量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のとても低温でメタンに富む大気をもつ。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→ </a:t>
            </a:r>
            <a:r>
              <a:rPr lang="ja-JP" altLang="en-US" dirty="0" smtClean="0"/>
              <a:t>これを含めるため、新たなスペクトルタイプが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つ加わる。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・ダストに富む銀河面の調査能力により、新たな星形成領域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や未知の銀河が発見。</a:t>
            </a:r>
            <a:endParaRPr lang="en-US" altLang="ja-JP" dirty="0" smtClean="0"/>
          </a:p>
          <a:p>
            <a:r>
              <a:rPr kumimoji="1" lang="ja-JP" altLang="en-US" dirty="0" smtClean="0"/>
              <a:t>その他のサーベイ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DENIS</a:t>
            </a:r>
            <a:r>
              <a:rPr lang="ja-JP" altLang="en-US" dirty="0" smtClean="0"/>
              <a:t>チームによる</a:t>
            </a:r>
            <a:r>
              <a:rPr lang="en-US" altLang="ja-JP" dirty="0" smtClean="0"/>
              <a:t>2MASS</a:t>
            </a:r>
            <a:r>
              <a:rPr lang="ja-JP" altLang="en-US" dirty="0" smtClean="0"/>
              <a:t>に似た南天サーベイ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→ </a:t>
            </a:r>
            <a:r>
              <a:rPr kumimoji="1" lang="ja-JP" altLang="en-US" dirty="0" smtClean="0"/>
              <a:t>赤外</a:t>
            </a:r>
            <a:r>
              <a:rPr kumimoji="1" lang="en-US" altLang="ja-JP" dirty="0" smtClean="0"/>
              <a:t>(J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K)</a:t>
            </a:r>
            <a:r>
              <a:rPr kumimoji="1" lang="ja-JP" altLang="en-US" dirty="0" smtClean="0"/>
              <a:t>と可視</a:t>
            </a:r>
            <a:r>
              <a:rPr kumimoji="1" lang="en-US" altLang="ja-JP" dirty="0" smtClean="0"/>
              <a:t>(I;0.8um)</a:t>
            </a:r>
            <a:r>
              <a:rPr kumimoji="1" lang="ja-JP" altLang="en-US" dirty="0" smtClean="0"/>
              <a:t>バンド。</a:t>
            </a:r>
            <a:r>
              <a:rPr lang="en-US" altLang="ja-JP" dirty="0"/>
              <a:t>t</a:t>
            </a:r>
            <a:r>
              <a:rPr kumimoji="1" lang="en-US" altLang="ja-JP" dirty="0" smtClean="0"/>
              <a:t>he reddest objects</a:t>
            </a:r>
            <a:r>
              <a:rPr kumimoji="1" lang="ja-JP" altLang="en-US" dirty="0" smtClean="0"/>
              <a:t>検出可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</a:t>
            </a:r>
            <a:r>
              <a:rPr lang="en-US" altLang="ja-JP" dirty="0" smtClean="0"/>
              <a:t>IRAS(</a:t>
            </a:r>
            <a:r>
              <a:rPr lang="ja-JP" altLang="en-US" dirty="0" smtClean="0"/>
              <a:t>低分解能で全天を</a:t>
            </a:r>
            <a:r>
              <a:rPr lang="en-US" altLang="ja-JP" dirty="0" smtClean="0"/>
              <a:t>12,20,60,100um</a:t>
            </a:r>
            <a:r>
              <a:rPr lang="ja-JP" altLang="en-US" dirty="0" smtClean="0"/>
              <a:t>でサーベイ</a:t>
            </a:r>
            <a:r>
              <a:rPr lang="en-US" altLang="ja-JP" dirty="0" smtClean="0"/>
              <a:t>, space)</a:t>
            </a:r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→ interstellar cirrus</a:t>
            </a:r>
            <a:r>
              <a:rPr lang="ja-JP" altLang="en-US" dirty="0" smtClean="0"/>
              <a:t>と、遠赤外で極度に明るいがダストのため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　短波長で暗い遠方銀河の認識につながる。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9417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クラリティ.thmx</Template>
  <TotalTime>3546</TotalTime>
  <Words>286</Words>
  <Application>Microsoft Macintosh PowerPoint</Application>
  <PresentationFormat>画面に合わせる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クラリティ</vt:lpstr>
      <vt:lpstr>Maclean ゼミ　レジュメ</vt:lpstr>
      <vt:lpstr>目次</vt:lpstr>
      <vt:lpstr>4.1.3  drift scanning</vt:lpstr>
      <vt:lpstr>4.1.3  SDSS</vt:lpstr>
      <vt:lpstr>PowerPoint プレゼンテーション</vt:lpstr>
      <vt:lpstr>4.1.4  2MASS</vt:lpstr>
      <vt:lpstr>4.1.4  2MASS</vt:lpstr>
      <vt:lpstr>4.1.4  2MASS</vt:lpstr>
      <vt:lpstr>4.1.4  2MASS</vt:lpstr>
      <vt:lpstr>PowerPoint プレゼンテーション</vt:lpstr>
      <vt:lpstr>4.1.5  HDF</vt:lpstr>
      <vt:lpstr>PowerPoint プレゼンテーション</vt:lpstr>
      <vt:lpstr>4.1.5  HDF</vt:lpstr>
      <vt:lpstr>4.1.6  AO </vt:lpstr>
      <vt:lpstr>4.1.6  銀河系中心におけるAOのデータ</vt:lpstr>
      <vt:lpstr>4.1.6  銀河系中心におけるAOのデータ</vt:lpstr>
      <vt:lpstr>4.1.7  Interferometer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Maclean ゼミ　レジュメ</dc:title>
  <dc:creator>大澤 健太郎</dc:creator>
  <cp:lastModifiedBy>大澤 健太郎</cp:lastModifiedBy>
  <cp:revision>28</cp:revision>
  <dcterms:created xsi:type="dcterms:W3CDTF">2015-04-07T11:08:28Z</dcterms:created>
  <dcterms:modified xsi:type="dcterms:W3CDTF">2015-04-14T14:50:26Z</dcterms:modified>
</cp:coreProperties>
</file>